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5" r:id="rId1"/>
    <p:sldMasterId id="2147483734" r:id="rId2"/>
  </p:sldMasterIdLst>
  <p:notesMasterIdLst>
    <p:notesMasterId r:id="rId38"/>
  </p:notesMasterIdLst>
  <p:handoutMasterIdLst>
    <p:handoutMasterId r:id="rId39"/>
  </p:handoutMasterIdLst>
  <p:sldIdLst>
    <p:sldId id="458" r:id="rId3"/>
    <p:sldId id="578" r:id="rId4"/>
    <p:sldId id="425" r:id="rId5"/>
    <p:sldId id="450" r:id="rId6"/>
    <p:sldId id="597" r:id="rId7"/>
    <p:sldId id="688" r:id="rId8"/>
    <p:sldId id="641" r:id="rId9"/>
    <p:sldId id="642" r:id="rId10"/>
    <p:sldId id="693" r:id="rId11"/>
    <p:sldId id="643" r:id="rId12"/>
    <p:sldId id="581" r:id="rId13"/>
    <p:sldId id="632" r:id="rId14"/>
    <p:sldId id="645" r:id="rId15"/>
    <p:sldId id="707" r:id="rId16"/>
    <p:sldId id="596" r:id="rId17"/>
    <p:sldId id="698" r:id="rId18"/>
    <p:sldId id="648" r:id="rId19"/>
    <p:sldId id="647" r:id="rId20"/>
    <p:sldId id="660" r:id="rId21"/>
    <p:sldId id="661" r:id="rId22"/>
    <p:sldId id="699" r:id="rId23"/>
    <p:sldId id="646" r:id="rId24"/>
    <p:sldId id="651" r:id="rId25"/>
    <p:sldId id="694" r:id="rId26"/>
    <p:sldId id="700" r:id="rId27"/>
    <p:sldId id="701" r:id="rId28"/>
    <p:sldId id="709" r:id="rId29"/>
    <p:sldId id="710" r:id="rId30"/>
    <p:sldId id="711" r:id="rId31"/>
    <p:sldId id="712" r:id="rId32"/>
    <p:sldId id="713" r:id="rId33"/>
    <p:sldId id="715" r:id="rId34"/>
    <p:sldId id="704" r:id="rId35"/>
    <p:sldId id="705" r:id="rId36"/>
    <p:sldId id="706" r:id="rId37"/>
  </p:sldIdLst>
  <p:sldSz cx="9144000" cy="6858000" type="screen4x3"/>
  <p:notesSz cx="7315200" cy="9601200"/>
  <p:custDataLst>
    <p:tags r:id="rId4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310DB7"/>
    <a:srgbClr val="5A4896"/>
    <a:srgbClr val="348C26"/>
    <a:srgbClr val="CCECFF"/>
    <a:srgbClr val="CCFFFF"/>
    <a:srgbClr val="FFFFCC"/>
    <a:srgbClr val="FFFF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74186" autoAdjust="0"/>
  </p:normalViewPr>
  <p:slideViewPr>
    <p:cSldViewPr>
      <p:cViewPr varScale="1">
        <p:scale>
          <a:sx n="84" d="100"/>
          <a:sy n="84" d="100"/>
        </p:scale>
        <p:origin x="24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4" d="100"/>
          <a:sy n="84" d="100"/>
        </p:scale>
        <p:origin x="-3772"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920" cy="480060"/>
          </a:xfrm>
          <a:prstGeom prst="rect">
            <a:avLst/>
          </a:prstGeom>
        </p:spPr>
        <p:txBody>
          <a:bodyPr vert="horz" lIns="96643" tIns="48322" rIns="96643" bIns="48322"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4143589" y="3"/>
            <a:ext cx="3169920" cy="480060"/>
          </a:xfrm>
          <a:prstGeom prst="rect">
            <a:avLst/>
          </a:prstGeom>
        </p:spPr>
        <p:txBody>
          <a:bodyPr vert="horz" lIns="96643" tIns="48322" rIns="96643" bIns="48322" rtlCol="0"/>
          <a:lstStyle>
            <a:lvl1pPr algn="r">
              <a:defRPr sz="1200" smtClean="0">
                <a:latin typeface="Arial" charset="0"/>
                <a:cs typeface="+mn-cs"/>
              </a:defRPr>
            </a:lvl1pPr>
          </a:lstStyle>
          <a:p>
            <a:pPr>
              <a:defRPr/>
            </a:pPr>
            <a:fld id="{020760DB-EDF4-3742-AB69-34349F496E62}" type="datetime1">
              <a:rPr lang="en-US" smtClean="0"/>
              <a:t>3/12/2019</a:t>
            </a:fld>
            <a:endParaRPr lang="en-US" dirty="0"/>
          </a:p>
        </p:txBody>
      </p:sp>
      <p:sp>
        <p:nvSpPr>
          <p:cNvPr id="4" name="Footer Placeholder 3"/>
          <p:cNvSpPr>
            <a:spLocks noGrp="1"/>
          </p:cNvSpPr>
          <p:nvPr>
            <p:ph type="ftr" sz="quarter" idx="2"/>
          </p:nvPr>
        </p:nvSpPr>
        <p:spPr>
          <a:xfrm>
            <a:off x="1" y="9119476"/>
            <a:ext cx="3169920" cy="480060"/>
          </a:xfrm>
          <a:prstGeom prst="rect">
            <a:avLst/>
          </a:prstGeom>
        </p:spPr>
        <p:txBody>
          <a:bodyPr vert="horz" lIns="96643" tIns="48322" rIns="96643" bIns="48322"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4143589" y="9119476"/>
            <a:ext cx="3169920" cy="480060"/>
          </a:xfrm>
          <a:prstGeom prst="rect">
            <a:avLst/>
          </a:prstGeom>
        </p:spPr>
        <p:txBody>
          <a:bodyPr vert="horz" lIns="96643" tIns="48322" rIns="96643" bIns="48322" rtlCol="0" anchor="b"/>
          <a:lstStyle>
            <a:lvl1pPr algn="r">
              <a:defRPr sz="1200" smtClean="0">
                <a:latin typeface="Arial" charset="0"/>
                <a:cs typeface="+mn-cs"/>
              </a:defRPr>
            </a:lvl1pPr>
          </a:lstStyle>
          <a:p>
            <a:pPr>
              <a:defRPr/>
            </a:pPr>
            <a:fld id="{5D4D0342-8C83-405F-8791-A5801F7C89CD}" type="slidenum">
              <a:rPr lang="en-US"/>
              <a:pPr>
                <a:defRPr/>
              </a:pPr>
              <a:t>‹#›</a:t>
            </a:fld>
            <a:endParaRPr lang="en-US" dirty="0"/>
          </a:p>
        </p:txBody>
      </p:sp>
    </p:spTree>
    <p:extLst>
      <p:ext uri="{BB962C8B-B14F-4D97-AF65-F5344CB8AC3E}">
        <p14:creationId xmlns:p14="http://schemas.microsoft.com/office/powerpoint/2010/main" val="2310411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920" cy="480060"/>
          </a:xfrm>
          <a:prstGeom prst="rect">
            <a:avLst/>
          </a:prstGeom>
        </p:spPr>
        <p:txBody>
          <a:bodyPr vert="horz" lIns="96643" tIns="48322" rIns="96643" bIns="48322"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143589" y="3"/>
            <a:ext cx="3169920" cy="480060"/>
          </a:xfrm>
          <a:prstGeom prst="rect">
            <a:avLst/>
          </a:prstGeom>
        </p:spPr>
        <p:txBody>
          <a:bodyPr vert="horz" lIns="96643" tIns="48322" rIns="96643" bIns="48322" rtlCol="0"/>
          <a:lstStyle>
            <a:lvl1pPr algn="r" fontAlgn="auto">
              <a:spcBef>
                <a:spcPts val="0"/>
              </a:spcBef>
              <a:spcAft>
                <a:spcPts val="0"/>
              </a:spcAft>
              <a:defRPr sz="1200">
                <a:latin typeface="+mn-lt"/>
                <a:cs typeface="+mn-cs"/>
              </a:defRPr>
            </a:lvl1pPr>
          </a:lstStyle>
          <a:p>
            <a:pPr>
              <a:defRPr/>
            </a:pPr>
            <a:fld id="{85941F8B-1E1D-A94F-807B-053301E66525}" type="datetime1">
              <a:rPr lang="en-US" smtClean="0"/>
              <a:t>3/12/2019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3" tIns="48322" rIns="96643" bIns="48322" rtlCol="0" anchor="ctr"/>
          <a:lstStyle/>
          <a:p>
            <a:pPr lvl="0"/>
            <a:endParaRPr lang="en-US" noProof="0"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643" tIns="48322" rIns="96643" bIns="48322"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9119476"/>
            <a:ext cx="3169920" cy="480060"/>
          </a:xfrm>
          <a:prstGeom prst="rect">
            <a:avLst/>
          </a:prstGeom>
        </p:spPr>
        <p:txBody>
          <a:bodyPr vert="horz" lIns="96643" tIns="48322" rIns="96643" bIns="48322"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589" y="9119476"/>
            <a:ext cx="3169920" cy="480060"/>
          </a:xfrm>
          <a:prstGeom prst="rect">
            <a:avLst/>
          </a:prstGeom>
        </p:spPr>
        <p:txBody>
          <a:bodyPr vert="horz" lIns="96643" tIns="48322" rIns="96643" bIns="48322" rtlCol="0" anchor="b"/>
          <a:lstStyle>
            <a:lvl1pPr algn="r" fontAlgn="auto">
              <a:spcBef>
                <a:spcPts val="0"/>
              </a:spcBef>
              <a:spcAft>
                <a:spcPts val="0"/>
              </a:spcAft>
              <a:defRPr sz="1200">
                <a:latin typeface="+mn-lt"/>
                <a:cs typeface="+mn-cs"/>
              </a:defRPr>
            </a:lvl1pPr>
          </a:lstStyle>
          <a:p>
            <a:pPr>
              <a:defRPr/>
            </a:pPr>
            <a:fld id="{6AE55D33-4AF6-40EE-AD5E-6438258D82EE}" type="slidenum">
              <a:rPr lang="en-US"/>
              <a:pPr>
                <a:defRPr/>
              </a:pPr>
              <a:t>‹#›</a:t>
            </a:fld>
            <a:endParaRPr lang="en-US" dirty="0"/>
          </a:p>
        </p:txBody>
      </p:sp>
    </p:spTree>
    <p:extLst>
      <p:ext uri="{BB962C8B-B14F-4D97-AF65-F5344CB8AC3E}">
        <p14:creationId xmlns:p14="http://schemas.microsoft.com/office/powerpoint/2010/main" val="24843156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800" kern="1200">
        <a:solidFill>
          <a:schemeClr val="tx1"/>
        </a:solidFill>
        <a:latin typeface="+mn-lt"/>
        <a:ea typeface="+mn-ea"/>
        <a:cs typeface="+mn-cs"/>
      </a:defRPr>
    </a:lvl1pPr>
    <a:lvl2pPr marL="457200" algn="l" rtl="0" eaLnBrk="0" fontAlgn="base" hangingPunct="0">
      <a:spcBef>
        <a:spcPct val="30000"/>
      </a:spcBef>
      <a:spcAft>
        <a:spcPct val="0"/>
      </a:spcAft>
      <a:defRPr sz="1800" kern="1200">
        <a:solidFill>
          <a:schemeClr val="tx1"/>
        </a:solidFill>
        <a:latin typeface="+mn-lt"/>
        <a:ea typeface="+mn-ea"/>
        <a:cs typeface="+mn-cs"/>
      </a:defRPr>
    </a:lvl2pPr>
    <a:lvl3pPr marL="914400" algn="l" rtl="0" eaLnBrk="0" fontAlgn="base" hangingPunct="0">
      <a:spcBef>
        <a:spcPct val="30000"/>
      </a:spcBef>
      <a:spcAft>
        <a:spcPct val="0"/>
      </a:spcAft>
      <a:defRPr sz="1800" kern="1200">
        <a:solidFill>
          <a:schemeClr val="tx1"/>
        </a:solidFill>
        <a:latin typeface="+mn-lt"/>
        <a:ea typeface="+mn-ea"/>
        <a:cs typeface="+mn-cs"/>
      </a:defRPr>
    </a:lvl3pPr>
    <a:lvl4pPr marL="1371600" algn="l" rtl="0" eaLnBrk="0" fontAlgn="base" hangingPunct="0">
      <a:spcBef>
        <a:spcPct val="30000"/>
      </a:spcBef>
      <a:spcAft>
        <a:spcPct val="0"/>
      </a:spcAft>
      <a:defRPr sz="1800" kern="1200">
        <a:solidFill>
          <a:schemeClr val="tx1"/>
        </a:solidFill>
        <a:latin typeface="+mn-lt"/>
        <a:ea typeface="+mn-ea"/>
        <a:cs typeface="+mn-cs"/>
      </a:defRPr>
    </a:lvl4pPr>
    <a:lvl5pPr marL="1828800" algn="l" rtl="0" eaLnBrk="0" fontAlgn="base" hangingPunct="0">
      <a:spcBef>
        <a:spcPct val="30000"/>
      </a:spcBef>
      <a:spcAft>
        <a:spcPct val="0"/>
      </a:spcAft>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webinar is part of a training series on topics related to health and quality improvement, brought to you by the Mass Department of Developmental Services and the Center for Developmental Disabilities Evaluation and Research. </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a:t>
            </a:fld>
            <a:endParaRPr lang="en-US" dirty="0"/>
          </a:p>
        </p:txBody>
      </p:sp>
    </p:spTree>
    <p:extLst>
      <p:ext uri="{BB962C8B-B14F-4D97-AF65-F5344CB8AC3E}">
        <p14:creationId xmlns:p14="http://schemas.microsoft.com/office/powerpoint/2010/main" val="50554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This is a presentation from DPPC about reasons why mandated reporters may be hesitant to reports instances of abuse, neglect or mistreatment.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10</a:t>
            </a:fld>
            <a:endParaRPr lang="en-US" dirty="0"/>
          </a:p>
        </p:txBody>
      </p:sp>
    </p:spTree>
    <p:extLst>
      <p:ext uri="{BB962C8B-B14F-4D97-AF65-F5344CB8AC3E}">
        <p14:creationId xmlns:p14="http://schemas.microsoft.com/office/powerpoint/2010/main" val="118465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DPPC Mandated Reporter training. </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12</a:t>
            </a:fld>
            <a:endParaRPr lang="en-US" dirty="0"/>
          </a:p>
        </p:txBody>
      </p:sp>
    </p:spTree>
    <p:extLst>
      <p:ext uri="{BB962C8B-B14F-4D97-AF65-F5344CB8AC3E}">
        <p14:creationId xmlns:p14="http://schemas.microsoft.com/office/powerpoint/2010/main" val="1128016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010114-8FA1-45C5-977C-110E61E806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84A8E6-1BD3-49F9-9CCA-EDC6A84A855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F01308E7-0AB9-4460-8540-FA20BF630AA9}"/>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679AF59-BAF8-439D-AC35-843104094541}"/>
              </a:ext>
            </a:extLst>
          </p:cNvPr>
          <p:cNvSpPr>
            <a:spLocks noGrp="1" noChangeArrowheads="1"/>
          </p:cNvSpPr>
          <p:nvPr>
            <p:ph type="body" idx="1"/>
          </p:nvPr>
        </p:nvSpPr>
        <p:spPr/>
        <p:txBody>
          <a:bodyPr/>
          <a:lstStyle/>
          <a:p>
            <a:r>
              <a:rPr lang="en-US" altLang="en-US" dirty="0"/>
              <a:t>No cut and dry way to know whether there is abuse, but here are some things that you might see.</a:t>
            </a:r>
          </a:p>
          <a:p>
            <a:endParaRPr lang="en-US" altLang="en-US" dirty="0"/>
          </a:p>
          <a:p>
            <a:r>
              <a:rPr lang="en-US" altLang="en-US" dirty="0"/>
              <a:t>Story – ‘I hate Thursdays’ is about an individual in services who told his family/staff that he ‘hated Thursdays’ at this day program. It turned out he was being abused by a staff at that program who worked on Thursday. The story illustrates the need to look further/dig deeper and recognize when something out of the ordinary. </a:t>
            </a:r>
          </a:p>
          <a:p>
            <a:endParaRPr lang="en-US" altLang="en-US" dirty="0"/>
          </a:p>
          <a:p>
            <a:endParaRPr lang="en-US" altLang="en-US" dirty="0"/>
          </a:p>
        </p:txBody>
      </p:sp>
    </p:spTree>
    <p:extLst>
      <p:ext uri="{BB962C8B-B14F-4D97-AF65-F5344CB8AC3E}">
        <p14:creationId xmlns:p14="http://schemas.microsoft.com/office/powerpoint/2010/main" val="261057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14</a:t>
            </a:fld>
            <a:endParaRPr lang="en-US" dirty="0"/>
          </a:p>
        </p:txBody>
      </p:sp>
    </p:spTree>
    <p:extLst>
      <p:ext uri="{BB962C8B-B14F-4D97-AF65-F5344CB8AC3E}">
        <p14:creationId xmlns:p14="http://schemas.microsoft.com/office/powerpoint/2010/main" val="136757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16</a:t>
            </a:fld>
            <a:endParaRPr lang="en-US" dirty="0"/>
          </a:p>
        </p:txBody>
      </p:sp>
    </p:spTree>
    <p:extLst>
      <p:ext uri="{BB962C8B-B14F-4D97-AF65-F5344CB8AC3E}">
        <p14:creationId xmlns:p14="http://schemas.microsoft.com/office/powerpoint/2010/main" val="86444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Many individuals who receive services are either not able to speak or have difficulty communicating their needs.  These individuals may be especially vulnerable to abuse and/or neglect. </a:t>
            </a:r>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17</a:t>
            </a:fld>
            <a:endParaRPr lang="en-US" dirty="0"/>
          </a:p>
        </p:txBody>
      </p:sp>
    </p:spTree>
    <p:extLst>
      <p:ext uri="{BB962C8B-B14F-4D97-AF65-F5344CB8AC3E}">
        <p14:creationId xmlns:p14="http://schemas.microsoft.com/office/powerpoint/2010/main" val="2317853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18</a:t>
            </a:fld>
            <a:endParaRPr lang="en-US" dirty="0"/>
          </a:p>
        </p:txBody>
      </p:sp>
    </p:spTree>
    <p:extLst>
      <p:ext uri="{BB962C8B-B14F-4D97-AF65-F5344CB8AC3E}">
        <p14:creationId xmlns:p14="http://schemas.microsoft.com/office/powerpoint/2010/main" val="2520708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call DPPC, it could get screened out and goes to DDS</a:t>
            </a:r>
          </a:p>
          <a:p>
            <a:r>
              <a:rPr lang="en-US" dirty="0"/>
              <a:t>DPPC can either investigate themselves or refer to state agency. </a:t>
            </a:r>
          </a:p>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19</a:t>
            </a:fld>
            <a:endParaRPr lang="en-US" dirty="0"/>
          </a:p>
        </p:txBody>
      </p:sp>
    </p:spTree>
    <p:extLst>
      <p:ext uri="{BB962C8B-B14F-4D97-AF65-F5344CB8AC3E}">
        <p14:creationId xmlns:p14="http://schemas.microsoft.com/office/powerpoint/2010/main" val="69743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773E20-FFFB-4C37-80F0-78118E42C6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B56E44-3A9C-440B-8322-4577FFFB8B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38" name="Rectangle 2">
            <a:extLst>
              <a:ext uri="{FF2B5EF4-FFF2-40B4-BE49-F238E27FC236}">
                <a16:creationId xmlns:a16="http://schemas.microsoft.com/office/drawing/2014/main" id="{A098E9CF-8322-4677-8352-9DABB13554C5}"/>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91D15DC-182F-40A0-AF3C-4F4862CA18AF}"/>
              </a:ext>
            </a:extLst>
          </p:cNvPr>
          <p:cNvSpPr>
            <a:spLocks noGrp="1" noChangeArrowheads="1"/>
          </p:cNvSpPr>
          <p:nvPr>
            <p:ph type="body" idx="1"/>
          </p:nvPr>
        </p:nvSpPr>
        <p:spPr/>
        <p:txBody>
          <a:bodyPr/>
          <a:lstStyle/>
          <a:p>
            <a:r>
              <a:rPr lang="en-US" altLang="en-US" dirty="0"/>
              <a:t>Provide an empathetic response to all people. How you respond matters. Treat people with respect. </a:t>
            </a:r>
          </a:p>
          <a:p>
            <a:endParaRPr lang="en-US" altLang="en-US" dirty="0"/>
          </a:p>
          <a:p>
            <a:r>
              <a:rPr lang="en-US" altLang="en-US" dirty="0"/>
              <a:t>Provide the person the choice about who needs to know and who doesn’t need to know. Communicate clearly who you are telling. “I’m really glad you told me, and I know you don’t want me to tell, but I have to tell these people”. Do you want to tell them together or me tell?</a:t>
            </a:r>
          </a:p>
        </p:txBody>
      </p:sp>
    </p:spTree>
    <p:extLst>
      <p:ext uri="{BB962C8B-B14F-4D97-AF65-F5344CB8AC3E}">
        <p14:creationId xmlns:p14="http://schemas.microsoft.com/office/powerpoint/2010/main" val="186799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DPPC Mandated Reporter </a:t>
            </a:r>
            <a:r>
              <a:rPr lang="en-US" dirty="0" err="1"/>
              <a:t>powerpoint</a:t>
            </a:r>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24</a:t>
            </a:fld>
            <a:endParaRPr lang="en-US" dirty="0"/>
          </a:p>
        </p:txBody>
      </p:sp>
    </p:spTree>
    <p:extLst>
      <p:ext uri="{BB962C8B-B14F-4D97-AF65-F5344CB8AC3E}">
        <p14:creationId xmlns:p14="http://schemas.microsoft.com/office/powerpoint/2010/main" val="313971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800" kern="1200" dirty="0">
                <a:solidFill>
                  <a:schemeClr val="tx1"/>
                </a:solidFill>
                <a:effectLst/>
                <a:latin typeface="+mn-lt"/>
                <a:ea typeface="+mn-ea"/>
                <a:cs typeface="+mn-cs"/>
              </a:rPr>
              <a:t>Create an organizational culture that </a:t>
            </a:r>
            <a:r>
              <a:rPr lang="en-US" sz="1800" b="1" kern="1200" dirty="0">
                <a:solidFill>
                  <a:schemeClr val="tx1"/>
                </a:solidFill>
                <a:effectLst/>
                <a:latin typeface="+mn-lt"/>
                <a:ea typeface="+mn-ea"/>
                <a:cs typeface="+mn-cs"/>
              </a:rPr>
              <a:t>supports choice</a:t>
            </a:r>
            <a:r>
              <a:rPr lang="en-US" sz="1800" kern="1200" dirty="0">
                <a:solidFill>
                  <a:schemeClr val="tx1"/>
                </a:solidFill>
                <a:effectLst/>
                <a:latin typeface="+mn-lt"/>
                <a:ea typeface="+mn-ea"/>
                <a:cs typeface="+mn-cs"/>
              </a:rPr>
              <a:t>, </a:t>
            </a:r>
            <a:r>
              <a:rPr lang="en-US" sz="1800" b="1" kern="1200" dirty="0">
                <a:solidFill>
                  <a:schemeClr val="tx1"/>
                </a:solidFill>
                <a:effectLst/>
                <a:latin typeface="+mn-lt"/>
                <a:ea typeface="+mn-ea"/>
                <a:cs typeface="+mn-cs"/>
              </a:rPr>
              <a:t>welcomes challenging conversations</a:t>
            </a:r>
            <a:r>
              <a:rPr lang="en-US" sz="1800" kern="1200" dirty="0">
                <a:solidFill>
                  <a:schemeClr val="tx1"/>
                </a:solidFill>
                <a:effectLst/>
                <a:latin typeface="+mn-lt"/>
                <a:ea typeface="+mn-ea"/>
                <a:cs typeface="+mn-cs"/>
              </a:rPr>
              <a:t>, ensures </a:t>
            </a:r>
            <a:r>
              <a:rPr lang="en-US" sz="1800" b="1" kern="1200" dirty="0">
                <a:solidFill>
                  <a:schemeClr val="tx1"/>
                </a:solidFill>
                <a:effectLst/>
                <a:latin typeface="+mn-lt"/>
                <a:ea typeface="+mn-ea"/>
                <a:cs typeface="+mn-cs"/>
              </a:rPr>
              <a:t>respectful communication</a:t>
            </a:r>
            <a:r>
              <a:rPr lang="en-US" sz="1800" kern="1200" dirty="0">
                <a:solidFill>
                  <a:schemeClr val="tx1"/>
                </a:solidFill>
                <a:effectLst/>
                <a:latin typeface="+mn-lt"/>
                <a:ea typeface="+mn-ea"/>
                <a:cs typeface="+mn-cs"/>
              </a:rPr>
              <a:t>, and values </a:t>
            </a:r>
            <a:r>
              <a:rPr lang="en-US" sz="1800" b="1" kern="1200" dirty="0">
                <a:solidFill>
                  <a:schemeClr val="tx1"/>
                </a:solidFill>
                <a:effectLst/>
                <a:latin typeface="+mn-lt"/>
                <a:ea typeface="+mn-ea"/>
                <a:cs typeface="+mn-cs"/>
              </a:rPr>
              <a:t>healthy relationships</a:t>
            </a:r>
            <a:r>
              <a:rPr lang="en-US" sz="1800" kern="1200" dirty="0">
                <a:solidFill>
                  <a:schemeClr val="tx1"/>
                </a:solidFill>
                <a:effectLst/>
                <a:latin typeface="+mn-lt"/>
                <a:ea typeface="+mn-ea"/>
                <a:cs typeface="+mn-cs"/>
              </a:rPr>
              <a:t>.</a:t>
            </a:r>
          </a:p>
          <a:p>
            <a:pPr lvl="0"/>
            <a:r>
              <a:rPr lang="en-US" sz="1800" kern="1200" dirty="0">
                <a:solidFill>
                  <a:schemeClr val="tx1"/>
                </a:solidFill>
                <a:effectLst/>
                <a:latin typeface="+mn-lt"/>
                <a:ea typeface="+mn-ea"/>
                <a:cs typeface="+mn-cs"/>
              </a:rPr>
              <a:t>Encourage empowering practices among people receiving services</a:t>
            </a:r>
          </a:p>
          <a:p>
            <a:pPr lvl="0"/>
            <a:r>
              <a:rPr lang="en-US" sz="1800" kern="1200" dirty="0">
                <a:solidFill>
                  <a:schemeClr val="tx1"/>
                </a:solidFill>
                <a:effectLst/>
                <a:latin typeface="+mn-lt"/>
                <a:ea typeface="+mn-ea"/>
                <a:cs typeface="+mn-cs"/>
              </a:rPr>
              <a:t>Create abuse-aware policies that clearly communicate what behavior will not be tolerated. </a:t>
            </a:r>
          </a:p>
          <a:p>
            <a:r>
              <a:rPr lang="en-US" sz="1800" b="1" kern="1200" dirty="0">
                <a:solidFill>
                  <a:schemeClr val="tx1"/>
                </a:solidFill>
                <a:effectLst/>
                <a:latin typeface="+mn-lt"/>
                <a:ea typeface="+mn-ea"/>
                <a:cs typeface="+mn-cs"/>
              </a:rPr>
              <a:t>Education and Training: </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Offer sexuality and healthy relationship training to individuals that include boundaries, healthy decision making, conflict management and reporting, and consent.</a:t>
            </a:r>
          </a:p>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2</a:t>
            </a:fld>
            <a:endParaRPr lang="en-US" dirty="0"/>
          </a:p>
        </p:txBody>
      </p:sp>
    </p:spTree>
    <p:extLst>
      <p:ext uri="{BB962C8B-B14F-4D97-AF65-F5344CB8AC3E}">
        <p14:creationId xmlns:p14="http://schemas.microsoft.com/office/powerpoint/2010/main" val="329942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chemeClr val="tx1"/>
                </a:solidFill>
                <a:effectLst/>
                <a:latin typeface="+mn-lt"/>
                <a:ea typeface="+mn-ea"/>
                <a:cs typeface="+mn-cs"/>
              </a:rPr>
              <a:t>If there is a suspicion that an individual we support has been sexually assaulted and that a physical exam is required, there are 30 hospitals in Massachusetts that are SANE (Sexual Assault Nurse Examiner) designated. SANE hospitals have a SANE nurse available/on-call (on a 24/7 basis) to conduct these very sensitive examinations. These nurses are highly trained professionals who have expertise in conducting a forensic examination while also addressing the emotional needs of the traumatized person.  While all hospitals can conduct these examinations, only SANE designated facilities have specialty SANE trained nurses. A listing of SANE hospitals is in Resources. </a:t>
            </a:r>
          </a:p>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25</a:t>
            </a:fld>
            <a:endParaRPr lang="en-US" dirty="0"/>
          </a:p>
        </p:txBody>
      </p:sp>
    </p:spTree>
    <p:extLst>
      <p:ext uri="{BB962C8B-B14F-4D97-AF65-F5344CB8AC3E}">
        <p14:creationId xmlns:p14="http://schemas.microsoft.com/office/powerpoint/2010/main" val="3361851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26</a:t>
            </a:fld>
            <a:endParaRPr lang="en-US" dirty="0"/>
          </a:p>
        </p:txBody>
      </p:sp>
    </p:spTree>
    <p:extLst>
      <p:ext uri="{BB962C8B-B14F-4D97-AF65-F5344CB8AC3E}">
        <p14:creationId xmlns:p14="http://schemas.microsoft.com/office/powerpoint/2010/main" val="2330998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Survivors frequently encounter services that mirror the power and control that existed in past traumatic events or abusive relationships.</a:t>
            </a:r>
          </a:p>
          <a:p>
            <a:pPr eaLnBrk="1" hangingPunct="1">
              <a:spcBef>
                <a:spcPct val="0"/>
              </a:spcBef>
            </a:pPr>
            <a:endParaRPr lang="en-US"/>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6E805C-4737-429A-9B7E-AB68AE0DDB4C}" type="slidenum">
              <a:rPr lang="en-US"/>
              <a:pPr fontAlgn="base">
                <a:spcBef>
                  <a:spcPct val="0"/>
                </a:spcBef>
                <a:spcAft>
                  <a:spcPct val="0"/>
                </a:spcAft>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so that the specifics are non-ADL specific</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35</a:t>
            </a:fld>
            <a:endParaRPr lang="en-US" dirty="0"/>
          </a:p>
        </p:txBody>
      </p:sp>
    </p:spTree>
    <p:extLst>
      <p:ext uri="{BB962C8B-B14F-4D97-AF65-F5344CB8AC3E}">
        <p14:creationId xmlns:p14="http://schemas.microsoft.com/office/powerpoint/2010/main" val="210738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sz="1400" baseline="0" dirty="0"/>
              <a:t>Without further ado, I’m pleased to introduce our two speakers from IMPACT: Ability.</a:t>
            </a:r>
          </a:p>
          <a:p>
            <a:endParaRPr lang="en-US" sz="14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i="0" kern="1200" dirty="0">
                <a:solidFill>
                  <a:schemeClr val="tx1"/>
                </a:solidFill>
                <a:effectLst/>
                <a:latin typeface="+mn-lt"/>
                <a:ea typeface="+mn-ea"/>
                <a:cs typeface="+mn-cs"/>
              </a:rPr>
              <a:t>IMPACT Ability is an abuse prevention program embedded in Triangle, Inc a DDS service provider. IMPACT: Ability is a comprehensive, organization-wide approach to abuse prevention. It combines changes in official policies with efforts to create an organizational culture that challenges abuse and bullying while supporting self-advocacy, choice, and healthy sexuality.</a:t>
            </a:r>
          </a:p>
          <a:p>
            <a:endParaRPr lang="en-US" sz="1400" baseline="0" dirty="0"/>
          </a:p>
          <a:p>
            <a:r>
              <a:rPr lang="en-US" sz="1400" baseline="0" dirty="0"/>
              <a:t>Today we have Meg Stone and Mandy Doyle. </a:t>
            </a:r>
            <a:r>
              <a:rPr lang="en-US" sz="1800" b="0" i="0" kern="1200" dirty="0">
                <a:solidFill>
                  <a:schemeClr val="tx1"/>
                </a:solidFill>
                <a:effectLst/>
                <a:latin typeface="+mn-lt"/>
                <a:ea typeface="+mn-ea"/>
                <a:cs typeface="+mn-cs"/>
              </a:rPr>
              <a:t>Meg has led IMPACT Ability since 2005 and </a:t>
            </a:r>
            <a:r>
              <a:rPr lang="en-US" sz="1800" b="0" i="0" kern="1200" dirty="0" err="1">
                <a:solidFill>
                  <a:schemeClr val="tx1"/>
                </a:solidFill>
                <a:effectLst/>
                <a:latin typeface="+mn-lt"/>
                <a:ea typeface="+mn-ea"/>
                <a:cs typeface="+mn-cs"/>
              </a:rPr>
              <a:t>andin</a:t>
            </a:r>
            <a:r>
              <a:rPr lang="en-US" sz="1800" b="0" i="0" kern="1200" dirty="0">
                <a:solidFill>
                  <a:schemeClr val="tx1"/>
                </a:solidFill>
                <a:effectLst/>
                <a:latin typeface="+mn-lt"/>
                <a:ea typeface="+mn-ea"/>
                <a:cs typeface="+mn-cs"/>
              </a:rPr>
              <a:t> that time she has led the development of abuse prevention and safety training programs for schools, homeless shelters, rape crisis centers, disability service agencies and domestic violence organizations. Her writing about abuse-related issues has been published in the Washington Post, WBUR’s Cognoscenti, the Huffington Post, and the Patriot Ledger. </a:t>
            </a:r>
          </a:p>
          <a:p>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Mandy is a licensed special education teacher and has a Master’s Degree in Intercultural Relations. Mandy has been teaching </a:t>
            </a:r>
            <a:r>
              <a:rPr lang="en-US" sz="1800" b="0" i="0" kern="1200" dirty="0" err="1">
                <a:solidFill>
                  <a:schemeClr val="tx1"/>
                </a:solidFill>
                <a:effectLst/>
                <a:latin typeface="+mn-lt"/>
                <a:ea typeface="+mn-ea"/>
                <a:cs typeface="+mn-cs"/>
              </a:rPr>
              <a:t>IMPACT:Ability</a:t>
            </a:r>
            <a:r>
              <a:rPr lang="en-US" sz="1800" b="0" i="0" kern="1200" dirty="0">
                <a:solidFill>
                  <a:schemeClr val="tx1"/>
                </a:solidFill>
                <a:effectLst/>
                <a:latin typeface="+mn-lt"/>
                <a:ea typeface="+mn-ea"/>
                <a:cs typeface="+mn-cs"/>
              </a:rPr>
              <a:t> classes for the past 5 years and is passionate about teaching healthy relationships and healthy sexuality to people with disabilities.</a:t>
            </a:r>
          </a:p>
          <a:p>
            <a:endParaRPr lang="en-US" sz="1800" b="0" i="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pPr>
              <a:defRPr/>
            </a:pPr>
            <a:fld id="{65622AD7-BA83-4279-BA5F-EB2AB76982A4}" type="slidenum">
              <a:rPr lang="en-US" smtClean="0"/>
              <a:pPr>
                <a:defRPr/>
              </a:pPr>
              <a:t>3</a:t>
            </a:fld>
            <a:endParaRPr lang="en-US" dirty="0"/>
          </a:p>
        </p:txBody>
      </p:sp>
    </p:spTree>
    <p:extLst>
      <p:ext uri="{BB962C8B-B14F-4D97-AF65-F5344CB8AC3E}">
        <p14:creationId xmlns:p14="http://schemas.microsoft.com/office/powerpoint/2010/main" val="214688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kern="1200" dirty="0">
                <a:solidFill>
                  <a:schemeClr val="tx1"/>
                </a:solidFill>
                <a:effectLst/>
                <a:latin typeface="+mn-lt"/>
                <a:ea typeface="+mn-ea"/>
                <a:cs typeface="+mn-cs"/>
              </a:rPr>
              <a:t>NPR investigated sexual assaults against people with intellectual disabilities using unpublished U.S. Department of Justice data obtained. They concluded that people with IDD are sexually assaulted at a rate that's seven times that of people without disabilities.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4</a:t>
            </a:fld>
            <a:endParaRPr lang="en-US" dirty="0"/>
          </a:p>
        </p:txBody>
      </p:sp>
    </p:spTree>
    <p:extLst>
      <p:ext uri="{BB962C8B-B14F-4D97-AF65-F5344CB8AC3E}">
        <p14:creationId xmlns:p14="http://schemas.microsoft.com/office/powerpoint/2010/main" val="304636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Courtney note: Here is some background. Feel free to use some or all.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David </a:t>
            </a:r>
            <a:r>
              <a:rPr lang="en-US" dirty="0" err="1"/>
              <a:t>Hingsburger’s</a:t>
            </a:r>
            <a:r>
              <a:rPr lang="en-US" dirty="0"/>
              <a:t> research has clearly identified that one of the main reasons that individuals with developmental disabilities are at higher risk of sexual victimization is due to the number of staff, volunteers and students who provide personal care. He argues individuals with developmental disabilities may have difficulty distinguishing boundaries between who can and cannot touch them, and that this personal care is often provided by ‘strangers’. </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5</a:t>
            </a:fld>
            <a:endParaRPr lang="en-US" dirty="0"/>
          </a:p>
        </p:txBody>
      </p:sp>
    </p:spTree>
    <p:extLst>
      <p:ext uri="{BB962C8B-B14F-4D97-AF65-F5344CB8AC3E}">
        <p14:creationId xmlns:p14="http://schemas.microsoft.com/office/powerpoint/2010/main" val="412613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6</a:t>
            </a:fld>
            <a:endParaRPr lang="en-US" dirty="0"/>
          </a:p>
        </p:txBody>
      </p:sp>
    </p:spTree>
    <p:extLst>
      <p:ext uri="{BB962C8B-B14F-4D97-AF65-F5344CB8AC3E}">
        <p14:creationId xmlns:p14="http://schemas.microsoft.com/office/powerpoint/2010/main" val="3549780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7</a:t>
            </a:fld>
            <a:endParaRPr lang="en-US" dirty="0"/>
          </a:p>
        </p:txBody>
      </p:sp>
    </p:spTree>
    <p:extLst>
      <p:ext uri="{BB962C8B-B14F-4D97-AF65-F5344CB8AC3E}">
        <p14:creationId xmlns:p14="http://schemas.microsoft.com/office/powerpoint/2010/main" val="17164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8</a:t>
            </a:fld>
            <a:endParaRPr lang="en-US" dirty="0"/>
          </a:p>
        </p:txBody>
      </p:sp>
    </p:spTree>
    <p:extLst>
      <p:ext uri="{BB962C8B-B14F-4D97-AF65-F5344CB8AC3E}">
        <p14:creationId xmlns:p14="http://schemas.microsoft.com/office/powerpoint/2010/main" val="330269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This is a presentation from DPPC about reasons why mandated reporters may be hesitant to reports instances of abuse, neglect or mistreatment.</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9</a:t>
            </a:fld>
            <a:endParaRPr lang="en-US" dirty="0"/>
          </a:p>
        </p:txBody>
      </p:sp>
    </p:spTree>
    <p:extLst>
      <p:ext uri="{BB962C8B-B14F-4D97-AF65-F5344CB8AC3E}">
        <p14:creationId xmlns:p14="http://schemas.microsoft.com/office/powerpoint/2010/main" val="3118889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a:t>Click to edit Master title style</a:t>
            </a:r>
          </a:p>
        </p:txBody>
      </p:sp>
      <p:sp>
        <p:nvSpPr>
          <p:cNvPr id="3" name="Content Placeholder 2"/>
          <p:cNvSpPr>
            <a:spLocks noGrp="1"/>
          </p:cNvSpPr>
          <p:nvPr>
            <p:ph idx="1"/>
          </p:nvPr>
        </p:nvSpPr>
        <p:spPr>
          <a:xfrm>
            <a:off x="685800" y="2057400"/>
            <a:ext cx="7772400" cy="3048000"/>
          </a:xfrm>
        </p:spPr>
        <p:txBody>
          <a:bodyPr/>
          <a:lstStyle>
            <a:lvl1pPr marL="342900" indent="-342900">
              <a:buFont typeface="Wingdings" panose="05000000000000000000" pitchFamily="2" charset="2"/>
              <a:buChar char="§"/>
              <a:defRPr/>
            </a:lvl1pPr>
            <a:lvl2pPr marL="914400" indent="-457200">
              <a:buFont typeface="Wingdings" panose="05000000000000000000" pitchFamily="2" charset="2"/>
              <a:buChar char="§"/>
              <a:defRPr/>
            </a:lvl2pPr>
            <a:lvl3pPr marL="1085850" indent="-228600">
              <a:buFont typeface="Wingdings" panose="05000000000000000000" pitchFamily="2" charset="2"/>
              <a:buChar char="§"/>
              <a:defRPr/>
            </a:lvl3pPr>
            <a:lvl4pPr marL="1428750" indent="-228600">
              <a:buFont typeface="Wingdings" panose="05000000000000000000" pitchFamily="2" charset="2"/>
              <a:buChar char="§"/>
              <a:defRPr/>
            </a:lvl4pPr>
            <a:lvl5pPr marL="177165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71D4E1FB-75EA-41F8-9632-3365AD33D7AD}"/>
              </a:ext>
            </a:extLst>
          </p:cNvPr>
          <p:cNvGrpSpPr/>
          <p:nvPr userDrawn="1"/>
        </p:nvGrpSpPr>
        <p:grpSpPr>
          <a:xfrm>
            <a:off x="152400" y="5480279"/>
            <a:ext cx="8991600" cy="1097868"/>
            <a:chOff x="152400" y="5480279"/>
            <a:chExt cx="8991600" cy="1097868"/>
          </a:xfrm>
        </p:grpSpPr>
        <p:sp>
          <p:nvSpPr>
            <p:cNvPr id="7" name="Rectangle 6"/>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4" name="Picture 6" descr="&quot;&quot;"/>
            <p:cNvPicPr>
              <a:picLocks noChangeAspect="1" noChangeArrowheads="1"/>
            </p:cNvPicPr>
            <p:nvPr userDrawn="1"/>
          </p:nvPicPr>
          <p:blipFill>
            <a:blip r:embed="rId2" cstate="print"/>
            <a:srcRect/>
            <a:stretch>
              <a:fillRect/>
            </a:stretch>
          </p:blipFill>
          <p:spPr bwMode="auto">
            <a:xfrm>
              <a:off x="152400" y="5480279"/>
              <a:ext cx="674878" cy="674878"/>
            </a:xfrm>
            <a:prstGeom prst="rect">
              <a:avLst/>
            </a:prstGeom>
            <a:noFill/>
            <a:ln w="9525">
              <a:noFill/>
              <a:miter lim="800000"/>
              <a:headEnd/>
              <a:tailEnd/>
            </a:ln>
          </p:spPr>
        </p:pic>
        <p:pic>
          <p:nvPicPr>
            <p:cNvPr id="6" name="Picture 5" descr="&quot;&quo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9BDAC984-3408-4F73-A9C5-4B80F3683D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9A3838EE-AF5D-46E4-8B7F-DD46BEF82D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05526EF0-6BD4-4140-94DC-E37CB3DFA5C6}"/>
              </a:ext>
            </a:extLst>
          </p:cNvPr>
          <p:cNvSpPr>
            <a:spLocks noGrp="1" noChangeArrowheads="1"/>
          </p:cNvSpPr>
          <p:nvPr>
            <p:ph type="sldNum" sz="quarter" idx="12"/>
          </p:nvPr>
        </p:nvSpPr>
        <p:spPr>
          <a:ln/>
        </p:spPr>
        <p:txBody>
          <a:bodyPr/>
          <a:lstStyle>
            <a:lvl1pPr>
              <a:defRPr/>
            </a:lvl1pPr>
          </a:lstStyle>
          <a:p>
            <a:fld id="{FDE39DAA-A69A-4C09-AEAF-E82EF096D6FC}" type="slidenum">
              <a:rPr lang="en-US" altLang="en-US"/>
              <a:pPr/>
              <a:t>‹#›</a:t>
            </a:fld>
            <a:endParaRPr lang="en-US" altLang="en-US"/>
          </a:p>
        </p:txBody>
      </p:sp>
    </p:spTree>
    <p:extLst>
      <p:ext uri="{BB962C8B-B14F-4D97-AF65-F5344CB8AC3E}">
        <p14:creationId xmlns:p14="http://schemas.microsoft.com/office/powerpoint/2010/main" val="15280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lstStyle>
            <a:lvl1pPr>
              <a:defRPr>
                <a:solidFill>
                  <a:srgbClr val="000099"/>
                </a:solidFill>
              </a:defRPr>
            </a:lvl1pPr>
          </a:lstStyle>
          <a:p>
            <a:r>
              <a:rPr lang="en-US" dirty="0"/>
              <a:t>Click to edit Master title style</a:t>
            </a:r>
          </a:p>
        </p:txBody>
      </p:sp>
      <p:sp>
        <p:nvSpPr>
          <p:cNvPr id="3" name="Content Placeholder 2"/>
          <p:cNvSpPr>
            <a:spLocks noGrp="1"/>
          </p:cNvSpPr>
          <p:nvPr>
            <p:ph idx="1"/>
          </p:nvPr>
        </p:nvSpPr>
        <p:spPr>
          <a:xfrm>
            <a:off x="516924" y="1676400"/>
            <a:ext cx="8169876" cy="3048000"/>
          </a:xfrm>
        </p:spPr>
        <p:txBody>
          <a:bodyPr/>
          <a:lstStyle>
            <a:lvl1pPr marL="342900" indent="-342900">
              <a:buFont typeface="Wingdings" panose="05000000000000000000" pitchFamily="2" charset="2"/>
              <a:buChar char="§"/>
              <a:defRPr/>
            </a:lvl1pPr>
            <a:lvl2pPr marL="914400" indent="-457200">
              <a:buFont typeface="Wingdings" panose="05000000000000000000" pitchFamily="2" charset="2"/>
              <a:buChar char="§"/>
              <a:defRPr/>
            </a:lvl2pPr>
            <a:lvl3pPr marL="1085850" indent="-228600">
              <a:buFont typeface="Wingdings" panose="05000000000000000000" pitchFamily="2" charset="2"/>
              <a:buChar char="§"/>
              <a:defRPr/>
            </a:lvl3pPr>
            <a:lvl4pPr marL="1428750" indent="-228600">
              <a:buFont typeface="Wingdings" panose="05000000000000000000" pitchFamily="2" charset="2"/>
              <a:buChar char="§"/>
              <a:defRPr/>
            </a:lvl4pPr>
            <a:lvl5pPr marL="177165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spTree>
    <p:extLst>
      <p:ext uri="{BB962C8B-B14F-4D97-AF65-F5344CB8AC3E}">
        <p14:creationId xmlns:p14="http://schemas.microsoft.com/office/powerpoint/2010/main" val="65388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bwMode="auto">
          <a:xfrm>
            <a:off x="4800600" y="5791200"/>
            <a:ext cx="43434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bg1"/>
              </a:solidFill>
              <a:effectLst/>
              <a:latin typeface="Time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70F-584F-47CB-A60B-DB021443CB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A58BEF-DDE1-4D9F-8BA9-841EBE93A7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B984E-A955-402F-8E7E-08DB5DD8D2B7}"/>
              </a:ext>
            </a:extLst>
          </p:cNvPr>
          <p:cNvSpPr>
            <a:spLocks noGrp="1"/>
          </p:cNvSpPr>
          <p:nvPr>
            <p:ph type="dt" sz="half" idx="10"/>
          </p:nvPr>
        </p:nvSpPr>
        <p:spPr/>
        <p:txBody>
          <a:bodyPr/>
          <a:lstStyle/>
          <a:p>
            <a:fld id="{27AA0E59-BD03-4004-9B17-3F8603743390}" type="datetimeFigureOut">
              <a:rPr lang="en-US" smtClean="0"/>
              <a:t>3/12/2019</a:t>
            </a:fld>
            <a:endParaRPr lang="en-US"/>
          </a:p>
        </p:txBody>
      </p:sp>
      <p:sp>
        <p:nvSpPr>
          <p:cNvPr id="5" name="Footer Placeholder 4">
            <a:extLst>
              <a:ext uri="{FF2B5EF4-FFF2-40B4-BE49-F238E27FC236}">
                <a16:creationId xmlns:a16="http://schemas.microsoft.com/office/drawing/2014/main" id="{7BABB0B7-569B-46CD-A562-12C5DD288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0A022-1995-4A1C-B472-3F94906C55E1}"/>
              </a:ext>
            </a:extLst>
          </p:cNvPr>
          <p:cNvSpPr>
            <a:spLocks noGrp="1"/>
          </p:cNvSpPr>
          <p:nvPr>
            <p:ph type="sldNum" sz="quarter" idx="12"/>
          </p:nvPr>
        </p:nvSpPr>
        <p:spPr/>
        <p:txBody>
          <a:bodyPr/>
          <a:lstStyle/>
          <a:p>
            <a:fld id="{CBF53DB5-152A-4C2F-83AE-0AAE7B97EEB3}" type="slidenum">
              <a:rPr lang="en-US" smtClean="0"/>
              <a:t>‹#›</a:t>
            </a:fld>
            <a:endParaRPr lang="en-US"/>
          </a:p>
        </p:txBody>
      </p:sp>
      <p:pic>
        <p:nvPicPr>
          <p:cNvPr id="7" name="Picture 40">
            <a:extLst>
              <a:ext uri="{FF2B5EF4-FFF2-40B4-BE49-F238E27FC236}">
                <a16:creationId xmlns:a16="http://schemas.microsoft.com/office/drawing/2014/main" id="{7776581C-F48B-4057-A2FF-B36405C692CD}"/>
              </a:ext>
            </a:extLst>
          </p:cNvPr>
          <p:cNvPicPr>
            <a:picLocks noChangeAspect="1" noChangeArrowheads="1"/>
          </p:cNvPicPr>
          <p:nvPr userDrawn="1"/>
        </p:nvPicPr>
        <p:blipFill>
          <a:blip r:embed="rId2" cstate="print"/>
          <a:srcRect/>
          <a:stretch>
            <a:fillRect/>
          </a:stretch>
        </p:blipFill>
        <p:spPr bwMode="auto">
          <a:xfrm>
            <a:off x="-19763" y="5939760"/>
            <a:ext cx="9140825" cy="919162"/>
          </a:xfrm>
          <a:prstGeom prst="rect">
            <a:avLst/>
          </a:prstGeom>
          <a:noFill/>
          <a:ln w="9525">
            <a:noFill/>
            <a:miter lim="800000"/>
            <a:headEnd/>
            <a:tailEnd/>
          </a:ln>
        </p:spPr>
      </p:pic>
      <p:grpSp>
        <p:nvGrpSpPr>
          <p:cNvPr id="8" name="Group 7">
            <a:extLst>
              <a:ext uri="{FF2B5EF4-FFF2-40B4-BE49-F238E27FC236}">
                <a16:creationId xmlns:a16="http://schemas.microsoft.com/office/drawing/2014/main" id="{C5B6717A-FADE-4534-B021-42116449E2EB}"/>
              </a:ext>
            </a:extLst>
          </p:cNvPr>
          <p:cNvGrpSpPr/>
          <p:nvPr userDrawn="1"/>
        </p:nvGrpSpPr>
        <p:grpSpPr>
          <a:xfrm>
            <a:off x="152400" y="5480279"/>
            <a:ext cx="8991600" cy="1097868"/>
            <a:chOff x="152400" y="5480279"/>
            <a:chExt cx="8991600" cy="1097868"/>
          </a:xfrm>
        </p:grpSpPr>
        <p:sp>
          <p:nvSpPr>
            <p:cNvPr id="9" name="Rectangle 8">
              <a:extLst>
                <a:ext uri="{FF2B5EF4-FFF2-40B4-BE49-F238E27FC236}">
                  <a16:creationId xmlns:a16="http://schemas.microsoft.com/office/drawing/2014/main" id="{27BD5492-6A6F-4A7A-BB22-3930E67D1FF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0" name="Picture 6" descr="&quot;&quot;">
              <a:extLst>
                <a:ext uri="{FF2B5EF4-FFF2-40B4-BE49-F238E27FC236}">
                  <a16:creationId xmlns:a16="http://schemas.microsoft.com/office/drawing/2014/main" id="{45C9BF3E-0750-47E5-893B-52ADBD8C2AAA}"/>
                </a:ext>
              </a:extLst>
            </p:cNvPr>
            <p:cNvPicPr>
              <a:picLocks noChangeAspect="1" noChangeArrowheads="1"/>
            </p:cNvPicPr>
            <p:nvPr userDrawn="1"/>
          </p:nvPicPr>
          <p:blipFill>
            <a:blip r:embed="rId3" cstate="print"/>
            <a:srcRect/>
            <a:stretch>
              <a:fillRect/>
            </a:stretch>
          </p:blipFill>
          <p:spPr bwMode="auto">
            <a:xfrm>
              <a:off x="152400" y="5480279"/>
              <a:ext cx="674878" cy="674878"/>
            </a:xfrm>
            <a:prstGeom prst="rect">
              <a:avLst/>
            </a:prstGeom>
            <a:noFill/>
            <a:ln w="9525">
              <a:noFill/>
              <a:miter lim="800000"/>
              <a:headEnd/>
              <a:tailEnd/>
            </a:ln>
          </p:spPr>
        </p:pic>
        <p:pic>
          <p:nvPicPr>
            <p:cNvPr id="11" name="Picture 10" descr="&quot;&quot;">
              <a:extLst>
                <a:ext uri="{FF2B5EF4-FFF2-40B4-BE49-F238E27FC236}">
                  <a16:creationId xmlns:a16="http://schemas.microsoft.com/office/drawing/2014/main" id="{42AF5AE9-0FDC-45AE-80E9-596E887A8D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36208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83F5C-5E09-456C-816A-0505D05488B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15818-3619-4FE4-9E89-7843F39334F9}" type="slidenum">
              <a:rPr lang="en-US" smtClean="0"/>
              <a:t>‹#›</a:t>
            </a:fld>
            <a:endParaRPr lang="en-US"/>
          </a:p>
        </p:txBody>
      </p:sp>
    </p:spTree>
    <p:extLst>
      <p:ext uri="{BB962C8B-B14F-4D97-AF65-F5344CB8AC3E}">
        <p14:creationId xmlns:p14="http://schemas.microsoft.com/office/powerpoint/2010/main" val="84424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70F-584F-47CB-A60B-DB021443CB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A58BEF-DDE1-4D9F-8BA9-841EBE93A7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B984E-A955-402F-8E7E-08DB5DD8D2B7}"/>
              </a:ext>
            </a:extLst>
          </p:cNvPr>
          <p:cNvSpPr>
            <a:spLocks noGrp="1"/>
          </p:cNvSpPr>
          <p:nvPr>
            <p:ph type="dt" sz="half" idx="10"/>
          </p:nvPr>
        </p:nvSpPr>
        <p:spPr/>
        <p:txBody>
          <a:bodyPr/>
          <a:lstStyle/>
          <a:p>
            <a:fld id="{27AA0E59-BD03-4004-9B17-3F8603743390}" type="datetimeFigureOut">
              <a:rPr lang="en-US" smtClean="0"/>
              <a:t>3/12/2019</a:t>
            </a:fld>
            <a:endParaRPr lang="en-US"/>
          </a:p>
        </p:txBody>
      </p:sp>
      <p:sp>
        <p:nvSpPr>
          <p:cNvPr id="5" name="Footer Placeholder 4">
            <a:extLst>
              <a:ext uri="{FF2B5EF4-FFF2-40B4-BE49-F238E27FC236}">
                <a16:creationId xmlns:a16="http://schemas.microsoft.com/office/drawing/2014/main" id="{7BABB0B7-569B-46CD-A562-12C5DD288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0A022-1995-4A1C-B472-3F94906C55E1}"/>
              </a:ext>
            </a:extLst>
          </p:cNvPr>
          <p:cNvSpPr>
            <a:spLocks noGrp="1"/>
          </p:cNvSpPr>
          <p:nvPr>
            <p:ph type="sldNum" sz="quarter" idx="12"/>
          </p:nvPr>
        </p:nvSpPr>
        <p:spPr/>
        <p:txBody>
          <a:bodyPr/>
          <a:lstStyle/>
          <a:p>
            <a:fld id="{CBF53DB5-152A-4C2F-83AE-0AAE7B97EEB3}" type="slidenum">
              <a:rPr lang="en-US" smtClean="0"/>
              <a:t>‹#›</a:t>
            </a:fld>
            <a:endParaRPr lang="en-US"/>
          </a:p>
        </p:txBody>
      </p:sp>
      <p:pic>
        <p:nvPicPr>
          <p:cNvPr id="7" name="Picture 40">
            <a:extLst>
              <a:ext uri="{FF2B5EF4-FFF2-40B4-BE49-F238E27FC236}">
                <a16:creationId xmlns:a16="http://schemas.microsoft.com/office/drawing/2014/main" id="{7776581C-F48B-4057-A2FF-B36405C692CD}"/>
              </a:ext>
            </a:extLst>
          </p:cNvPr>
          <p:cNvPicPr>
            <a:picLocks noChangeAspect="1" noChangeArrowheads="1"/>
          </p:cNvPicPr>
          <p:nvPr userDrawn="1"/>
        </p:nvPicPr>
        <p:blipFill>
          <a:blip r:embed="rId2" cstate="print"/>
          <a:srcRect/>
          <a:stretch>
            <a:fillRect/>
          </a:stretch>
        </p:blipFill>
        <p:spPr bwMode="auto">
          <a:xfrm>
            <a:off x="-19763" y="5939760"/>
            <a:ext cx="9140825" cy="919162"/>
          </a:xfrm>
          <a:prstGeom prst="rect">
            <a:avLst/>
          </a:prstGeom>
          <a:noFill/>
          <a:ln w="9525">
            <a:noFill/>
            <a:miter lim="800000"/>
            <a:headEnd/>
            <a:tailEnd/>
          </a:ln>
        </p:spPr>
      </p:pic>
      <p:grpSp>
        <p:nvGrpSpPr>
          <p:cNvPr id="8" name="Group 7">
            <a:extLst>
              <a:ext uri="{FF2B5EF4-FFF2-40B4-BE49-F238E27FC236}">
                <a16:creationId xmlns:a16="http://schemas.microsoft.com/office/drawing/2014/main" id="{C5B6717A-FADE-4534-B021-42116449E2EB}"/>
              </a:ext>
            </a:extLst>
          </p:cNvPr>
          <p:cNvGrpSpPr/>
          <p:nvPr userDrawn="1"/>
        </p:nvGrpSpPr>
        <p:grpSpPr>
          <a:xfrm>
            <a:off x="152400" y="5480279"/>
            <a:ext cx="8991600" cy="1097868"/>
            <a:chOff x="152400" y="5480279"/>
            <a:chExt cx="8991600" cy="1097868"/>
          </a:xfrm>
        </p:grpSpPr>
        <p:sp>
          <p:nvSpPr>
            <p:cNvPr id="9" name="Rectangle 8">
              <a:extLst>
                <a:ext uri="{FF2B5EF4-FFF2-40B4-BE49-F238E27FC236}">
                  <a16:creationId xmlns:a16="http://schemas.microsoft.com/office/drawing/2014/main" id="{27BD5492-6A6F-4A7A-BB22-3930E67D1FF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0" name="Picture 6" descr="&quot;&quot;">
              <a:extLst>
                <a:ext uri="{FF2B5EF4-FFF2-40B4-BE49-F238E27FC236}">
                  <a16:creationId xmlns:a16="http://schemas.microsoft.com/office/drawing/2014/main" id="{45C9BF3E-0750-47E5-893B-52ADBD8C2AAA}"/>
                </a:ext>
              </a:extLst>
            </p:cNvPr>
            <p:cNvPicPr>
              <a:picLocks noChangeAspect="1" noChangeArrowheads="1"/>
            </p:cNvPicPr>
            <p:nvPr userDrawn="1"/>
          </p:nvPicPr>
          <p:blipFill>
            <a:blip r:embed="rId3" cstate="print"/>
            <a:srcRect/>
            <a:stretch>
              <a:fillRect/>
            </a:stretch>
          </p:blipFill>
          <p:spPr bwMode="auto">
            <a:xfrm>
              <a:off x="152400" y="5480279"/>
              <a:ext cx="674878" cy="674878"/>
            </a:xfrm>
            <a:prstGeom prst="rect">
              <a:avLst/>
            </a:prstGeom>
            <a:noFill/>
            <a:ln w="9525">
              <a:noFill/>
              <a:miter lim="800000"/>
              <a:headEnd/>
              <a:tailEnd/>
            </a:ln>
          </p:spPr>
        </p:pic>
        <p:pic>
          <p:nvPicPr>
            <p:cNvPr id="11" name="Picture 10" descr="&quot;&quot;">
              <a:extLst>
                <a:ext uri="{FF2B5EF4-FFF2-40B4-BE49-F238E27FC236}">
                  <a16:creationId xmlns:a16="http://schemas.microsoft.com/office/drawing/2014/main" id="{42AF5AE9-0FDC-45AE-80E9-596E887A8D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24598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6878-9F71-40AD-920F-A0CC2D9A0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85BCF-8A1A-4659-87DA-0B4AF1F5B90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42C94-5FA3-4054-A078-D217504316A0}"/>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1E9D0-DE23-4157-BB85-CD0505245ABF}"/>
              </a:ext>
            </a:extLst>
          </p:cNvPr>
          <p:cNvSpPr>
            <a:spLocks noGrp="1"/>
          </p:cNvSpPr>
          <p:nvPr>
            <p:ph type="dt" sz="half" idx="10"/>
          </p:nvPr>
        </p:nvSpPr>
        <p:spPr/>
        <p:txBody>
          <a:bodyPr/>
          <a:lstStyle/>
          <a:p>
            <a:fld id="{27AA0E59-BD03-4004-9B17-3F8603743390}" type="datetimeFigureOut">
              <a:rPr lang="en-US" smtClean="0"/>
              <a:t>3/12/2019</a:t>
            </a:fld>
            <a:endParaRPr lang="en-US"/>
          </a:p>
        </p:txBody>
      </p:sp>
      <p:sp>
        <p:nvSpPr>
          <p:cNvPr id="6" name="Footer Placeholder 5">
            <a:extLst>
              <a:ext uri="{FF2B5EF4-FFF2-40B4-BE49-F238E27FC236}">
                <a16:creationId xmlns:a16="http://schemas.microsoft.com/office/drawing/2014/main" id="{3FDE3326-E347-467B-829D-5CCD35CF0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277CD-4CF1-4E64-AAD7-CECD6223307B}"/>
              </a:ext>
            </a:extLst>
          </p:cNvPr>
          <p:cNvSpPr>
            <a:spLocks noGrp="1"/>
          </p:cNvSpPr>
          <p:nvPr>
            <p:ph type="sldNum" sz="quarter" idx="12"/>
          </p:nvPr>
        </p:nvSpPr>
        <p:spPr/>
        <p:txBody>
          <a:bodyPr/>
          <a:lstStyle/>
          <a:p>
            <a:fld id="{CBF53DB5-152A-4C2F-83AE-0AAE7B97EEB3}" type="slidenum">
              <a:rPr lang="en-US" smtClean="0"/>
              <a:t>‹#›</a:t>
            </a:fld>
            <a:endParaRPr lang="en-US"/>
          </a:p>
        </p:txBody>
      </p:sp>
      <p:pic>
        <p:nvPicPr>
          <p:cNvPr id="12" name="Picture 40">
            <a:extLst>
              <a:ext uri="{FF2B5EF4-FFF2-40B4-BE49-F238E27FC236}">
                <a16:creationId xmlns:a16="http://schemas.microsoft.com/office/drawing/2014/main" id="{C260265E-A702-4E20-9209-7E63AECBC018}"/>
              </a:ext>
            </a:extLst>
          </p:cNvPr>
          <p:cNvPicPr>
            <a:picLocks noChangeAspect="1" noChangeArrowheads="1"/>
          </p:cNvPicPr>
          <p:nvPr userDrawn="1"/>
        </p:nvPicPr>
        <p:blipFill>
          <a:blip r:embed="rId2" cstate="print"/>
          <a:srcRect/>
          <a:stretch>
            <a:fillRect/>
          </a:stretch>
        </p:blipFill>
        <p:spPr bwMode="auto">
          <a:xfrm>
            <a:off x="0" y="5926559"/>
            <a:ext cx="9140825" cy="919162"/>
          </a:xfrm>
          <a:prstGeom prst="rect">
            <a:avLst/>
          </a:prstGeom>
          <a:noFill/>
          <a:ln w="9525">
            <a:noFill/>
            <a:miter lim="800000"/>
            <a:headEnd/>
            <a:tailEnd/>
          </a:ln>
        </p:spPr>
      </p:pic>
      <p:grpSp>
        <p:nvGrpSpPr>
          <p:cNvPr id="8" name="Group 7">
            <a:extLst>
              <a:ext uri="{FF2B5EF4-FFF2-40B4-BE49-F238E27FC236}">
                <a16:creationId xmlns:a16="http://schemas.microsoft.com/office/drawing/2014/main" id="{7AF51560-AF28-43AC-8517-4B0B15C59691}"/>
              </a:ext>
            </a:extLst>
          </p:cNvPr>
          <p:cNvGrpSpPr/>
          <p:nvPr userDrawn="1"/>
        </p:nvGrpSpPr>
        <p:grpSpPr>
          <a:xfrm>
            <a:off x="183891" y="5522396"/>
            <a:ext cx="8956934" cy="1097868"/>
            <a:chOff x="152400" y="5480279"/>
            <a:chExt cx="8991600" cy="1097868"/>
          </a:xfrm>
        </p:grpSpPr>
        <p:sp>
          <p:nvSpPr>
            <p:cNvPr id="9" name="Rectangle 8">
              <a:extLst>
                <a:ext uri="{FF2B5EF4-FFF2-40B4-BE49-F238E27FC236}">
                  <a16:creationId xmlns:a16="http://schemas.microsoft.com/office/drawing/2014/main" id="{7ED1B58D-32CB-4046-9DE4-3DDD5D3E1D4A}"/>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0" name="Picture 6" descr="&quot;&quot;">
              <a:extLst>
                <a:ext uri="{FF2B5EF4-FFF2-40B4-BE49-F238E27FC236}">
                  <a16:creationId xmlns:a16="http://schemas.microsoft.com/office/drawing/2014/main" id="{B1664352-8716-4AA8-A3D3-83FEAFA2ADF4}"/>
                </a:ext>
              </a:extLst>
            </p:cNvPr>
            <p:cNvPicPr>
              <a:picLocks noChangeAspect="1" noChangeArrowheads="1"/>
            </p:cNvPicPr>
            <p:nvPr userDrawn="1"/>
          </p:nvPicPr>
          <p:blipFill>
            <a:blip r:embed="rId3" cstate="print"/>
            <a:srcRect/>
            <a:stretch>
              <a:fillRect/>
            </a:stretch>
          </p:blipFill>
          <p:spPr bwMode="auto">
            <a:xfrm>
              <a:off x="152400" y="5480279"/>
              <a:ext cx="674878" cy="674878"/>
            </a:xfrm>
            <a:prstGeom prst="rect">
              <a:avLst/>
            </a:prstGeom>
            <a:noFill/>
            <a:ln w="9525">
              <a:noFill/>
              <a:miter lim="800000"/>
              <a:headEnd/>
              <a:tailEnd/>
            </a:ln>
          </p:spPr>
        </p:pic>
        <p:pic>
          <p:nvPicPr>
            <p:cNvPr id="11" name="Picture 10" descr="&quot;&quot;">
              <a:extLst>
                <a:ext uri="{FF2B5EF4-FFF2-40B4-BE49-F238E27FC236}">
                  <a16:creationId xmlns:a16="http://schemas.microsoft.com/office/drawing/2014/main" id="{58E4B35E-0DAB-405B-B787-2529CDA6DA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56288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20AB-EF17-4F61-8944-4A0C0AB5807B}"/>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3157704-CFC4-439C-BE88-FB61324DC5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8CA559-BF9B-4F55-8D1B-16D7D8902870}"/>
              </a:ext>
            </a:extLst>
          </p:cNvPr>
          <p:cNvSpPr>
            <a:spLocks noGrp="1"/>
          </p:cNvSpPr>
          <p:nvPr>
            <p:ph type="sldNum" sz="quarter" idx="12"/>
          </p:nvPr>
        </p:nvSpPr>
        <p:spPr/>
        <p:txBody>
          <a:bodyPr/>
          <a:lstStyle/>
          <a:p>
            <a:endParaRPr lang="en-US" dirty="0"/>
          </a:p>
        </p:txBody>
      </p:sp>
      <p:pic>
        <p:nvPicPr>
          <p:cNvPr id="6" name="Picture 40">
            <a:extLst>
              <a:ext uri="{FF2B5EF4-FFF2-40B4-BE49-F238E27FC236}">
                <a16:creationId xmlns:a16="http://schemas.microsoft.com/office/drawing/2014/main" id="{5C6B035C-5D1E-4DFD-BBEC-1932DA117F46}"/>
              </a:ext>
            </a:extLst>
          </p:cNvPr>
          <p:cNvPicPr>
            <a:picLocks noChangeAspect="1" noChangeArrowheads="1"/>
          </p:cNvPicPr>
          <p:nvPr userDrawn="1"/>
        </p:nvPicPr>
        <p:blipFill>
          <a:blip r:embed="rId2" cstate="print"/>
          <a:srcRect/>
          <a:stretch>
            <a:fillRect/>
          </a:stretch>
        </p:blipFill>
        <p:spPr bwMode="auto">
          <a:xfrm>
            <a:off x="23057" y="5929570"/>
            <a:ext cx="9120943" cy="919162"/>
          </a:xfrm>
          <a:prstGeom prst="rect">
            <a:avLst/>
          </a:prstGeom>
          <a:noFill/>
          <a:ln w="9525">
            <a:noFill/>
            <a:miter lim="800000"/>
            <a:headEnd/>
            <a:tailEnd/>
          </a:ln>
        </p:spPr>
      </p:pic>
      <p:grpSp>
        <p:nvGrpSpPr>
          <p:cNvPr id="7" name="Group 6">
            <a:extLst>
              <a:ext uri="{FF2B5EF4-FFF2-40B4-BE49-F238E27FC236}">
                <a16:creationId xmlns:a16="http://schemas.microsoft.com/office/drawing/2014/main" id="{41822556-846F-4EAA-9B46-397595801CA0}"/>
              </a:ext>
            </a:extLst>
          </p:cNvPr>
          <p:cNvGrpSpPr/>
          <p:nvPr userDrawn="1"/>
        </p:nvGrpSpPr>
        <p:grpSpPr>
          <a:xfrm>
            <a:off x="183891" y="5522396"/>
            <a:ext cx="8807709" cy="1097868"/>
            <a:chOff x="152400" y="5480279"/>
            <a:chExt cx="8991600" cy="1097868"/>
          </a:xfrm>
        </p:grpSpPr>
        <p:sp>
          <p:nvSpPr>
            <p:cNvPr id="8" name="Rectangle 7">
              <a:extLst>
                <a:ext uri="{FF2B5EF4-FFF2-40B4-BE49-F238E27FC236}">
                  <a16:creationId xmlns:a16="http://schemas.microsoft.com/office/drawing/2014/main" id="{C28B614C-8E78-44A3-A645-CBEDF6E0448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9" name="Picture 6" descr="&quot;&quot;">
              <a:extLst>
                <a:ext uri="{FF2B5EF4-FFF2-40B4-BE49-F238E27FC236}">
                  <a16:creationId xmlns:a16="http://schemas.microsoft.com/office/drawing/2014/main" id="{A17E5112-7E32-48DA-8024-CEEE30158C24}"/>
                </a:ext>
              </a:extLst>
            </p:cNvPr>
            <p:cNvPicPr>
              <a:picLocks noChangeAspect="1" noChangeArrowheads="1"/>
            </p:cNvPicPr>
            <p:nvPr userDrawn="1"/>
          </p:nvPicPr>
          <p:blipFill>
            <a:blip r:embed="rId3" cstate="print"/>
            <a:srcRect/>
            <a:stretch>
              <a:fillRect/>
            </a:stretch>
          </p:blipFill>
          <p:spPr bwMode="auto">
            <a:xfrm>
              <a:off x="152400" y="5480279"/>
              <a:ext cx="674878" cy="674878"/>
            </a:xfrm>
            <a:prstGeom prst="rect">
              <a:avLst/>
            </a:prstGeom>
            <a:noFill/>
            <a:ln w="9525">
              <a:noFill/>
              <a:miter lim="800000"/>
              <a:headEnd/>
              <a:tailEnd/>
            </a:ln>
          </p:spPr>
        </p:pic>
        <p:pic>
          <p:nvPicPr>
            <p:cNvPr id="10" name="Picture 9" descr="&quot;&quot;">
              <a:extLst>
                <a:ext uri="{FF2B5EF4-FFF2-40B4-BE49-F238E27FC236}">
                  <a16:creationId xmlns:a16="http://schemas.microsoft.com/office/drawing/2014/main" id="{CCA0A44B-1F3C-47F9-8803-A9BF930B1B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55887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B91D-F4B5-450F-A871-C1CF06B35A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824C18-6DB8-4CFC-9FEC-B214FF1AC822}"/>
              </a:ext>
            </a:extLst>
          </p:cNvPr>
          <p:cNvSpPr>
            <a:spLocks noGrp="1"/>
          </p:cNvSpPr>
          <p:nvPr>
            <p:ph type="pic" idx="1"/>
          </p:nvPr>
        </p:nvSpPr>
        <p:spPr>
          <a:xfrm>
            <a:off x="3884612" y="75640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D8AD2E-CFD4-4C12-B105-765E1F49210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40">
            <a:extLst>
              <a:ext uri="{FF2B5EF4-FFF2-40B4-BE49-F238E27FC236}">
                <a16:creationId xmlns:a16="http://schemas.microsoft.com/office/drawing/2014/main" id="{1CB3156B-B441-45F5-B56F-4D0791DBBF8A}"/>
              </a:ext>
            </a:extLst>
          </p:cNvPr>
          <p:cNvPicPr>
            <a:picLocks noChangeAspect="1" noChangeArrowheads="1"/>
          </p:cNvPicPr>
          <p:nvPr userDrawn="1"/>
        </p:nvPicPr>
        <p:blipFill>
          <a:blip r:embed="rId2" cstate="print"/>
          <a:srcRect/>
          <a:stretch>
            <a:fillRect/>
          </a:stretch>
        </p:blipFill>
        <p:spPr bwMode="auto">
          <a:xfrm>
            <a:off x="3175" y="5941219"/>
            <a:ext cx="9140825" cy="919162"/>
          </a:xfrm>
          <a:prstGeom prst="rect">
            <a:avLst/>
          </a:prstGeom>
          <a:noFill/>
          <a:ln w="9525">
            <a:noFill/>
            <a:miter lim="800000"/>
            <a:headEnd/>
            <a:tailEnd/>
          </a:ln>
        </p:spPr>
      </p:pic>
      <p:grpSp>
        <p:nvGrpSpPr>
          <p:cNvPr id="9" name="Group 8">
            <a:extLst>
              <a:ext uri="{FF2B5EF4-FFF2-40B4-BE49-F238E27FC236}">
                <a16:creationId xmlns:a16="http://schemas.microsoft.com/office/drawing/2014/main" id="{F718D683-4C0A-405C-9522-C8C0C26D738D}"/>
              </a:ext>
            </a:extLst>
          </p:cNvPr>
          <p:cNvGrpSpPr/>
          <p:nvPr userDrawn="1"/>
        </p:nvGrpSpPr>
        <p:grpSpPr>
          <a:xfrm>
            <a:off x="152400" y="5480279"/>
            <a:ext cx="8991600" cy="1097868"/>
            <a:chOff x="152400" y="5480279"/>
            <a:chExt cx="8991600" cy="1097868"/>
          </a:xfrm>
        </p:grpSpPr>
        <p:sp>
          <p:nvSpPr>
            <p:cNvPr id="10" name="Rectangle 9">
              <a:extLst>
                <a:ext uri="{FF2B5EF4-FFF2-40B4-BE49-F238E27FC236}">
                  <a16:creationId xmlns:a16="http://schemas.microsoft.com/office/drawing/2014/main" id="{8CB8F1CD-B30C-452F-80E0-DDBFE15C79E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1" name="Picture 6" descr="&quot;&quot;">
              <a:extLst>
                <a:ext uri="{FF2B5EF4-FFF2-40B4-BE49-F238E27FC236}">
                  <a16:creationId xmlns:a16="http://schemas.microsoft.com/office/drawing/2014/main" id="{02B0A3B2-0477-498C-9B85-8D83DE8A88F2}"/>
                </a:ext>
              </a:extLst>
            </p:cNvPr>
            <p:cNvPicPr>
              <a:picLocks noChangeAspect="1" noChangeArrowheads="1"/>
            </p:cNvPicPr>
            <p:nvPr userDrawn="1"/>
          </p:nvPicPr>
          <p:blipFill>
            <a:blip r:embed="rId3" cstate="print"/>
            <a:srcRect/>
            <a:stretch>
              <a:fillRect/>
            </a:stretch>
          </p:blipFill>
          <p:spPr bwMode="auto">
            <a:xfrm>
              <a:off x="152400" y="5480279"/>
              <a:ext cx="674878" cy="674878"/>
            </a:xfrm>
            <a:prstGeom prst="rect">
              <a:avLst/>
            </a:prstGeom>
            <a:noFill/>
            <a:ln w="9525">
              <a:noFill/>
              <a:miter lim="800000"/>
              <a:headEnd/>
              <a:tailEnd/>
            </a:ln>
          </p:spPr>
        </p:pic>
        <p:pic>
          <p:nvPicPr>
            <p:cNvPr id="12" name="Picture 11" descr="&quot;&quot;">
              <a:extLst>
                <a:ext uri="{FF2B5EF4-FFF2-40B4-BE49-F238E27FC236}">
                  <a16:creationId xmlns:a16="http://schemas.microsoft.com/office/drawing/2014/main" id="{F08C1DEE-C794-479C-A431-BAAAC29141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4156015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p:cNvPicPr>
            <a:picLocks noChangeAspect="1" noChangeArrowheads="1"/>
          </p:cNvPicPr>
          <p:nvPr/>
        </p:nvPicPr>
        <p:blipFill>
          <a:blip r:embed="rId7" cstate="print"/>
          <a:srcRect/>
          <a:stretch>
            <a:fillRect/>
          </a:stretch>
        </p:blipFill>
        <p:spPr bwMode="auto">
          <a:xfrm>
            <a:off x="0" y="5938838"/>
            <a:ext cx="9140825" cy="919162"/>
          </a:xfrm>
          <a:prstGeom prst="rect">
            <a:avLst/>
          </a:prstGeom>
          <a:noFill/>
          <a:ln w="9525">
            <a:noFill/>
            <a:miter lim="800000"/>
            <a:headEnd/>
            <a:tailEnd/>
          </a:ln>
        </p:spPr>
      </p:pic>
      <p:sp>
        <p:nvSpPr>
          <p:cNvPr id="1027" name="Rectangle 1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7"/>
          <p:cNvSpPr>
            <a:spLocks noGrp="1" noChangeArrowheads="1"/>
          </p:cNvSpPr>
          <p:nvPr>
            <p:ph type="body" idx="1"/>
          </p:nvPr>
        </p:nvSpPr>
        <p:spPr bwMode="auto">
          <a:xfrm>
            <a:off x="685800" y="19812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 name="Rectangle 30"/>
          <p:cNvSpPr>
            <a:spLocks noGrp="1" noChangeArrowheads="1"/>
          </p:cNvSpPr>
          <p:nvPr>
            <p:ph type="dt" sz="half" idx="2"/>
          </p:nvPr>
        </p:nvSpPr>
        <p:spPr bwMode="auto">
          <a:xfrm>
            <a:off x="3651250" y="62960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aseline="0" smtClean="0">
                <a:latin typeface="Times"/>
                <a:ea typeface="+mn-ea"/>
                <a:cs typeface="+mn-cs"/>
              </a:defRPr>
            </a:lvl1pPr>
          </a:lstStyle>
          <a:p>
            <a:pPr>
              <a:defRPr/>
            </a:pPr>
            <a:endParaRPr lang="en-US" dirty="0"/>
          </a:p>
        </p:txBody>
      </p:sp>
      <p:sp>
        <p:nvSpPr>
          <p:cNvPr id="1055" name="Rectangle 31"/>
          <p:cNvSpPr>
            <a:spLocks noGrp="1" noChangeArrowheads="1"/>
          </p:cNvSpPr>
          <p:nvPr>
            <p:ph type="ftr" sz="quarter" idx="3"/>
          </p:nvPr>
        </p:nvSpPr>
        <p:spPr bwMode="auto">
          <a:xfrm>
            <a:off x="5708650" y="6296025"/>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baseline="0">
                <a:latin typeface="+mn-lt"/>
                <a:ea typeface="+mn-ea"/>
                <a:cs typeface="+mn-cs"/>
              </a:defRPr>
            </a:lvl1pPr>
          </a:lstStyle>
          <a:p>
            <a:pPr>
              <a:defRPr/>
            </a:pPr>
            <a:endParaRPr lang="en-US" dirty="0"/>
          </a:p>
        </p:txBody>
      </p:sp>
      <p:sp>
        <p:nvSpPr>
          <p:cNvPr id="1056" name="Rectangle 32"/>
          <p:cNvSpPr>
            <a:spLocks noGrp="1" noChangeArrowheads="1"/>
          </p:cNvSpPr>
          <p:nvPr>
            <p:ph type="sldNum" sz="quarter" idx="4"/>
          </p:nvPr>
        </p:nvSpPr>
        <p:spPr bwMode="auto">
          <a:xfrm>
            <a:off x="8070850" y="6296025"/>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smtClean="0">
                <a:latin typeface="Arial" charset="0"/>
                <a:cs typeface="+mn-cs"/>
              </a:defRPr>
            </a:lvl1pPr>
          </a:lstStyle>
          <a:p>
            <a:pPr>
              <a:defRPr/>
            </a:pPr>
            <a:fld id="{6C8C25FF-3B53-4007-AB60-607EAE6E55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48" r:id="rId2"/>
    <p:sldLayoutId id="2147483733" r:id="rId3"/>
    <p:sldLayoutId id="2147483746" r:id="rId4"/>
    <p:sldLayoutId id="2147483747" r:id="rId5"/>
  </p:sldLayoutIdLst>
  <p:hf hdr="0" ftr="0" dt="0"/>
  <p:txStyles>
    <p:titleStyle>
      <a:lvl1pPr algn="l" rtl="0" fontAlgn="base">
        <a:spcBef>
          <a:spcPct val="0"/>
        </a:spcBef>
        <a:spcAft>
          <a:spcPct val="0"/>
        </a:spcAft>
        <a:defRPr sz="3600" b="1" i="0" u="none">
          <a:solidFill>
            <a:schemeClr val="tx2"/>
          </a:solidFill>
          <a:latin typeface="+mj-lt"/>
          <a:ea typeface="MS PGothic" pitchFamily="34" charset="-128"/>
          <a:cs typeface="+mj-cs"/>
        </a:defRPr>
      </a:lvl1pPr>
      <a:lvl2pPr algn="l" rtl="0" fontAlgn="base">
        <a:spcBef>
          <a:spcPct val="0"/>
        </a:spcBef>
        <a:spcAft>
          <a:spcPct val="0"/>
        </a:spcAft>
        <a:defRPr sz="3600" b="1">
          <a:solidFill>
            <a:schemeClr val="tx2"/>
          </a:solidFill>
          <a:latin typeface="Arial" charset="0"/>
          <a:ea typeface="MS PGothic" pitchFamily="34" charset="-128"/>
        </a:defRPr>
      </a:lvl2pPr>
      <a:lvl3pPr algn="l" rtl="0" fontAlgn="base">
        <a:spcBef>
          <a:spcPct val="0"/>
        </a:spcBef>
        <a:spcAft>
          <a:spcPct val="0"/>
        </a:spcAft>
        <a:defRPr sz="3600" b="1">
          <a:solidFill>
            <a:schemeClr val="tx2"/>
          </a:solidFill>
          <a:latin typeface="Arial" charset="0"/>
          <a:ea typeface="MS PGothic" pitchFamily="34" charset="-128"/>
        </a:defRPr>
      </a:lvl3pPr>
      <a:lvl4pPr algn="l" rtl="0" fontAlgn="base">
        <a:spcBef>
          <a:spcPct val="0"/>
        </a:spcBef>
        <a:spcAft>
          <a:spcPct val="0"/>
        </a:spcAft>
        <a:defRPr sz="3600" b="1">
          <a:solidFill>
            <a:schemeClr val="tx2"/>
          </a:solidFill>
          <a:latin typeface="Arial" charset="0"/>
          <a:ea typeface="MS PGothic" pitchFamily="34" charset="-128"/>
        </a:defRPr>
      </a:lvl4pPr>
      <a:lvl5pPr algn="l" rtl="0" fontAlgn="base">
        <a:spcBef>
          <a:spcPct val="0"/>
        </a:spcBef>
        <a:spcAft>
          <a:spcPct val="0"/>
        </a:spcAft>
        <a:defRPr sz="3600" b="1">
          <a:solidFill>
            <a:schemeClr val="tx2"/>
          </a:solidFill>
          <a:latin typeface="Arial" charset="0"/>
          <a:ea typeface="MS PGothic" pitchFamily="34"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S PGothic" pitchFamily="34" charset="-128"/>
          <a:cs typeface="+mn-cs"/>
        </a:defRPr>
      </a:lvl1pPr>
      <a:lvl2pPr marL="742950" indent="-285750" algn="l" rtl="0" fontAlgn="base">
        <a:spcBef>
          <a:spcPct val="20000"/>
        </a:spcBef>
        <a:spcAft>
          <a:spcPct val="0"/>
        </a:spcAft>
        <a:defRPr sz="2800">
          <a:solidFill>
            <a:schemeClr val="tx1"/>
          </a:solidFill>
          <a:latin typeface="+mn-lt"/>
          <a:ea typeface="MS PGothic" pitchFamily="34" charset="-128"/>
        </a:defRPr>
      </a:lvl2pPr>
      <a:lvl3pPr marL="1085850" indent="-228600" algn="l" rtl="0" fontAlgn="base">
        <a:spcBef>
          <a:spcPct val="20000"/>
        </a:spcBef>
        <a:spcAft>
          <a:spcPct val="0"/>
        </a:spcAft>
        <a:buChar char="•"/>
        <a:defRPr sz="2400">
          <a:solidFill>
            <a:schemeClr val="tx1"/>
          </a:solidFill>
          <a:latin typeface="+mn-lt"/>
          <a:ea typeface="MS PGothic" pitchFamily="34" charset="-128"/>
        </a:defRPr>
      </a:lvl3pPr>
      <a:lvl4pPr marL="1428750" indent="-228600" algn="l" rtl="0" fontAlgn="base">
        <a:spcBef>
          <a:spcPct val="20000"/>
        </a:spcBef>
        <a:spcAft>
          <a:spcPct val="0"/>
        </a:spcAft>
        <a:buChar char="–"/>
        <a:defRPr sz="2000">
          <a:solidFill>
            <a:schemeClr val="tx1"/>
          </a:solidFill>
          <a:latin typeface="+mn-lt"/>
          <a:ea typeface="MS PGothic" pitchFamily="34" charset="-128"/>
        </a:defRPr>
      </a:lvl4pPr>
      <a:lvl5pPr marL="1771650" indent="-228600" algn="l" rtl="0" fontAlgn="base">
        <a:spcBef>
          <a:spcPct val="20000"/>
        </a:spcBef>
        <a:spcAft>
          <a:spcPct val="0"/>
        </a:spcAft>
        <a:buChar char="»"/>
        <a:defRPr sz="2000">
          <a:solidFill>
            <a:schemeClr val="tx1"/>
          </a:solidFill>
          <a:latin typeface="+mn-lt"/>
          <a:ea typeface="MS PGothic" pitchFamily="34" charset="-128"/>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DC1BBD-65B1-4284-9FF2-482A3F98CE3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43A2D1-E2BF-46E7-8074-B411442D76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C6CB4-4728-4522-A017-74231EFF5C1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A0E59-BD03-4004-9B17-3F8603743390}" type="datetimeFigureOut">
              <a:rPr lang="en-US" smtClean="0"/>
              <a:t>3/12/2019</a:t>
            </a:fld>
            <a:endParaRPr lang="en-US"/>
          </a:p>
        </p:txBody>
      </p:sp>
      <p:sp>
        <p:nvSpPr>
          <p:cNvPr id="5" name="Footer Placeholder 4">
            <a:extLst>
              <a:ext uri="{FF2B5EF4-FFF2-40B4-BE49-F238E27FC236}">
                <a16:creationId xmlns:a16="http://schemas.microsoft.com/office/drawing/2014/main" id="{B0E1491D-6E31-471E-8012-B2CE0CFA4D2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899A16-597A-44DB-9F5D-C44F43199C8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53DB5-152A-4C2F-83AE-0AAE7B97EEB3}" type="slidenum">
              <a:rPr lang="en-US" smtClean="0"/>
              <a:t>‹#›</a:t>
            </a:fld>
            <a:endParaRPr lang="en-US"/>
          </a:p>
        </p:txBody>
      </p:sp>
    </p:spTree>
    <p:extLst>
      <p:ext uri="{BB962C8B-B14F-4D97-AF65-F5344CB8AC3E}">
        <p14:creationId xmlns:p14="http://schemas.microsoft.com/office/powerpoint/2010/main" val="3814593697"/>
      </p:ext>
    </p:extLst>
  </p:cSld>
  <p:clrMap bg1="lt1" tx1="dk1" bg2="lt2" tx2="dk2" accent1="accent1" accent2="accent2" accent3="accent3" accent4="accent4" accent5="accent5" accent6="accent6" hlink="hlink" folHlink="folHlink"/>
  <p:sldLayoutIdLst>
    <p:sldLayoutId id="2147483735" r:id="rId1"/>
    <p:sldLayoutId id="2147483738" r:id="rId2"/>
    <p:sldLayoutId id="2147483740" r:id="rId3"/>
    <p:sldLayoutId id="2147483743" r:id="rId4"/>
    <p:sldLayoutId id="214748374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0378" y="5181600"/>
            <a:ext cx="7848600" cy="830997"/>
          </a:xfrm>
          <a:prstGeom prst="rect">
            <a:avLst/>
          </a:prstGeom>
          <a:noFill/>
        </p:spPr>
        <p:txBody>
          <a:bodyPr wrap="square" rtlCol="0">
            <a:spAutoFit/>
          </a:bodyPr>
          <a:lstStyle/>
          <a:p>
            <a:r>
              <a:rPr lang="en-US" sz="2400" dirty="0"/>
              <a:t>Massachusetts Department of Developmental Services</a:t>
            </a:r>
          </a:p>
          <a:p>
            <a:pPr algn="ctr"/>
            <a:r>
              <a:rPr lang="en-US" sz="2400" dirty="0"/>
              <a:t>March 2019</a:t>
            </a:r>
          </a:p>
        </p:txBody>
      </p:sp>
      <p:sp>
        <p:nvSpPr>
          <p:cNvPr id="2" name="Title 1"/>
          <p:cNvSpPr>
            <a:spLocks noGrp="1"/>
          </p:cNvSpPr>
          <p:nvPr>
            <p:ph type="title"/>
          </p:nvPr>
        </p:nvSpPr>
        <p:spPr>
          <a:xfrm>
            <a:off x="419100" y="2057400"/>
            <a:ext cx="8382000" cy="1143000"/>
          </a:xfrm>
        </p:spPr>
        <p:txBody>
          <a:bodyPr/>
          <a:lstStyle/>
          <a:p>
            <a:pPr algn="ctr"/>
            <a:r>
              <a:rPr lang="en-US" sz="4800" dirty="0">
                <a:solidFill>
                  <a:srgbClr val="000099"/>
                </a:solidFill>
              </a:rPr>
              <a:t>Sexual Abuse Prevention and Response in People with </a:t>
            </a:r>
            <a:r>
              <a:rPr lang="en-US" sz="4800" dirty="0"/>
              <a:t>Intellectual and </a:t>
            </a:r>
            <a:r>
              <a:rPr lang="en-US" sz="4800" dirty="0">
                <a:solidFill>
                  <a:srgbClr val="000099"/>
                </a:solidFill>
              </a:rPr>
              <a:t>Developmental Disabilities</a:t>
            </a:r>
            <a:br>
              <a:rPr lang="en-US" sz="4800" dirty="0">
                <a:solidFill>
                  <a:srgbClr val="000099"/>
                </a:solidFill>
              </a:rPr>
            </a:br>
            <a:r>
              <a:rPr lang="en-US" sz="3200" dirty="0">
                <a:solidFill>
                  <a:srgbClr val="000099"/>
                </a:solidFill>
              </a:rPr>
              <a:t>Part I</a:t>
            </a:r>
            <a:endParaRPr lang="en-US" sz="4800" dirty="0">
              <a:solidFill>
                <a:srgbClr val="000099"/>
              </a:solidFill>
            </a:endParaRPr>
          </a:p>
        </p:txBody>
      </p:sp>
    </p:spTree>
    <p:extLst>
      <p:ext uri="{BB962C8B-B14F-4D97-AF65-F5344CB8AC3E}">
        <p14:creationId xmlns:p14="http://schemas.microsoft.com/office/powerpoint/2010/main" val="155379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96E9-95D4-4D18-AF68-51C1347BA7D6}"/>
              </a:ext>
            </a:extLst>
          </p:cNvPr>
          <p:cNvSpPr>
            <a:spLocks noGrp="1"/>
          </p:cNvSpPr>
          <p:nvPr>
            <p:ph type="title"/>
          </p:nvPr>
        </p:nvSpPr>
        <p:spPr>
          <a:xfrm>
            <a:off x="533400" y="152400"/>
            <a:ext cx="7772400" cy="1143000"/>
          </a:xfrm>
        </p:spPr>
        <p:txBody>
          <a:bodyPr/>
          <a:lstStyle/>
          <a:p>
            <a:pPr>
              <a:defRPr/>
            </a:pPr>
            <a:r>
              <a:rPr lang="en-US" b="1" dirty="0"/>
              <a:t>Reluctant Reporters</a:t>
            </a:r>
          </a:p>
        </p:txBody>
      </p:sp>
      <p:sp>
        <p:nvSpPr>
          <p:cNvPr id="3" name="Content Placeholder 2">
            <a:extLst>
              <a:ext uri="{FF2B5EF4-FFF2-40B4-BE49-F238E27FC236}">
                <a16:creationId xmlns:a16="http://schemas.microsoft.com/office/drawing/2014/main" id="{3F6D9BCE-E542-46B4-8273-4EB177D7CB62}"/>
              </a:ext>
            </a:extLst>
          </p:cNvPr>
          <p:cNvSpPr>
            <a:spLocks noGrp="1"/>
          </p:cNvSpPr>
          <p:nvPr>
            <p:ph idx="1"/>
          </p:nvPr>
        </p:nvSpPr>
        <p:spPr>
          <a:xfrm>
            <a:off x="685800" y="1752600"/>
            <a:ext cx="7772400" cy="4267200"/>
          </a:xfrm>
        </p:spPr>
        <p:txBody>
          <a:bodyPr/>
          <a:lstStyle/>
          <a:p>
            <a:pPr marL="0" lvl="1">
              <a:spcAft>
                <a:spcPts val="600"/>
              </a:spcAft>
            </a:pPr>
            <a:r>
              <a:rPr lang="en-US" sz="2200" b="1" i="1" dirty="0">
                <a:solidFill>
                  <a:srgbClr val="339966"/>
                </a:solidFill>
              </a:rPr>
              <a:t>“The culture of my workplace seems to permit this behavior; we don’t talk to outsiders, what happens in Vegas…”</a:t>
            </a:r>
          </a:p>
          <a:p>
            <a:pPr lvl="1">
              <a:spcAft>
                <a:spcPts val="600"/>
              </a:spcAft>
              <a:buFont typeface="Wingdings" panose="05000000000000000000" pitchFamily="2" charset="2"/>
              <a:buChar char="ü"/>
            </a:pPr>
            <a:r>
              <a:rPr lang="en-US" sz="2200" dirty="0"/>
              <a:t>That “culture of secrecy” cannot apply to covering up the abuse or mistreatment of vulnerable individuals. Don’t be wrongly influenced. You are by others when you know what the right thing is. </a:t>
            </a:r>
          </a:p>
          <a:p>
            <a:pPr marL="0" lvl="1">
              <a:spcAft>
                <a:spcPts val="1200"/>
              </a:spcAft>
            </a:pPr>
            <a:r>
              <a:rPr lang="en-US" sz="2200" b="1" i="1" dirty="0">
                <a:solidFill>
                  <a:srgbClr val="339966"/>
                </a:solidFill>
              </a:rPr>
              <a:t>“My boss won’t be happy if I report this, I am afraid I will get into trouble”</a:t>
            </a:r>
          </a:p>
          <a:p>
            <a:pPr marL="1200150" lvl="4" indent="-342900">
              <a:spcAft>
                <a:spcPts val="1200"/>
              </a:spcAft>
              <a:buFont typeface="Wingdings" panose="05000000000000000000" pitchFamily="2" charset="2"/>
              <a:buChar char="ü"/>
            </a:pPr>
            <a:r>
              <a:rPr lang="en-US" sz="2200" dirty="0"/>
              <a:t>You are protected from retaliation by the law.</a:t>
            </a:r>
            <a:endParaRPr lang="en-US" sz="2200" i="1" dirty="0"/>
          </a:p>
          <a:p>
            <a:pPr marL="0" indent="0">
              <a:spcAft>
                <a:spcPts val="600"/>
              </a:spcAft>
              <a:buNone/>
            </a:pPr>
            <a:endParaRPr lang="en-US" sz="2000" dirty="0"/>
          </a:p>
          <a:p>
            <a:pPr marL="457200" lvl="1" indent="0">
              <a:spcAft>
                <a:spcPts val="600"/>
              </a:spcAft>
              <a:buNone/>
            </a:pPr>
            <a:endParaRPr lang="en-US" altLang="en-US" dirty="0">
              <a:ea typeface="ＭＳ Ｐゴシック" pitchFamily="34" charset="-128"/>
            </a:endParaRP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161493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011BF8-D2C6-4124-85FA-D21B4FD011B3}"/>
              </a:ext>
            </a:extLst>
          </p:cNvPr>
          <p:cNvSpPr txBox="1">
            <a:spLocks/>
          </p:cNvSpPr>
          <p:nvPr/>
        </p:nvSpPr>
        <p:spPr>
          <a:xfrm>
            <a:off x="1143000" y="1122363"/>
            <a:ext cx="6858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br>
              <a:rPr lang="en-US" dirty="0"/>
            </a:br>
            <a:r>
              <a:rPr lang="en-US" sz="4800" b="1" dirty="0">
                <a:solidFill>
                  <a:srgbClr val="000099"/>
                </a:solidFill>
                <a:latin typeface="Arial" panose="020B0604020202020204" pitchFamily="34" charset="0"/>
                <a:cs typeface="Arial" panose="020B0604020202020204" pitchFamily="34" charset="0"/>
              </a:rPr>
              <a:t>Possible Signs of Sexual Abuse</a:t>
            </a:r>
          </a:p>
        </p:txBody>
      </p:sp>
    </p:spTree>
    <p:extLst>
      <p:ext uri="{BB962C8B-B14F-4D97-AF65-F5344CB8AC3E}">
        <p14:creationId xmlns:p14="http://schemas.microsoft.com/office/powerpoint/2010/main" val="243182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a:extLst>
              <a:ext uri="{FF2B5EF4-FFF2-40B4-BE49-F238E27FC236}">
                <a16:creationId xmlns:a16="http://schemas.microsoft.com/office/drawing/2014/main" id="{C1F9B1A8-F505-4989-B18A-C22F7BE71726}"/>
              </a:ext>
            </a:extLst>
          </p:cNvPr>
          <p:cNvSpPr>
            <a:spLocks noGrp="1" noChangeArrowheads="1"/>
          </p:cNvSpPr>
          <p:nvPr>
            <p:ph type="title"/>
          </p:nvPr>
        </p:nvSpPr>
        <p:spPr/>
        <p:txBody>
          <a:bodyPr/>
          <a:lstStyle/>
          <a:p>
            <a:r>
              <a:rPr lang="en-US" altLang="en-US" dirty="0"/>
              <a:t>What is Sexual Abuse?</a:t>
            </a:r>
          </a:p>
        </p:txBody>
      </p:sp>
      <p:sp>
        <p:nvSpPr>
          <p:cNvPr id="65539" name="Rectangle 3">
            <a:extLst>
              <a:ext uri="{FF2B5EF4-FFF2-40B4-BE49-F238E27FC236}">
                <a16:creationId xmlns:a16="http://schemas.microsoft.com/office/drawing/2014/main" id="{582AE1E9-5FDF-4565-8EA1-63D9DD8DB41B}"/>
              </a:ext>
            </a:extLst>
          </p:cNvPr>
          <p:cNvSpPr>
            <a:spLocks noGrp="1" noChangeArrowheads="1"/>
          </p:cNvSpPr>
          <p:nvPr>
            <p:ph idx="1"/>
          </p:nvPr>
        </p:nvSpPr>
        <p:spPr/>
        <p:txBody>
          <a:bodyPr/>
          <a:lstStyle/>
          <a:p>
            <a:pPr marL="0" indent="0">
              <a:lnSpc>
                <a:spcPct val="90000"/>
              </a:lnSpc>
              <a:buNone/>
            </a:pPr>
            <a:r>
              <a:rPr lang="en-US" dirty="0"/>
              <a:t>When a caretaker or provider forces, tricks, threatens, coerces, exploits, or otherwise engages a person with a disability in a sexual activity or permits another person to engage in non-consensual sexual activity.</a:t>
            </a:r>
          </a:p>
          <a:p>
            <a:pPr marL="0" indent="0">
              <a:lnSpc>
                <a:spcPct val="90000"/>
              </a:lnSpc>
              <a:buNone/>
            </a:pPr>
            <a:endParaRPr lang="en-US" altLang="en-US" dirty="0"/>
          </a:p>
          <a:p>
            <a:pPr marL="0" indent="0">
              <a:lnSpc>
                <a:spcPct val="90000"/>
              </a:lnSpc>
              <a:buNone/>
            </a:pPr>
            <a:endParaRPr lang="en-US" altLang="en-US" dirty="0"/>
          </a:p>
          <a:p>
            <a:pPr marL="0" indent="0">
              <a:lnSpc>
                <a:spcPct val="90000"/>
              </a:lnSpc>
              <a:buNone/>
            </a:pPr>
            <a:endParaRPr lang="en-US" altLang="en-US" dirty="0">
              <a:solidFill>
                <a:srgbClr val="FF0000"/>
              </a:solidFill>
            </a:endParaRPr>
          </a:p>
        </p:txBody>
      </p:sp>
    </p:spTree>
    <p:extLst>
      <p:ext uri="{BB962C8B-B14F-4D97-AF65-F5344CB8AC3E}">
        <p14:creationId xmlns:p14="http://schemas.microsoft.com/office/powerpoint/2010/main" val="169010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calendar with a pen circling Thursday in red to highlight the &quot;I hate Thursdays&quot; story">
            <a:extLst>
              <a:ext uri="{FF2B5EF4-FFF2-40B4-BE49-F238E27FC236}">
                <a16:creationId xmlns:a16="http://schemas.microsoft.com/office/drawing/2014/main" id="{A91CE456-302C-439D-B917-1EAD4ACA1A66}"/>
              </a:ext>
            </a:extLst>
          </p:cNvPr>
          <p:cNvPicPr>
            <a:picLocks noChangeAspect="1"/>
          </p:cNvPicPr>
          <p:nvPr/>
        </p:nvPicPr>
        <p:blipFill>
          <a:blip r:embed="rId3"/>
          <a:stretch>
            <a:fillRect/>
          </a:stretch>
        </p:blipFill>
        <p:spPr>
          <a:xfrm>
            <a:off x="6202017" y="4648200"/>
            <a:ext cx="2484783" cy="1905000"/>
          </a:xfrm>
          <a:prstGeom prst="rect">
            <a:avLst/>
          </a:prstGeom>
        </p:spPr>
      </p:pic>
      <p:sp>
        <p:nvSpPr>
          <p:cNvPr id="10243" name="Rectangle 3">
            <a:extLst>
              <a:ext uri="{FF2B5EF4-FFF2-40B4-BE49-F238E27FC236}">
                <a16:creationId xmlns:a16="http://schemas.microsoft.com/office/drawing/2014/main" id="{C50D3DB2-2B23-420E-BE0A-60E4B8943C8C}"/>
              </a:ext>
            </a:extLst>
          </p:cNvPr>
          <p:cNvSpPr>
            <a:spLocks noGrp="1" noChangeArrowheads="1"/>
          </p:cNvSpPr>
          <p:nvPr>
            <p:ph idx="1"/>
          </p:nvPr>
        </p:nvSpPr>
        <p:spPr>
          <a:xfrm>
            <a:off x="516924" y="1524000"/>
            <a:ext cx="8169876" cy="3581400"/>
          </a:xfrm>
        </p:spPr>
        <p:txBody>
          <a:bodyPr/>
          <a:lstStyle/>
          <a:p>
            <a:pPr lvl="1">
              <a:lnSpc>
                <a:spcPct val="90000"/>
              </a:lnSpc>
              <a:spcAft>
                <a:spcPts val="1200"/>
              </a:spcAft>
            </a:pPr>
            <a:r>
              <a:rPr lang="en-US" altLang="en-US" sz="3200" dirty="0"/>
              <a:t>Injury of unknown origin. </a:t>
            </a:r>
          </a:p>
          <a:p>
            <a:pPr lvl="1">
              <a:lnSpc>
                <a:spcPct val="90000"/>
              </a:lnSpc>
              <a:spcAft>
                <a:spcPts val="1200"/>
              </a:spcAft>
            </a:pPr>
            <a:r>
              <a:rPr lang="en-US" altLang="en-US" sz="3200" dirty="0"/>
              <a:t>Changes in behavior, mood, sleep or preferred activities.</a:t>
            </a:r>
          </a:p>
          <a:p>
            <a:pPr lvl="1">
              <a:lnSpc>
                <a:spcPct val="90000"/>
              </a:lnSpc>
              <a:spcAft>
                <a:spcPts val="1200"/>
              </a:spcAft>
            </a:pPr>
            <a:r>
              <a:rPr lang="en-US" altLang="en-US" sz="3200" dirty="0"/>
              <a:t>Avoidance of activities of daily living.</a:t>
            </a:r>
          </a:p>
          <a:p>
            <a:pPr lvl="1">
              <a:lnSpc>
                <a:spcPct val="90000"/>
              </a:lnSpc>
              <a:spcAft>
                <a:spcPts val="1200"/>
              </a:spcAft>
            </a:pPr>
            <a:r>
              <a:rPr lang="en-US" altLang="en-US" sz="3200" dirty="0"/>
              <a:t>Be aware of subtle signs – “I hate Thursdays”</a:t>
            </a:r>
          </a:p>
          <a:p>
            <a:pPr lvl="1">
              <a:lnSpc>
                <a:spcPct val="90000"/>
              </a:lnSpc>
            </a:pPr>
            <a:endParaRPr lang="en-US" altLang="en-US" sz="3200" dirty="0"/>
          </a:p>
          <a:p>
            <a:pPr lvl="2">
              <a:lnSpc>
                <a:spcPct val="90000"/>
              </a:lnSpc>
              <a:buFont typeface="Wingdings" panose="05000000000000000000" pitchFamily="2" charset="2"/>
              <a:buNone/>
            </a:pPr>
            <a:endParaRPr lang="en-US" altLang="en-US" sz="2800" dirty="0"/>
          </a:p>
        </p:txBody>
      </p:sp>
      <p:sp>
        <p:nvSpPr>
          <p:cNvPr id="10242" name="AutoShape 2">
            <a:extLst>
              <a:ext uri="{FF2B5EF4-FFF2-40B4-BE49-F238E27FC236}">
                <a16:creationId xmlns:a16="http://schemas.microsoft.com/office/drawing/2014/main" id="{D0DD0F97-6120-4686-8588-10938FC66DA6}"/>
              </a:ext>
            </a:extLst>
          </p:cNvPr>
          <p:cNvSpPr>
            <a:spLocks noGrp="1" noChangeArrowheads="1"/>
          </p:cNvSpPr>
          <p:nvPr>
            <p:ph type="title"/>
          </p:nvPr>
        </p:nvSpPr>
        <p:spPr/>
        <p:txBody>
          <a:bodyPr/>
          <a:lstStyle/>
          <a:p>
            <a:r>
              <a:rPr lang="en-US" altLang="en-US" dirty="0"/>
              <a:t>Common Signs of Sexual Abuse</a:t>
            </a:r>
          </a:p>
        </p:txBody>
      </p:sp>
    </p:spTree>
    <p:extLst>
      <p:ext uri="{BB962C8B-B14F-4D97-AF65-F5344CB8AC3E}">
        <p14:creationId xmlns:p14="http://schemas.microsoft.com/office/powerpoint/2010/main" val="346409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564A-B455-49C9-9467-0503E26D5AE6}"/>
              </a:ext>
            </a:extLst>
          </p:cNvPr>
          <p:cNvSpPr>
            <a:spLocks noGrp="1"/>
          </p:cNvSpPr>
          <p:nvPr>
            <p:ph type="title"/>
          </p:nvPr>
        </p:nvSpPr>
        <p:spPr/>
        <p:txBody>
          <a:bodyPr/>
          <a:lstStyle/>
          <a:p>
            <a:r>
              <a:rPr lang="en-US" dirty="0"/>
              <a:t>Physical Signs of Sexual Abuse</a:t>
            </a:r>
          </a:p>
        </p:txBody>
      </p:sp>
      <p:sp>
        <p:nvSpPr>
          <p:cNvPr id="3" name="Content Placeholder 2">
            <a:extLst>
              <a:ext uri="{FF2B5EF4-FFF2-40B4-BE49-F238E27FC236}">
                <a16:creationId xmlns:a16="http://schemas.microsoft.com/office/drawing/2014/main" id="{6EA51748-7AA6-4B5C-9708-81D0C6E9FDED}"/>
              </a:ext>
            </a:extLst>
          </p:cNvPr>
          <p:cNvSpPr>
            <a:spLocks noGrp="1"/>
          </p:cNvSpPr>
          <p:nvPr>
            <p:ph idx="1"/>
          </p:nvPr>
        </p:nvSpPr>
        <p:spPr>
          <a:xfrm>
            <a:off x="516924" y="1676400"/>
            <a:ext cx="8169876" cy="4724400"/>
          </a:xfrm>
        </p:spPr>
        <p:txBody>
          <a:bodyPr/>
          <a:lstStyle/>
          <a:p>
            <a:pPr>
              <a:buFont typeface="Arial" panose="020B0604020202020204" pitchFamily="34" charset="0"/>
              <a:buChar char="•"/>
            </a:pPr>
            <a:r>
              <a:rPr lang="en-US" sz="3000" dirty="0"/>
              <a:t>Physical evidence such as torn or stained clothing.</a:t>
            </a:r>
          </a:p>
          <a:p>
            <a:pPr>
              <a:spcAft>
                <a:spcPts val="600"/>
              </a:spcAft>
              <a:buFont typeface="Arial" panose="020B0604020202020204" pitchFamily="34" charset="0"/>
              <a:buChar char="•"/>
            </a:pPr>
            <a:r>
              <a:rPr lang="en-US" sz="3000" dirty="0"/>
              <a:t>Injury to the individual such as vaginal or rectal bleeding, bruises on the genital area or inner thigh.</a:t>
            </a:r>
          </a:p>
          <a:p>
            <a:pPr>
              <a:spcAft>
                <a:spcPts val="600"/>
              </a:spcAft>
              <a:buFont typeface="Arial" panose="020B0604020202020204" pitchFamily="34" charset="0"/>
              <a:buChar char="•"/>
            </a:pPr>
            <a:r>
              <a:rPr lang="en-US" sz="3000" dirty="0"/>
              <a:t>Itching, swelling or pain in the genital or rectal area.</a:t>
            </a:r>
          </a:p>
          <a:p>
            <a:pPr>
              <a:spcAft>
                <a:spcPts val="600"/>
              </a:spcAft>
              <a:buFont typeface="Arial" panose="020B0604020202020204" pitchFamily="34" charset="0"/>
              <a:buChar char="•"/>
            </a:pPr>
            <a:r>
              <a:rPr lang="en-US" sz="3000" dirty="0"/>
              <a:t>Incontinence which is not typical for the individual.</a:t>
            </a:r>
          </a:p>
          <a:p>
            <a:endParaRPr lang="en-US" sz="2400" dirty="0"/>
          </a:p>
        </p:txBody>
      </p:sp>
    </p:spTree>
    <p:extLst>
      <p:ext uri="{BB962C8B-B14F-4D97-AF65-F5344CB8AC3E}">
        <p14:creationId xmlns:p14="http://schemas.microsoft.com/office/powerpoint/2010/main" val="405883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a:extLst>
              <a:ext uri="{FF2B5EF4-FFF2-40B4-BE49-F238E27FC236}">
                <a16:creationId xmlns:a16="http://schemas.microsoft.com/office/drawing/2014/main" id="{780CD042-AAA7-4221-986F-FEF5EAD44DA0}"/>
              </a:ext>
            </a:extLst>
          </p:cNvPr>
          <p:cNvSpPr>
            <a:spLocks noGrp="1" noChangeArrowheads="1"/>
          </p:cNvSpPr>
          <p:nvPr>
            <p:ph type="title"/>
          </p:nvPr>
        </p:nvSpPr>
        <p:spPr/>
        <p:txBody>
          <a:bodyPr/>
          <a:lstStyle/>
          <a:p>
            <a:r>
              <a:rPr lang="en-US" altLang="en-US" dirty="0"/>
              <a:t>Look for Changes</a:t>
            </a:r>
          </a:p>
        </p:txBody>
      </p:sp>
      <p:sp>
        <p:nvSpPr>
          <p:cNvPr id="80899" name="Rectangle 3">
            <a:extLst>
              <a:ext uri="{FF2B5EF4-FFF2-40B4-BE49-F238E27FC236}">
                <a16:creationId xmlns:a16="http://schemas.microsoft.com/office/drawing/2014/main" id="{85F1AB4A-EB91-4E18-90C1-9301760A64AE}"/>
              </a:ext>
            </a:extLst>
          </p:cNvPr>
          <p:cNvSpPr>
            <a:spLocks noGrp="1" noChangeArrowheads="1"/>
          </p:cNvSpPr>
          <p:nvPr>
            <p:ph idx="1"/>
          </p:nvPr>
        </p:nvSpPr>
        <p:spPr>
          <a:xfrm>
            <a:off x="516924" y="1447800"/>
            <a:ext cx="8169876" cy="4343400"/>
          </a:xfrm>
        </p:spPr>
        <p:txBody>
          <a:bodyPr/>
          <a:lstStyle/>
          <a:p>
            <a:r>
              <a:rPr lang="en-US" altLang="en-US" dirty="0"/>
              <a:t>If someone has always volunteered for activities and suddenly stops.</a:t>
            </a:r>
          </a:p>
          <a:p>
            <a:r>
              <a:rPr lang="en-US" altLang="en-US" dirty="0"/>
              <a:t>If someone loves coming to work and then starts calling in sick a lot.</a:t>
            </a:r>
          </a:p>
          <a:p>
            <a:r>
              <a:rPr lang="en-US" altLang="en-US" dirty="0"/>
              <a:t>If someone is usually very outgoing and then starts isolating themselves.</a:t>
            </a:r>
          </a:p>
          <a:p>
            <a:r>
              <a:rPr lang="en-US" altLang="en-US" dirty="0"/>
              <a:t>Remember that people are different.  Some people are naturally shy or quiet.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9485-7DDC-4743-A6B6-2438245C575E}"/>
              </a:ext>
            </a:extLst>
          </p:cNvPr>
          <p:cNvSpPr>
            <a:spLocks noGrp="1"/>
          </p:cNvSpPr>
          <p:nvPr>
            <p:ph type="title"/>
          </p:nvPr>
        </p:nvSpPr>
        <p:spPr/>
        <p:txBody>
          <a:bodyPr/>
          <a:lstStyle/>
          <a:p>
            <a:r>
              <a:rPr lang="en-US" dirty="0"/>
              <a:t>Ongoing or Past Abuse</a:t>
            </a:r>
          </a:p>
        </p:txBody>
      </p:sp>
      <p:sp>
        <p:nvSpPr>
          <p:cNvPr id="3" name="Content Placeholder 2">
            <a:extLst>
              <a:ext uri="{FF2B5EF4-FFF2-40B4-BE49-F238E27FC236}">
                <a16:creationId xmlns:a16="http://schemas.microsoft.com/office/drawing/2014/main" id="{D5F90E6E-DDC7-4295-8808-019DCBF10EF3}"/>
              </a:ext>
            </a:extLst>
          </p:cNvPr>
          <p:cNvSpPr>
            <a:spLocks noGrp="1"/>
          </p:cNvSpPr>
          <p:nvPr>
            <p:ph idx="1"/>
          </p:nvPr>
        </p:nvSpPr>
        <p:spPr>
          <a:xfrm>
            <a:off x="516924" y="1676400"/>
            <a:ext cx="8169876" cy="3810000"/>
          </a:xfrm>
        </p:spPr>
        <p:txBody>
          <a:bodyPr/>
          <a:lstStyle/>
          <a:p>
            <a:pPr eaLnBrk="1" hangingPunct="1"/>
            <a:r>
              <a:rPr lang="en-US" altLang="en-US" dirty="0"/>
              <a:t>If a person has always been abused you may not see changes.</a:t>
            </a:r>
          </a:p>
          <a:p>
            <a:pPr eaLnBrk="1" hangingPunct="1"/>
            <a:r>
              <a:rPr lang="en-US" altLang="en-US" dirty="0"/>
              <a:t>You may instead see chronic patterns of fear, withdrawal, or anger.</a:t>
            </a:r>
          </a:p>
          <a:p>
            <a:pPr>
              <a:spcAft>
                <a:spcPts val="1200"/>
              </a:spcAft>
            </a:pPr>
            <a:r>
              <a:rPr lang="en-US" dirty="0"/>
              <a:t>Behaviors at medical appointments can be a sign of past or ongoing abuse and that the individual may be re-traumatized</a:t>
            </a:r>
            <a:r>
              <a:rPr lang="en-US" altLang="en-US" dirty="0"/>
              <a:t>.</a:t>
            </a:r>
          </a:p>
          <a:p>
            <a:endParaRPr lang="en-US" dirty="0"/>
          </a:p>
        </p:txBody>
      </p:sp>
    </p:spTree>
    <p:extLst>
      <p:ext uri="{BB962C8B-B14F-4D97-AF65-F5344CB8AC3E}">
        <p14:creationId xmlns:p14="http://schemas.microsoft.com/office/powerpoint/2010/main" val="2182351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a:extLst>
              <a:ext uri="{FF2B5EF4-FFF2-40B4-BE49-F238E27FC236}">
                <a16:creationId xmlns:a16="http://schemas.microsoft.com/office/drawing/2014/main" id="{780CD042-AAA7-4221-986F-FEF5EAD44DA0}"/>
              </a:ext>
            </a:extLst>
          </p:cNvPr>
          <p:cNvSpPr>
            <a:spLocks noGrp="1" noChangeArrowheads="1"/>
          </p:cNvSpPr>
          <p:nvPr>
            <p:ph type="title"/>
          </p:nvPr>
        </p:nvSpPr>
        <p:spPr/>
        <p:txBody>
          <a:bodyPr/>
          <a:lstStyle/>
          <a:p>
            <a:r>
              <a:rPr lang="en-US" altLang="en-US" dirty="0"/>
              <a:t>People with low-verbal or non-verbal skills</a:t>
            </a:r>
          </a:p>
        </p:txBody>
      </p:sp>
      <p:sp>
        <p:nvSpPr>
          <p:cNvPr id="80899" name="Rectangle 3">
            <a:extLst>
              <a:ext uri="{FF2B5EF4-FFF2-40B4-BE49-F238E27FC236}">
                <a16:creationId xmlns:a16="http://schemas.microsoft.com/office/drawing/2014/main" id="{85F1AB4A-EB91-4E18-90C1-9301760A64AE}"/>
              </a:ext>
            </a:extLst>
          </p:cNvPr>
          <p:cNvSpPr>
            <a:spLocks noGrp="1" noChangeArrowheads="1"/>
          </p:cNvSpPr>
          <p:nvPr>
            <p:ph idx="1"/>
          </p:nvPr>
        </p:nvSpPr>
        <p:spPr>
          <a:xfrm>
            <a:off x="516924" y="1676400"/>
            <a:ext cx="8169876" cy="3886200"/>
          </a:xfrm>
        </p:spPr>
        <p:txBody>
          <a:bodyPr/>
          <a:lstStyle/>
          <a:p>
            <a:r>
              <a:rPr lang="en-US" altLang="en-US" dirty="0"/>
              <a:t>May be especially vulnerable to abuse.</a:t>
            </a:r>
          </a:p>
          <a:p>
            <a:r>
              <a:rPr lang="en-US" altLang="en-US" dirty="0"/>
              <a:t>Staff must be especially attentive and sensitive to non-verbal signs of abuse.</a:t>
            </a:r>
          </a:p>
          <a:p>
            <a:r>
              <a:rPr lang="en-US" altLang="en-US" dirty="0"/>
              <a:t>Efforts to support people’s access to communication options can be an important component in preventing and responding to abuse.</a:t>
            </a:r>
          </a:p>
        </p:txBody>
      </p:sp>
    </p:spTree>
    <p:extLst>
      <p:ext uri="{BB962C8B-B14F-4D97-AF65-F5344CB8AC3E}">
        <p14:creationId xmlns:p14="http://schemas.microsoft.com/office/powerpoint/2010/main" val="2442517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a:xfrm>
            <a:off x="1219200" y="1219200"/>
            <a:ext cx="6858000" cy="2387600"/>
          </a:xfrm>
        </p:spPr>
        <p:txBody>
          <a:bodyPr/>
          <a:lstStyle/>
          <a:p>
            <a:r>
              <a:rPr lang="en-US" sz="4800" dirty="0">
                <a:solidFill>
                  <a:srgbClr val="000099"/>
                </a:solidFill>
              </a:rPr>
              <a:t>Respond and Report</a:t>
            </a:r>
          </a:p>
        </p:txBody>
      </p:sp>
    </p:spTree>
    <p:extLst>
      <p:ext uri="{BB962C8B-B14F-4D97-AF65-F5344CB8AC3E}">
        <p14:creationId xmlns:p14="http://schemas.microsoft.com/office/powerpoint/2010/main" val="4071547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B474-2629-4E50-93E5-869902607D1D}"/>
              </a:ext>
            </a:extLst>
          </p:cNvPr>
          <p:cNvSpPr>
            <a:spLocks noGrp="1"/>
          </p:cNvSpPr>
          <p:nvPr>
            <p:ph type="title"/>
          </p:nvPr>
        </p:nvSpPr>
        <p:spPr/>
        <p:txBody>
          <a:bodyPr/>
          <a:lstStyle/>
          <a:p>
            <a:pPr>
              <a:defRPr/>
            </a:pPr>
            <a:r>
              <a:rPr lang="en-US" b="1" dirty="0"/>
              <a:t>DDS Regulations</a:t>
            </a:r>
          </a:p>
        </p:txBody>
      </p:sp>
      <p:sp>
        <p:nvSpPr>
          <p:cNvPr id="3" name="Content Placeholder 2">
            <a:extLst>
              <a:ext uri="{FF2B5EF4-FFF2-40B4-BE49-F238E27FC236}">
                <a16:creationId xmlns:a16="http://schemas.microsoft.com/office/drawing/2014/main" id="{AD166B11-065E-4D12-A39F-3297F2E72CAB}"/>
              </a:ext>
            </a:extLst>
          </p:cNvPr>
          <p:cNvSpPr>
            <a:spLocks noGrp="1"/>
          </p:cNvSpPr>
          <p:nvPr>
            <p:ph idx="1"/>
          </p:nvPr>
        </p:nvSpPr>
        <p:spPr>
          <a:xfrm>
            <a:off x="516924" y="1524000"/>
            <a:ext cx="8169876" cy="4648200"/>
          </a:xfrm>
        </p:spPr>
        <p:txBody>
          <a:bodyPr/>
          <a:lstStyle/>
          <a:p>
            <a:pPr marL="0" indent="0">
              <a:buFont typeface="Wingdings" panose="05000000000000000000" pitchFamily="2" charset="2"/>
              <a:buNone/>
              <a:defRPr/>
            </a:pPr>
            <a:r>
              <a:rPr lang="en-US" dirty="0"/>
              <a:t>Three Levels of Investigation/review:</a:t>
            </a:r>
          </a:p>
          <a:p>
            <a:pPr>
              <a:defRPr/>
            </a:pPr>
            <a:r>
              <a:rPr lang="en-US" dirty="0"/>
              <a:t>DPPC</a:t>
            </a:r>
          </a:p>
          <a:p>
            <a:pPr>
              <a:defRPr/>
            </a:pPr>
            <a:r>
              <a:rPr lang="en-US" dirty="0"/>
              <a:t>DDS Investigations Unit</a:t>
            </a:r>
          </a:p>
          <a:p>
            <a:pPr>
              <a:defRPr/>
            </a:pPr>
            <a:r>
              <a:rPr lang="en-US" dirty="0"/>
              <a:t>DDS Administrative Unit</a:t>
            </a:r>
          </a:p>
          <a:p>
            <a:pPr marL="0" indent="0">
              <a:buFont typeface="Wingdings" panose="05000000000000000000" pitchFamily="2" charset="2"/>
              <a:buNone/>
              <a:defRPr/>
            </a:pPr>
            <a:r>
              <a:rPr lang="en-US" b="1" dirty="0"/>
              <a:t>Assignment is based on level of severity and level of certainty.</a:t>
            </a:r>
          </a:p>
          <a:p>
            <a:pPr marL="0" indent="0">
              <a:buFont typeface="Wingdings" panose="05000000000000000000" pitchFamily="2" charset="2"/>
              <a:buNone/>
              <a:defRPr/>
            </a:pPr>
            <a:r>
              <a:rPr lang="en-US" b="1" dirty="0"/>
              <a:t>Always originates with a report to DPPC</a:t>
            </a:r>
            <a:r>
              <a:rPr lang="en-US" dirty="0"/>
              <a:t>.   </a:t>
            </a:r>
          </a:p>
        </p:txBody>
      </p:sp>
    </p:spTree>
    <p:extLst>
      <p:ext uri="{BB962C8B-B14F-4D97-AF65-F5344CB8AC3E}">
        <p14:creationId xmlns:p14="http://schemas.microsoft.com/office/powerpoint/2010/main" val="369215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F665-3408-42F8-9FB3-AF4FD551305C}"/>
              </a:ext>
            </a:extLst>
          </p:cNvPr>
          <p:cNvSpPr>
            <a:spLocks noGrp="1"/>
          </p:cNvSpPr>
          <p:nvPr>
            <p:ph type="title"/>
          </p:nvPr>
        </p:nvSpPr>
        <p:spPr>
          <a:xfrm>
            <a:off x="533400" y="-152400"/>
            <a:ext cx="7772400" cy="1143000"/>
          </a:xfrm>
        </p:spPr>
        <p:txBody>
          <a:bodyPr/>
          <a:lstStyle/>
          <a:p>
            <a:r>
              <a:rPr lang="en-US" dirty="0"/>
              <a:t>Training Topics</a:t>
            </a:r>
          </a:p>
        </p:txBody>
      </p:sp>
      <p:sp>
        <p:nvSpPr>
          <p:cNvPr id="3" name="Content Placeholder 2">
            <a:extLst>
              <a:ext uri="{FF2B5EF4-FFF2-40B4-BE49-F238E27FC236}">
                <a16:creationId xmlns:a16="http://schemas.microsoft.com/office/drawing/2014/main" id="{0063AF3A-8C6F-4122-9F5C-17F54A91F57E}"/>
              </a:ext>
            </a:extLst>
          </p:cNvPr>
          <p:cNvSpPr>
            <a:spLocks noGrp="1"/>
          </p:cNvSpPr>
          <p:nvPr>
            <p:ph idx="1"/>
          </p:nvPr>
        </p:nvSpPr>
        <p:spPr>
          <a:xfrm>
            <a:off x="533400" y="762000"/>
            <a:ext cx="8382000" cy="5867400"/>
          </a:xfrm>
        </p:spPr>
        <p:txBody>
          <a:bodyPr/>
          <a:lstStyle/>
          <a:p>
            <a:pPr marL="0" indent="0">
              <a:buNone/>
            </a:pPr>
            <a:r>
              <a:rPr lang="en-US" sz="2800" dirty="0"/>
              <a:t>Part I: Recognizing, Responding, and Reporting</a:t>
            </a:r>
          </a:p>
          <a:p>
            <a:pPr lvl="1"/>
            <a:r>
              <a:rPr lang="en-US" dirty="0"/>
              <a:t>Increased risk for sexual assault</a:t>
            </a:r>
          </a:p>
          <a:p>
            <a:pPr lvl="1"/>
            <a:r>
              <a:rPr lang="en-US" dirty="0"/>
              <a:t>Barriers to reporting</a:t>
            </a:r>
          </a:p>
          <a:p>
            <a:pPr lvl="1"/>
            <a:r>
              <a:rPr lang="en-US" dirty="0"/>
              <a:t>Signs of sexual abuse</a:t>
            </a:r>
          </a:p>
          <a:p>
            <a:pPr lvl="1"/>
            <a:r>
              <a:rPr lang="en-US" dirty="0"/>
              <a:t>Responding to sexual abuse allegations</a:t>
            </a:r>
          </a:p>
          <a:p>
            <a:pPr lvl="1"/>
            <a:r>
              <a:rPr lang="en-US" dirty="0"/>
              <a:t>Reporting responsibilities</a:t>
            </a:r>
          </a:p>
          <a:p>
            <a:pPr lvl="1"/>
            <a:r>
              <a:rPr lang="en-US" dirty="0"/>
              <a:t>Providing trauma-informed care</a:t>
            </a:r>
          </a:p>
          <a:p>
            <a:pPr marL="61913" lvl="1" indent="0">
              <a:buNone/>
            </a:pPr>
            <a:r>
              <a:rPr lang="en-US" dirty="0"/>
              <a:t>Part II: </a:t>
            </a:r>
            <a:r>
              <a:rPr lang="en-US" sz="2800" dirty="0"/>
              <a:t>Prevention Strategies</a:t>
            </a:r>
          </a:p>
          <a:p>
            <a:pPr lvl="1"/>
            <a:r>
              <a:rPr lang="en-US" dirty="0"/>
              <a:t>Organizational culture, practices, and policies</a:t>
            </a:r>
          </a:p>
          <a:p>
            <a:pPr lvl="1"/>
            <a:r>
              <a:rPr lang="en-US" dirty="0"/>
              <a:t>Creating sexuality and healthy relationship trainings</a:t>
            </a:r>
          </a:p>
        </p:txBody>
      </p:sp>
    </p:spTree>
    <p:extLst>
      <p:ext uri="{BB962C8B-B14F-4D97-AF65-F5344CB8AC3E}">
        <p14:creationId xmlns:p14="http://schemas.microsoft.com/office/powerpoint/2010/main" val="3633893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B136-166F-4426-A4E5-3F48A31D82F7}"/>
              </a:ext>
            </a:extLst>
          </p:cNvPr>
          <p:cNvSpPr>
            <a:spLocks noGrp="1"/>
          </p:cNvSpPr>
          <p:nvPr>
            <p:ph type="title"/>
          </p:nvPr>
        </p:nvSpPr>
        <p:spPr/>
        <p:txBody>
          <a:bodyPr/>
          <a:lstStyle/>
          <a:p>
            <a:pPr>
              <a:defRPr/>
            </a:pPr>
            <a:r>
              <a:rPr lang="en-US" b="1" dirty="0"/>
              <a:t>Threshold for Review</a:t>
            </a:r>
          </a:p>
        </p:txBody>
      </p:sp>
      <p:sp>
        <p:nvSpPr>
          <p:cNvPr id="3" name="Content Placeholder 2">
            <a:extLst>
              <a:ext uri="{FF2B5EF4-FFF2-40B4-BE49-F238E27FC236}">
                <a16:creationId xmlns:a16="http://schemas.microsoft.com/office/drawing/2014/main" id="{1BA6A48E-3A08-4924-8489-F992EC1A1170}"/>
              </a:ext>
            </a:extLst>
          </p:cNvPr>
          <p:cNvSpPr>
            <a:spLocks noGrp="1"/>
          </p:cNvSpPr>
          <p:nvPr>
            <p:ph idx="1"/>
          </p:nvPr>
        </p:nvSpPr>
        <p:spPr>
          <a:xfrm>
            <a:off x="516924" y="1676400"/>
            <a:ext cx="8169876" cy="4191000"/>
          </a:xfrm>
        </p:spPr>
        <p:txBody>
          <a:bodyPr/>
          <a:lstStyle/>
          <a:p>
            <a:pPr>
              <a:spcAft>
                <a:spcPts val="1200"/>
              </a:spcAft>
              <a:defRPr/>
            </a:pPr>
            <a:r>
              <a:rPr lang="en-US" dirty="0"/>
              <a:t>For DPPC it is “physical or emotional harm”.</a:t>
            </a:r>
          </a:p>
          <a:p>
            <a:pPr>
              <a:spcAft>
                <a:spcPts val="1200"/>
              </a:spcAft>
              <a:defRPr/>
            </a:pPr>
            <a:r>
              <a:rPr lang="en-US" dirty="0"/>
              <a:t>For DDS investigations it is the “risk of physical or emotional harm”.</a:t>
            </a:r>
          </a:p>
          <a:p>
            <a:pPr>
              <a:spcAft>
                <a:spcPts val="1200"/>
              </a:spcAft>
              <a:defRPr/>
            </a:pPr>
            <a:r>
              <a:rPr lang="en-US" dirty="0"/>
              <a:t>For DDS administrative review, it could include risk of harm or even other types of mistreatment.</a:t>
            </a:r>
          </a:p>
          <a:p>
            <a:pPr>
              <a:defRPr/>
            </a:pPr>
            <a:endParaRPr lang="en-US" dirty="0"/>
          </a:p>
          <a:p>
            <a:pPr>
              <a:defRPr/>
            </a:pPr>
            <a:endParaRPr lang="en-US" dirty="0"/>
          </a:p>
        </p:txBody>
      </p:sp>
    </p:spTree>
    <p:extLst>
      <p:ext uri="{BB962C8B-B14F-4D97-AF65-F5344CB8AC3E}">
        <p14:creationId xmlns:p14="http://schemas.microsoft.com/office/powerpoint/2010/main" val="361926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pPr marL="0" indent="0">
              <a:buNone/>
            </a:pPr>
            <a:br>
              <a:rPr lang="en-US" sz="3600" dirty="0">
                <a:solidFill>
                  <a:srgbClr val="000099"/>
                </a:solidFill>
              </a:rPr>
            </a:br>
            <a:r>
              <a:rPr lang="en-US" dirty="0">
                <a:ln w="1905"/>
                <a:solidFill>
                  <a:srgbClr val="000099"/>
                </a:solidFill>
                <a:effectLst>
                  <a:innerShdw blurRad="69850" dist="43180" dir="5400000">
                    <a:srgbClr val="000000">
                      <a:alpha val="65000"/>
                    </a:srgbClr>
                  </a:innerShdw>
                </a:effectLst>
              </a:rPr>
              <a:t>How to make the report</a:t>
            </a:r>
            <a:endParaRPr lang="en-US" dirty="0">
              <a:solidFill>
                <a:srgbClr val="000099"/>
              </a:solidFill>
            </a:endParaRPr>
          </a:p>
        </p:txBody>
      </p:sp>
      <p:sp>
        <p:nvSpPr>
          <p:cNvPr id="3" name="Text Placeholder 2"/>
          <p:cNvSpPr>
            <a:spLocks noGrp="1"/>
          </p:cNvSpPr>
          <p:nvPr>
            <p:ph idx="1"/>
          </p:nvPr>
        </p:nvSpPr>
        <p:spPr>
          <a:xfrm>
            <a:off x="516924" y="1676400"/>
            <a:ext cx="8169876" cy="4114800"/>
          </a:xfrm>
        </p:spPr>
        <p:txBody>
          <a:bodyPr>
            <a:noAutofit/>
          </a:bodyPr>
          <a:lstStyle/>
          <a:p>
            <a:pPr marL="285750" lvl="1" indent="-285750">
              <a:spcAft>
                <a:spcPts val="1200"/>
              </a:spcAft>
              <a:buFont typeface="Arial" panose="020B0604020202020204" pitchFamily="34" charset="0"/>
              <a:buChar char="•"/>
            </a:pPr>
            <a:r>
              <a:rPr lang="en-US" sz="3200" dirty="0"/>
              <a:t>Call the Disabled Persons Protection Commission (DPPC) at </a:t>
            </a:r>
            <a:r>
              <a:rPr lang="en-US" sz="3200" b="1" dirty="0">
                <a:solidFill>
                  <a:srgbClr val="C00000"/>
                </a:solidFill>
              </a:rPr>
              <a:t>1-800-426-9009</a:t>
            </a:r>
            <a:r>
              <a:rPr lang="en-US" sz="3200" dirty="0"/>
              <a:t> or </a:t>
            </a:r>
            <a:r>
              <a:rPr lang="en-US" sz="3200" b="1" dirty="0">
                <a:solidFill>
                  <a:srgbClr val="C00000"/>
                </a:solidFill>
              </a:rPr>
              <a:t>1-888-822-0350</a:t>
            </a:r>
            <a:r>
              <a:rPr lang="en-US" sz="3200" dirty="0"/>
              <a:t>.</a:t>
            </a:r>
          </a:p>
          <a:p>
            <a:pPr marL="285750" lvl="1" indent="-285750">
              <a:spcAft>
                <a:spcPts val="1200"/>
              </a:spcAft>
              <a:buFont typeface="Arial" panose="020B0604020202020204" pitchFamily="34" charset="0"/>
              <a:buChar char="•"/>
            </a:pPr>
            <a:r>
              <a:rPr lang="en-US" sz="3200" dirty="0">
                <a:solidFill>
                  <a:schemeClr val="tx1"/>
                </a:solidFill>
              </a:rPr>
              <a:t>In case of emergency call </a:t>
            </a:r>
            <a:r>
              <a:rPr lang="en-US" sz="3200" b="1" dirty="0">
                <a:solidFill>
                  <a:srgbClr val="C00000"/>
                </a:solidFill>
              </a:rPr>
              <a:t>911 </a:t>
            </a:r>
            <a:r>
              <a:rPr lang="en-US" sz="3200" dirty="0">
                <a:solidFill>
                  <a:schemeClr val="tx1"/>
                </a:solidFill>
              </a:rPr>
              <a:t>first and then call DPPC.</a:t>
            </a:r>
          </a:p>
          <a:p>
            <a:pPr marL="285750" lvl="1" indent="-285750">
              <a:spcAft>
                <a:spcPts val="1200"/>
              </a:spcAft>
              <a:buFont typeface="Arial" panose="020B0604020202020204" pitchFamily="34" charset="0"/>
              <a:buChar char="•"/>
            </a:pPr>
            <a:r>
              <a:rPr lang="en-US" sz="3200" dirty="0">
                <a:solidFill>
                  <a:schemeClr val="tx1"/>
                </a:solidFill>
              </a:rPr>
              <a:t>The DPPC has a 24 hour hotline, you can call them at any time.</a:t>
            </a:r>
            <a:endParaRPr lang="en-US" sz="3200" dirty="0">
              <a:solidFill>
                <a:srgbClr val="C00000"/>
              </a:solidFill>
            </a:endParaRPr>
          </a:p>
        </p:txBody>
      </p:sp>
    </p:spTree>
    <p:extLst>
      <p:ext uri="{BB962C8B-B14F-4D97-AF65-F5344CB8AC3E}">
        <p14:creationId xmlns:p14="http://schemas.microsoft.com/office/powerpoint/2010/main" val="2102583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a16="http://schemas.microsoft.com/office/drawing/2014/main" id="{15256E90-5ACE-4CFE-8F1F-51784DEDF019}"/>
              </a:ext>
            </a:extLst>
          </p:cNvPr>
          <p:cNvSpPr>
            <a:spLocks noGrp="1" noChangeArrowheads="1"/>
          </p:cNvSpPr>
          <p:nvPr>
            <p:ph type="title"/>
          </p:nvPr>
        </p:nvSpPr>
        <p:spPr/>
        <p:txBody>
          <a:bodyPr/>
          <a:lstStyle/>
          <a:p>
            <a:r>
              <a:rPr lang="en-US" altLang="en-US" dirty="0"/>
              <a:t>How to Provide Support</a:t>
            </a:r>
          </a:p>
        </p:txBody>
      </p:sp>
      <p:sp>
        <p:nvSpPr>
          <p:cNvPr id="11267" name="Rectangle 3">
            <a:extLst>
              <a:ext uri="{FF2B5EF4-FFF2-40B4-BE49-F238E27FC236}">
                <a16:creationId xmlns:a16="http://schemas.microsoft.com/office/drawing/2014/main" id="{A6481E66-C66E-4BB2-9259-10B10CADADA2}"/>
              </a:ext>
            </a:extLst>
          </p:cNvPr>
          <p:cNvSpPr>
            <a:spLocks noGrp="1" noChangeArrowheads="1"/>
          </p:cNvSpPr>
          <p:nvPr>
            <p:ph idx="1"/>
          </p:nvPr>
        </p:nvSpPr>
        <p:spPr>
          <a:xfrm>
            <a:off x="516924" y="1676400"/>
            <a:ext cx="8169876" cy="4114800"/>
          </a:xfrm>
        </p:spPr>
        <p:txBody>
          <a:bodyPr/>
          <a:lstStyle/>
          <a:p>
            <a:r>
              <a:rPr lang="en-US" altLang="en-US" dirty="0"/>
              <a:t>Because abusers take safety and choice away from their victims, gaining these things back is an important part of the healing process. Our responses help facilitate that.</a:t>
            </a:r>
          </a:p>
          <a:p>
            <a:pPr lvl="1"/>
            <a:r>
              <a:rPr lang="en-US" altLang="en-US" sz="2800" i="1" dirty="0"/>
              <a:t>Example</a:t>
            </a:r>
            <a:r>
              <a:rPr lang="en-US" altLang="en-US" sz="2800" dirty="0"/>
              <a:t>: You can always feel safe talking to me. What can we do to help you feel better? Would you like to talk more or take a walk?</a:t>
            </a:r>
          </a:p>
          <a:p>
            <a:pPr lvl="1"/>
            <a:endParaRPr lang="en-US" altLang="en-US" sz="2800" dirty="0"/>
          </a:p>
        </p:txBody>
      </p:sp>
    </p:spTree>
    <p:extLst>
      <p:ext uri="{BB962C8B-B14F-4D97-AF65-F5344CB8AC3E}">
        <p14:creationId xmlns:p14="http://schemas.microsoft.com/office/powerpoint/2010/main" val="221077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a:extLst>
              <a:ext uri="{FF2B5EF4-FFF2-40B4-BE49-F238E27FC236}">
                <a16:creationId xmlns:a16="http://schemas.microsoft.com/office/drawing/2014/main" id="{E0FBDFE0-43E1-4728-AF10-504FD4424676}"/>
              </a:ext>
            </a:extLst>
          </p:cNvPr>
          <p:cNvSpPr>
            <a:spLocks noGrp="1" noChangeArrowheads="1"/>
          </p:cNvSpPr>
          <p:nvPr>
            <p:ph type="title"/>
          </p:nvPr>
        </p:nvSpPr>
        <p:spPr/>
        <p:txBody>
          <a:bodyPr/>
          <a:lstStyle/>
          <a:p>
            <a:r>
              <a:rPr lang="en-US" altLang="en-US" dirty="0"/>
              <a:t>When someone discloses abuse: Disclosure Checklist Explanation</a:t>
            </a:r>
          </a:p>
        </p:txBody>
      </p:sp>
      <p:sp>
        <p:nvSpPr>
          <p:cNvPr id="70659" name="Rectangle 3">
            <a:extLst>
              <a:ext uri="{FF2B5EF4-FFF2-40B4-BE49-F238E27FC236}">
                <a16:creationId xmlns:a16="http://schemas.microsoft.com/office/drawing/2014/main" id="{5C1A25AB-E6EF-49F1-BDD3-BACC024E47A1}"/>
              </a:ext>
            </a:extLst>
          </p:cNvPr>
          <p:cNvSpPr>
            <a:spLocks noGrp="1" noChangeArrowheads="1"/>
          </p:cNvSpPr>
          <p:nvPr>
            <p:ph idx="1"/>
          </p:nvPr>
        </p:nvSpPr>
        <p:spPr>
          <a:xfrm>
            <a:off x="516924" y="1676400"/>
            <a:ext cx="8169876" cy="4343400"/>
          </a:xfrm>
        </p:spPr>
        <p:txBody>
          <a:bodyPr/>
          <a:lstStyle/>
          <a:p>
            <a:pPr>
              <a:lnSpc>
                <a:spcPct val="150000"/>
              </a:lnSpc>
            </a:pPr>
            <a:r>
              <a:rPr lang="en-US" altLang="en-US" dirty="0"/>
              <a:t>We want to show people that we care.</a:t>
            </a:r>
          </a:p>
          <a:p>
            <a:pPr>
              <a:lnSpc>
                <a:spcPct val="150000"/>
              </a:lnSpc>
            </a:pPr>
            <a:r>
              <a:rPr lang="en-US" altLang="en-US" dirty="0"/>
              <a:t>We want to help them regain choice.</a:t>
            </a:r>
          </a:p>
          <a:p>
            <a:pPr>
              <a:lnSpc>
                <a:spcPct val="150000"/>
              </a:lnSpc>
            </a:pPr>
            <a:r>
              <a:rPr lang="en-US" altLang="en-US" dirty="0"/>
              <a:t>We want to respect their privacy.</a:t>
            </a:r>
          </a:p>
          <a:p>
            <a:pPr>
              <a:lnSpc>
                <a:spcPct val="150000"/>
              </a:lnSpc>
            </a:pPr>
            <a:r>
              <a:rPr lang="en-US" altLang="en-US" dirty="0"/>
              <a:t>We want to give back what their abuser took away: Power, Safety, Choice.</a:t>
            </a:r>
          </a:p>
          <a:p>
            <a:pPr>
              <a:lnSpc>
                <a:spcPct val="150000"/>
              </a:lnSpc>
            </a:pPr>
            <a:endParaRPr lang="en-US" altLang="en-US" dirty="0"/>
          </a:p>
        </p:txBody>
      </p:sp>
    </p:spTree>
    <p:extLst>
      <p:ext uri="{BB962C8B-B14F-4D97-AF65-F5344CB8AC3E}">
        <p14:creationId xmlns:p14="http://schemas.microsoft.com/office/powerpoint/2010/main" val="171538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772400" cy="914400"/>
          </a:xfrm>
        </p:spPr>
        <p:txBody>
          <a:bodyPr/>
          <a:lstStyle/>
          <a:p>
            <a:pPr marL="0" indent="0" algn="ctr">
              <a:buNone/>
            </a:pPr>
            <a:br>
              <a:rPr lang="en-US" sz="3600" dirty="0">
                <a:solidFill>
                  <a:srgbClr val="C00000"/>
                </a:solidFill>
              </a:rPr>
            </a:br>
            <a:br>
              <a:rPr lang="en-US" sz="3600" dirty="0"/>
            </a:br>
            <a:r>
              <a:rPr lang="en-US" sz="3600" dirty="0"/>
              <a:t>After reporting sexual abuse</a:t>
            </a:r>
            <a:br>
              <a:rPr lang="en-US" sz="3600" dirty="0">
                <a:solidFill>
                  <a:srgbClr val="C00000"/>
                </a:solidFill>
              </a:rPr>
            </a:br>
            <a:endParaRPr lang="en-US" sz="3800" dirty="0">
              <a:solidFill>
                <a:srgbClr val="7030A0"/>
              </a:solidFill>
            </a:endParaRPr>
          </a:p>
        </p:txBody>
      </p:sp>
      <p:sp>
        <p:nvSpPr>
          <p:cNvPr id="3" name="Text Placeholder 2"/>
          <p:cNvSpPr>
            <a:spLocks noGrp="1"/>
          </p:cNvSpPr>
          <p:nvPr>
            <p:ph idx="1"/>
          </p:nvPr>
        </p:nvSpPr>
        <p:spPr>
          <a:xfrm>
            <a:off x="381000" y="1143000"/>
            <a:ext cx="8169876" cy="5334000"/>
          </a:xfrm>
        </p:spPr>
        <p:txBody>
          <a:bodyPr>
            <a:noAutofit/>
          </a:bodyPr>
          <a:lstStyle/>
          <a:p>
            <a:pPr algn="l">
              <a:spcBef>
                <a:spcPts val="0"/>
              </a:spcBef>
              <a:spcAft>
                <a:spcPts val="1200"/>
              </a:spcAft>
            </a:pPr>
            <a:r>
              <a:rPr lang="en-US" sz="2800" dirty="0"/>
              <a:t>There are special considerations when sexual abuse is suspected. It is important to preserve evidence which may be essential for an investigation.  </a:t>
            </a:r>
          </a:p>
          <a:p>
            <a:pPr algn="l">
              <a:spcBef>
                <a:spcPts val="0"/>
              </a:spcBef>
              <a:spcAft>
                <a:spcPts val="600"/>
              </a:spcAft>
              <a:buFont typeface="Arial" panose="020B0604020202020204" pitchFamily="34" charset="0"/>
              <a:buChar char="•"/>
            </a:pPr>
            <a:r>
              <a:rPr lang="en-US" sz="2800" dirty="0"/>
              <a:t>Do not bathe the victim of an alleged sexual assault until they have been medically assessed.</a:t>
            </a:r>
          </a:p>
          <a:p>
            <a:pPr algn="l">
              <a:spcBef>
                <a:spcPts val="0"/>
              </a:spcBef>
              <a:spcAft>
                <a:spcPts val="600"/>
              </a:spcAft>
              <a:buFont typeface="Arial" panose="020B0604020202020204" pitchFamily="34" charset="0"/>
              <a:buChar char="•"/>
            </a:pPr>
            <a:r>
              <a:rPr lang="en-US" sz="2800" dirty="0"/>
              <a:t>Do not change clothes. </a:t>
            </a:r>
          </a:p>
          <a:p>
            <a:pPr algn="l">
              <a:spcBef>
                <a:spcPts val="0"/>
              </a:spcBef>
              <a:spcAft>
                <a:spcPts val="600"/>
              </a:spcAft>
              <a:buFont typeface="Arial" panose="020B0604020202020204" pitchFamily="34" charset="0"/>
              <a:buChar char="•"/>
            </a:pPr>
            <a:r>
              <a:rPr lang="en-US" sz="2800" dirty="0"/>
              <a:t>Do not wash the bed linens or clothing.</a:t>
            </a:r>
          </a:p>
          <a:p>
            <a:pPr algn="l">
              <a:spcBef>
                <a:spcPts val="0"/>
              </a:spcBef>
              <a:spcAft>
                <a:spcPts val="600"/>
              </a:spcAft>
              <a:buFont typeface="Arial" panose="020B0604020202020204" pitchFamily="34" charset="0"/>
              <a:buChar char="•"/>
            </a:pPr>
            <a:r>
              <a:rPr lang="en-US" sz="2800" dirty="0"/>
              <a:t>Do not clean the location of an alleged sexual assault or rape.</a:t>
            </a:r>
            <a:endParaRPr lang="en-US" sz="2800" dirty="0">
              <a:solidFill>
                <a:srgbClr val="339966"/>
              </a:solidFill>
            </a:endParaRPr>
          </a:p>
        </p:txBody>
      </p:sp>
    </p:spTree>
    <p:extLst>
      <p:ext uri="{BB962C8B-B14F-4D97-AF65-F5344CB8AC3E}">
        <p14:creationId xmlns:p14="http://schemas.microsoft.com/office/powerpoint/2010/main" val="352317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pPr marL="0" indent="0" algn="ctr">
              <a:buNone/>
            </a:pPr>
            <a:br>
              <a:rPr lang="en-US" sz="3600" dirty="0">
                <a:solidFill>
                  <a:srgbClr val="C00000"/>
                </a:solidFill>
              </a:rPr>
            </a:br>
            <a:r>
              <a:rPr lang="en-US" sz="3600" dirty="0"/>
              <a:t>S.A.N.E.</a:t>
            </a:r>
            <a:br>
              <a:rPr lang="en-US" sz="3600" dirty="0">
                <a:solidFill>
                  <a:srgbClr val="C00000"/>
                </a:solidFill>
              </a:rPr>
            </a:br>
            <a:endParaRPr lang="en-US" sz="3800" dirty="0">
              <a:solidFill>
                <a:srgbClr val="7030A0"/>
              </a:solidFill>
            </a:endParaRPr>
          </a:p>
        </p:txBody>
      </p:sp>
      <p:sp>
        <p:nvSpPr>
          <p:cNvPr id="3" name="Text Placeholder 2"/>
          <p:cNvSpPr>
            <a:spLocks noGrp="1"/>
          </p:cNvSpPr>
          <p:nvPr>
            <p:ph idx="1"/>
          </p:nvPr>
        </p:nvSpPr>
        <p:spPr>
          <a:xfrm>
            <a:off x="487062" y="1143000"/>
            <a:ext cx="8169876" cy="4802529"/>
          </a:xfrm>
        </p:spPr>
        <p:txBody>
          <a:bodyPr>
            <a:noAutofit/>
          </a:bodyPr>
          <a:lstStyle/>
          <a:p>
            <a:pPr>
              <a:spcBef>
                <a:spcPts val="0"/>
              </a:spcBef>
              <a:spcAft>
                <a:spcPts val="600"/>
              </a:spcAft>
              <a:buFont typeface="Arial" panose="020B0604020202020204" pitchFamily="34" charset="0"/>
              <a:buChar char="•"/>
            </a:pPr>
            <a:r>
              <a:rPr lang="en-US" sz="2900" kern="1200" dirty="0"/>
              <a:t>There are 30 hospitals in Massachusetts that are S.A.N.E. (Sexual Assault Nurse Examiner) designated.</a:t>
            </a:r>
          </a:p>
          <a:p>
            <a:pPr>
              <a:spcBef>
                <a:spcPts val="0"/>
              </a:spcBef>
              <a:spcAft>
                <a:spcPts val="600"/>
              </a:spcAft>
              <a:buFont typeface="Arial" panose="020B0604020202020204" pitchFamily="34" charset="0"/>
              <a:buChar char="•"/>
            </a:pPr>
            <a:r>
              <a:rPr lang="en-US" sz="2900" kern="1200" dirty="0"/>
              <a:t>SANE hospitals have a SANE nurse available/on-call (on a 24/7 basis) to conduct these very sensitive examinations. </a:t>
            </a:r>
          </a:p>
          <a:p>
            <a:pPr>
              <a:spcBef>
                <a:spcPts val="0"/>
              </a:spcBef>
              <a:spcAft>
                <a:spcPts val="600"/>
              </a:spcAft>
              <a:buFont typeface="Arial" panose="020B0604020202020204" pitchFamily="34" charset="0"/>
              <a:buChar char="•"/>
            </a:pPr>
            <a:r>
              <a:rPr lang="en-US" sz="2900" kern="1200" dirty="0"/>
              <a:t>These nurses are highly trained professionals who have expertise in conducting a forensic examination while also addressing the emotional needs of the traumatized person.</a:t>
            </a:r>
            <a:r>
              <a:rPr lang="en-US" sz="2800" kern="1200" dirty="0"/>
              <a:t>  </a:t>
            </a:r>
            <a:endParaRPr lang="en-US" sz="2800" dirty="0">
              <a:solidFill>
                <a:schemeClr val="tx2"/>
              </a:solidFill>
            </a:endParaRPr>
          </a:p>
        </p:txBody>
      </p:sp>
    </p:spTree>
    <p:extLst>
      <p:ext uri="{BB962C8B-B14F-4D97-AF65-F5344CB8AC3E}">
        <p14:creationId xmlns:p14="http://schemas.microsoft.com/office/powerpoint/2010/main" val="332778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a:xfrm>
            <a:off x="1295400" y="1752600"/>
            <a:ext cx="6858000" cy="2387600"/>
          </a:xfrm>
        </p:spPr>
        <p:txBody>
          <a:bodyPr>
            <a:normAutofit/>
          </a:bodyPr>
          <a:lstStyle/>
          <a:p>
            <a:r>
              <a:rPr lang="en-US" sz="4800" b="1" dirty="0">
                <a:solidFill>
                  <a:srgbClr val="000099"/>
                </a:solidFill>
              </a:rPr>
              <a:t>Trauma-Informed Supports: An Overview</a:t>
            </a:r>
          </a:p>
        </p:txBody>
      </p:sp>
    </p:spTree>
    <p:extLst>
      <p:ext uri="{BB962C8B-B14F-4D97-AF65-F5344CB8AC3E}">
        <p14:creationId xmlns:p14="http://schemas.microsoft.com/office/powerpoint/2010/main" val="168336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228600" y="76200"/>
            <a:ext cx="8458200" cy="1143000"/>
          </a:xfrm>
        </p:spPr>
        <p:txBody>
          <a:bodyPr/>
          <a:lstStyle/>
          <a:p>
            <a:pPr eaLnBrk="1" hangingPunct="1"/>
            <a:r>
              <a:rPr lang="en-US" dirty="0"/>
              <a:t>What does “trauma-informed” mean?</a:t>
            </a:r>
          </a:p>
        </p:txBody>
      </p:sp>
      <p:sp>
        <p:nvSpPr>
          <p:cNvPr id="3" name="Content Placeholder 2"/>
          <p:cNvSpPr>
            <a:spLocks noGrp="1"/>
          </p:cNvSpPr>
          <p:nvPr>
            <p:ph idx="1"/>
          </p:nvPr>
        </p:nvSpPr>
        <p:spPr>
          <a:xfrm>
            <a:off x="685800" y="1219200"/>
            <a:ext cx="8169876" cy="4191000"/>
          </a:xfrm>
        </p:spPr>
        <p:txBody>
          <a:bodyPr>
            <a:noAutofit/>
          </a:bodyPr>
          <a:lstStyle/>
          <a:p>
            <a:pPr eaLnBrk="1" fontAlgn="auto" hangingPunct="1">
              <a:spcAft>
                <a:spcPts val="0"/>
              </a:spcAft>
              <a:defRPr/>
            </a:pPr>
            <a:r>
              <a:rPr lang="en-US" sz="2700" dirty="0"/>
              <a:t>Assumes that a person seeking services knows best what they need</a:t>
            </a:r>
          </a:p>
          <a:p>
            <a:pPr eaLnBrk="1" fontAlgn="auto" hangingPunct="1">
              <a:spcAft>
                <a:spcPts val="0"/>
              </a:spcAft>
              <a:defRPr/>
            </a:pPr>
            <a:r>
              <a:rPr lang="en-US" sz="2700" dirty="0"/>
              <a:t>Awareness of the lasting effects of traumatic events</a:t>
            </a:r>
          </a:p>
          <a:p>
            <a:pPr eaLnBrk="1" fontAlgn="auto" hangingPunct="1">
              <a:spcAft>
                <a:spcPts val="0"/>
              </a:spcAft>
              <a:defRPr/>
            </a:pPr>
            <a:r>
              <a:rPr lang="en-US" sz="2700" dirty="0"/>
              <a:t>Organization’s staffing and practices value and nourish the needs of people who have been traumatized</a:t>
            </a:r>
          </a:p>
          <a:p>
            <a:pPr eaLnBrk="1" fontAlgn="auto" hangingPunct="1">
              <a:spcAft>
                <a:spcPts val="0"/>
              </a:spcAft>
              <a:defRPr/>
            </a:pPr>
            <a:r>
              <a:rPr lang="en-US" sz="2700" dirty="0"/>
              <a:t>An environment in which traumatized people can learn, grow and heal</a:t>
            </a:r>
          </a:p>
        </p:txBody>
      </p:sp>
    </p:spTree>
    <p:extLst>
      <p:ext uri="{BB962C8B-B14F-4D97-AF65-F5344CB8AC3E}">
        <p14:creationId xmlns:p14="http://schemas.microsoft.com/office/powerpoint/2010/main" val="159032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Box 3"/>
          <p:cNvSpPr txBox="1">
            <a:spLocks noChangeArrowheads="1"/>
          </p:cNvSpPr>
          <p:nvPr/>
        </p:nvSpPr>
        <p:spPr bwMode="auto">
          <a:xfrm>
            <a:off x="4114800" y="6183312"/>
            <a:ext cx="4800600" cy="369888"/>
          </a:xfrm>
          <a:prstGeom prst="rect">
            <a:avLst/>
          </a:prstGeom>
          <a:noFill/>
          <a:ln w="9525">
            <a:noFill/>
            <a:miter lim="800000"/>
            <a:headEnd/>
            <a:tailEnd/>
          </a:ln>
        </p:spPr>
        <p:txBody>
          <a:bodyPr>
            <a:spAutoFit/>
          </a:bodyPr>
          <a:lstStyle/>
          <a:p>
            <a:r>
              <a:rPr lang="en-US" dirty="0">
                <a:latin typeface="Georgia" pitchFamily="18" charset="0"/>
              </a:rPr>
              <a:t>*Trauma Center,  Justice Resource Institute</a:t>
            </a:r>
          </a:p>
        </p:txBody>
      </p:sp>
      <p:sp>
        <p:nvSpPr>
          <p:cNvPr id="3" name="Content Placeholder 2"/>
          <p:cNvSpPr>
            <a:spLocks noGrp="1"/>
          </p:cNvSpPr>
          <p:nvPr>
            <p:ph idx="1"/>
          </p:nvPr>
        </p:nvSpPr>
        <p:spPr>
          <a:xfrm>
            <a:off x="516924" y="1676400"/>
            <a:ext cx="8169876" cy="4419600"/>
          </a:xfrm>
        </p:spPr>
        <p:txBody>
          <a:bodyPr/>
          <a:lstStyle/>
          <a:p>
            <a:pPr eaLnBrk="1" hangingPunct="1"/>
            <a:r>
              <a:rPr lang="en-US" sz="2700" dirty="0"/>
              <a:t>Create a physically and psychologically safe environment</a:t>
            </a:r>
          </a:p>
          <a:p>
            <a:pPr eaLnBrk="1" hangingPunct="1"/>
            <a:r>
              <a:rPr lang="en-US" sz="2700" dirty="0"/>
              <a:t>Contain structure/boundaries </a:t>
            </a:r>
          </a:p>
          <a:p>
            <a:pPr eaLnBrk="1" hangingPunct="1"/>
            <a:r>
              <a:rPr lang="en-US" sz="2700" dirty="0"/>
              <a:t>Offer predictability</a:t>
            </a:r>
          </a:p>
          <a:p>
            <a:pPr eaLnBrk="1" hangingPunct="1"/>
            <a:r>
              <a:rPr lang="en-US" sz="2700" dirty="0"/>
              <a:t>Offer choice and offer control back to the survivor</a:t>
            </a:r>
          </a:p>
          <a:p>
            <a:pPr eaLnBrk="1" hangingPunct="1"/>
            <a:r>
              <a:rPr lang="en-US" sz="2700" dirty="0"/>
              <a:t>Ensure successful experiences </a:t>
            </a:r>
          </a:p>
          <a:p>
            <a:pPr eaLnBrk="1" hangingPunct="1"/>
            <a:r>
              <a:rPr lang="en-US" sz="2700" dirty="0"/>
              <a:t>Offer tools for regulation </a:t>
            </a:r>
          </a:p>
          <a:p>
            <a:pPr eaLnBrk="1" hangingPunct="1"/>
            <a:r>
              <a:rPr lang="en-US" sz="2700" dirty="0"/>
              <a:t>Build connections with other people </a:t>
            </a:r>
          </a:p>
          <a:p>
            <a:pPr eaLnBrk="1" hangingPunct="1"/>
            <a:r>
              <a:rPr lang="en-US" sz="2700" dirty="0"/>
              <a:t>Give information about next steps</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Goals of A Trauma-Informed Program or Service</a:t>
            </a:r>
          </a:p>
        </p:txBody>
      </p:sp>
    </p:spTree>
    <p:extLst>
      <p:ext uri="{BB962C8B-B14F-4D97-AF65-F5344CB8AC3E}">
        <p14:creationId xmlns:p14="http://schemas.microsoft.com/office/powerpoint/2010/main" val="40630206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pPr eaLnBrk="1" hangingPunct="1"/>
            <a:r>
              <a:rPr lang="en-US" dirty="0"/>
              <a:t>Examples of Trauma-Informed Practices</a:t>
            </a:r>
          </a:p>
        </p:txBody>
      </p:sp>
      <p:sp>
        <p:nvSpPr>
          <p:cNvPr id="3" name="Content Placeholder 2"/>
          <p:cNvSpPr>
            <a:spLocks noGrp="1"/>
          </p:cNvSpPr>
          <p:nvPr>
            <p:ph idx="1"/>
          </p:nvPr>
        </p:nvSpPr>
        <p:spPr>
          <a:xfrm>
            <a:off x="533400" y="1295400"/>
            <a:ext cx="8169876" cy="4953000"/>
          </a:xfrm>
        </p:spPr>
        <p:txBody>
          <a:bodyPr/>
          <a:lstStyle/>
          <a:p>
            <a:pPr eaLnBrk="1" hangingPunct="1"/>
            <a:endParaRPr lang="en-US" dirty="0">
              <a:latin typeface="Georgia" pitchFamily="18" charset="0"/>
            </a:endParaRPr>
          </a:p>
          <a:p>
            <a:pPr eaLnBrk="1" hangingPunct="1"/>
            <a:r>
              <a:rPr lang="en-US" sz="2800" dirty="0"/>
              <a:t>Individuals choose recreation or leisure activities. They are not compelled to do what they don’t choose.</a:t>
            </a:r>
          </a:p>
          <a:p>
            <a:pPr eaLnBrk="1" hangingPunct="1"/>
            <a:r>
              <a:rPr lang="en-US" sz="2800" dirty="0"/>
              <a:t>Individuals are involved in planning what to eat for dinner for the week.</a:t>
            </a:r>
          </a:p>
          <a:p>
            <a:pPr eaLnBrk="1" hangingPunct="1"/>
            <a:r>
              <a:rPr lang="en-US" sz="2800" dirty="0"/>
              <a:t>Staff encourages and helps individuals with hobbies or skill building.</a:t>
            </a:r>
          </a:p>
          <a:p>
            <a:pPr eaLnBrk="1" hangingPunct="1"/>
            <a:r>
              <a:rPr lang="en-US" sz="2800" dirty="0"/>
              <a:t>Staff provides emotional support for individual going through a hard time.</a:t>
            </a:r>
          </a:p>
          <a:p>
            <a:pPr eaLnBrk="1" hangingPunct="1"/>
            <a:endParaRPr lang="en-US" dirty="0">
              <a:latin typeface="Georgia" pitchFamily="18" charset="0"/>
            </a:endParaRPr>
          </a:p>
        </p:txBody>
      </p:sp>
    </p:spTree>
    <p:extLst>
      <p:ext uri="{BB962C8B-B14F-4D97-AF65-F5344CB8AC3E}">
        <p14:creationId xmlns:p14="http://schemas.microsoft.com/office/powerpoint/2010/main" val="23350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C183D7F6-B498-43B3-948B-1728B52AA6E4}">
                <adec:decorative xmlns:adec="http://schemas.microsoft.com/office/drawing/2017/decorative" val="1"/>
              </a:ext>
            </a:extLst>
          </p:cNvPr>
          <p:cNvSpPr>
            <a:spLocks noGrp="1"/>
          </p:cNvSpPr>
          <p:nvPr>
            <p:ph type="sldNum" sz="quarter" idx="4294967295"/>
          </p:nvPr>
        </p:nvSpPr>
        <p:spPr>
          <a:xfrm>
            <a:off x="8153400" y="6296025"/>
            <a:ext cx="990600" cy="457200"/>
          </a:xfrm>
        </p:spPr>
        <p:txBody>
          <a:bodyPr/>
          <a:lstStyle/>
          <a:p>
            <a:pPr>
              <a:defRPr/>
            </a:pPr>
            <a:r>
              <a:rPr lang="en-US" dirty="0"/>
              <a:t>2</a:t>
            </a:r>
          </a:p>
        </p:txBody>
      </p:sp>
      <p:cxnSp>
        <p:nvCxnSpPr>
          <p:cNvPr id="3" name="Straight Connector 2">
            <a:extLst>
              <a:ext uri="{C183D7F6-B498-43B3-948B-1728B52AA6E4}">
                <adec:decorative xmlns:adec="http://schemas.microsoft.com/office/drawing/2017/decorative" val="1"/>
              </a:ext>
            </a:extLst>
          </p:cNvPr>
          <p:cNvCxnSpPr/>
          <p:nvPr/>
        </p:nvCxnSpPr>
        <p:spPr bwMode="auto">
          <a:xfrm>
            <a:off x="228599" y="1143000"/>
            <a:ext cx="7467600" cy="0"/>
          </a:xfrm>
          <a:prstGeom prst="line">
            <a:avLst/>
          </a:prstGeom>
          <a:solidFill>
            <a:schemeClr val="accent1"/>
          </a:solidFill>
          <a:ln w="47625" cap="rnd" cmpd="sng" algn="ctr">
            <a:solidFill>
              <a:srgbClr val="00B050"/>
            </a:solidFill>
            <a:prstDash val="solid"/>
            <a:round/>
            <a:headEnd type="none" w="med" len="med"/>
            <a:tailEnd type="none" w="med" len="med"/>
          </a:ln>
          <a:effectLst/>
        </p:spPr>
      </p:cxnSp>
      <p:pic>
        <p:nvPicPr>
          <p:cNvPr id="1028" name="Picture 4" descr="Image of Mandy Doyle smiling by a body of water">
            <a:extLst>
              <a:ext uri="{FF2B5EF4-FFF2-40B4-BE49-F238E27FC236}">
                <a16:creationId xmlns:a16="http://schemas.microsoft.com/office/drawing/2014/main" id="{9155891B-3984-4EF1-8614-44C4D8E27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846" y="3429000"/>
            <a:ext cx="2396604" cy="24964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6600" y="3839508"/>
            <a:ext cx="3672602" cy="1107996"/>
          </a:xfrm>
          <a:prstGeom prst="rect">
            <a:avLst/>
          </a:prstGeom>
          <a:noFill/>
        </p:spPr>
        <p:txBody>
          <a:bodyPr wrap="square" rtlCol="0">
            <a:spAutoFit/>
          </a:bodyPr>
          <a:lstStyle/>
          <a:p>
            <a:r>
              <a:rPr lang="en-US" sz="2400" dirty="0"/>
              <a:t>Mandy Doyle, Manager, IMPACT: Ability</a:t>
            </a:r>
          </a:p>
          <a:p>
            <a:endParaRPr lang="en-US" dirty="0"/>
          </a:p>
        </p:txBody>
      </p:sp>
      <p:pic>
        <p:nvPicPr>
          <p:cNvPr id="1026" name="Picture 2" descr="Image of Meg Stone speaking at a podium in a room full of people">
            <a:extLst>
              <a:ext uri="{FF2B5EF4-FFF2-40B4-BE49-F238E27FC236}">
                <a16:creationId xmlns:a16="http://schemas.microsoft.com/office/drawing/2014/main" id="{023E188E-26ED-44B2-951C-B09A1451A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573001"/>
            <a:ext cx="2747682" cy="2919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0400" y="2076720"/>
            <a:ext cx="5562601" cy="738664"/>
          </a:xfrm>
          <a:prstGeom prst="rect">
            <a:avLst/>
          </a:prstGeom>
          <a:noFill/>
        </p:spPr>
        <p:txBody>
          <a:bodyPr wrap="square" rtlCol="0">
            <a:spAutoFit/>
          </a:bodyPr>
          <a:lstStyle/>
          <a:p>
            <a:r>
              <a:rPr lang="en-US" sz="2400" dirty="0"/>
              <a:t>Meg Stone, Director, IMPACT: Ability</a:t>
            </a:r>
          </a:p>
          <a:p>
            <a:endParaRPr lang="en-US" dirty="0"/>
          </a:p>
        </p:txBody>
      </p:sp>
      <p:sp>
        <p:nvSpPr>
          <p:cNvPr id="30721" name="Title 1"/>
          <p:cNvSpPr>
            <a:spLocks noGrp="1"/>
          </p:cNvSpPr>
          <p:nvPr>
            <p:ph type="title"/>
          </p:nvPr>
        </p:nvSpPr>
        <p:spPr>
          <a:xfrm>
            <a:off x="685800" y="179195"/>
            <a:ext cx="7772400" cy="1143000"/>
          </a:xfrm>
        </p:spPr>
        <p:txBody>
          <a:bodyPr/>
          <a:lstStyle/>
          <a:p>
            <a:pPr algn="ctr"/>
            <a:r>
              <a:rPr lang="en-US" sz="4000" dirty="0">
                <a:solidFill>
                  <a:srgbClr val="000099"/>
                </a:solidFill>
              </a:rPr>
              <a:t>Speaker Introduction</a:t>
            </a:r>
          </a:p>
        </p:txBody>
      </p:sp>
      <p:pic>
        <p:nvPicPr>
          <p:cNvPr id="6" name="Picture 5">
            <a:extLst>
              <a:ext uri="{FF2B5EF4-FFF2-40B4-BE49-F238E27FC236}">
                <a16:creationId xmlns:a16="http://schemas.microsoft.com/office/drawing/2014/main" id="{2EBEFEFD-BE24-49CA-90E8-C96613305F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056" b="13889"/>
          <a:stretch/>
        </p:blipFill>
        <p:spPr>
          <a:xfrm>
            <a:off x="1164352" y="4743219"/>
            <a:ext cx="2396604" cy="1631022"/>
          </a:xfrm>
          <a:prstGeom prst="rect">
            <a:avLst/>
          </a:prstGeom>
        </p:spPr>
      </p:pic>
    </p:spTree>
    <p:extLst>
      <p:ext uri="{BB962C8B-B14F-4D97-AF65-F5344CB8AC3E}">
        <p14:creationId xmlns:p14="http://schemas.microsoft.com/office/powerpoint/2010/main" val="3443362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doctor comforting an elderly woman in a nursing home setting. They're holding hands and smiling at each other">
            <a:extLst>
              <a:ext uri="{FF2B5EF4-FFF2-40B4-BE49-F238E27FC236}">
                <a16:creationId xmlns:a16="http://schemas.microsoft.com/office/drawing/2014/main" id="{8140A247-6B65-4D8B-98FF-ED6BAB8E78F6}"/>
              </a:ext>
            </a:extLst>
          </p:cNvPr>
          <p:cNvPicPr>
            <a:picLocks noChangeAspect="1"/>
          </p:cNvPicPr>
          <p:nvPr/>
        </p:nvPicPr>
        <p:blipFill>
          <a:blip r:embed="rId2"/>
          <a:stretch>
            <a:fillRect/>
          </a:stretch>
        </p:blipFill>
        <p:spPr>
          <a:xfrm>
            <a:off x="5220373" y="4038600"/>
            <a:ext cx="3771227" cy="2514600"/>
          </a:xfrm>
          <a:prstGeom prst="rect">
            <a:avLst/>
          </a:prstGeom>
        </p:spPr>
      </p:pic>
      <p:sp>
        <p:nvSpPr>
          <p:cNvPr id="3" name="Content Placeholder 2"/>
          <p:cNvSpPr>
            <a:spLocks noGrp="1"/>
          </p:cNvSpPr>
          <p:nvPr>
            <p:ph idx="1"/>
          </p:nvPr>
        </p:nvSpPr>
        <p:spPr>
          <a:xfrm>
            <a:off x="487062" y="1371600"/>
            <a:ext cx="8169876" cy="2667000"/>
          </a:xfrm>
        </p:spPr>
        <p:txBody>
          <a:bodyPr>
            <a:normAutofit/>
          </a:bodyPr>
          <a:lstStyle/>
          <a:p>
            <a:pPr eaLnBrk="1" fontAlgn="auto" hangingPunct="1">
              <a:spcAft>
                <a:spcPts val="0"/>
              </a:spcAft>
              <a:defRPr/>
            </a:pPr>
            <a:r>
              <a:rPr lang="en-US" dirty="0"/>
              <a:t>Those who have not previously experienced trauma may be more likely to seek support</a:t>
            </a:r>
          </a:p>
          <a:p>
            <a:pPr eaLnBrk="1" fontAlgn="auto" hangingPunct="1">
              <a:spcAft>
                <a:spcPts val="0"/>
              </a:spcAft>
              <a:defRPr/>
            </a:pPr>
            <a:r>
              <a:rPr lang="en-US" dirty="0"/>
              <a:t>Flexible and emotionally accessible staff provide better services to everyone</a:t>
            </a:r>
          </a:p>
        </p:txBody>
      </p:sp>
      <p:sp>
        <p:nvSpPr>
          <p:cNvPr id="123905" name="Title 1"/>
          <p:cNvSpPr>
            <a:spLocks noGrp="1"/>
          </p:cNvSpPr>
          <p:nvPr>
            <p:ph type="title"/>
          </p:nvPr>
        </p:nvSpPr>
        <p:spPr>
          <a:xfrm>
            <a:off x="152400" y="152400"/>
            <a:ext cx="8839200" cy="1143000"/>
          </a:xfrm>
        </p:spPr>
        <p:txBody>
          <a:bodyPr/>
          <a:lstStyle/>
          <a:p>
            <a:pPr eaLnBrk="1" hangingPunct="1"/>
            <a:r>
              <a:rPr lang="en-US" dirty="0"/>
              <a:t>Trauma informed care is better for everyone!</a:t>
            </a:r>
          </a:p>
        </p:txBody>
      </p:sp>
    </p:spTree>
    <p:extLst>
      <p:ext uri="{BB962C8B-B14F-4D97-AF65-F5344CB8AC3E}">
        <p14:creationId xmlns:p14="http://schemas.microsoft.com/office/powerpoint/2010/main" val="1330748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eaLnBrk="1" hangingPunct="1"/>
            <a:r>
              <a:rPr lang="en-US" dirty="0"/>
              <a:t>Trauma-informed responses to abuse</a:t>
            </a:r>
          </a:p>
        </p:txBody>
      </p:sp>
      <p:sp>
        <p:nvSpPr>
          <p:cNvPr id="3" name="Content Placeholder 2"/>
          <p:cNvSpPr>
            <a:spLocks noGrp="1"/>
          </p:cNvSpPr>
          <p:nvPr>
            <p:ph idx="1"/>
          </p:nvPr>
        </p:nvSpPr>
        <p:spPr>
          <a:xfrm>
            <a:off x="516924" y="1447800"/>
            <a:ext cx="8169876" cy="4191000"/>
          </a:xfrm>
        </p:spPr>
        <p:txBody>
          <a:bodyPr/>
          <a:lstStyle/>
          <a:p>
            <a:pPr marL="0" indent="0" eaLnBrk="1" hangingPunct="1">
              <a:buNone/>
            </a:pPr>
            <a:endParaRPr lang="en-US" sz="2700" dirty="0">
              <a:latin typeface="Georgia" pitchFamily="18" charset="0"/>
            </a:endParaRPr>
          </a:p>
          <a:p>
            <a:pPr eaLnBrk="1" hangingPunct="1"/>
            <a:r>
              <a:rPr lang="en-US" sz="2700" dirty="0"/>
              <a:t>Gives choice about where to have conversation</a:t>
            </a:r>
          </a:p>
          <a:p>
            <a:pPr eaLnBrk="1" hangingPunct="1"/>
            <a:r>
              <a:rPr lang="en-US" sz="2700" dirty="0"/>
              <a:t>Calm, neutral, and non-judgmental</a:t>
            </a:r>
          </a:p>
          <a:p>
            <a:pPr lvl="1" eaLnBrk="1" hangingPunct="1"/>
            <a:r>
              <a:rPr lang="en-US" sz="2700" dirty="0"/>
              <a:t>Word choice, body language, and demeanor</a:t>
            </a:r>
          </a:p>
          <a:p>
            <a:pPr eaLnBrk="1" hangingPunct="1"/>
            <a:r>
              <a:rPr lang="en-US" sz="2700" dirty="0"/>
              <a:t>Compassionate </a:t>
            </a:r>
          </a:p>
          <a:p>
            <a:pPr eaLnBrk="1" hangingPunct="1"/>
            <a:r>
              <a:rPr lang="en-US" sz="2700" dirty="0"/>
              <a:t>Assesses immediate safety</a:t>
            </a:r>
          </a:p>
          <a:p>
            <a:pPr eaLnBrk="1" hangingPunct="1"/>
            <a:r>
              <a:rPr lang="en-US" sz="2700" dirty="0"/>
              <a:t>Offers as much choice as possible in next steps</a:t>
            </a:r>
          </a:p>
          <a:p>
            <a:pPr eaLnBrk="1" hangingPunct="1"/>
            <a:r>
              <a:rPr lang="en-US" sz="2700" dirty="0"/>
              <a:t>Gives information about next steps </a:t>
            </a:r>
          </a:p>
        </p:txBody>
      </p:sp>
    </p:spTree>
    <p:extLst>
      <p:ext uri="{BB962C8B-B14F-4D97-AF65-F5344CB8AC3E}">
        <p14:creationId xmlns:p14="http://schemas.microsoft.com/office/powerpoint/2010/main" val="2570113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EEB16-6306-43B6-8A34-D86B6C440351}"/>
              </a:ext>
            </a:extLst>
          </p:cNvPr>
          <p:cNvSpPr>
            <a:spLocks noGrp="1"/>
          </p:cNvSpPr>
          <p:nvPr>
            <p:ph type="ctrTitle"/>
          </p:nvPr>
        </p:nvSpPr>
        <p:spPr>
          <a:xfrm>
            <a:off x="1143000" y="533400"/>
            <a:ext cx="6858000" cy="4978400"/>
          </a:xfrm>
        </p:spPr>
        <p:txBody>
          <a:bodyPr/>
          <a:lstStyle/>
          <a:p>
            <a:pPr marL="0" indent="0"/>
            <a:br>
              <a:rPr lang="en-US" dirty="0">
                <a:solidFill>
                  <a:srgbClr val="000099"/>
                </a:solidFill>
              </a:rPr>
            </a:br>
            <a:r>
              <a:rPr lang="en-US" sz="4800" dirty="0">
                <a:solidFill>
                  <a:srgbClr val="000099"/>
                </a:solidFill>
              </a:rPr>
              <a:t>Additional Considerations for Intimate Care and Activities of Daily Living Support</a:t>
            </a:r>
            <a:br>
              <a:rPr lang="en-US" dirty="0">
                <a:solidFill>
                  <a:srgbClr val="000099"/>
                </a:solidFill>
              </a:rPr>
            </a:br>
            <a:endParaRPr lang="en-US" dirty="0">
              <a:solidFill>
                <a:srgbClr val="000099"/>
              </a:solidFill>
            </a:endParaRPr>
          </a:p>
        </p:txBody>
      </p:sp>
    </p:spTree>
    <p:extLst>
      <p:ext uri="{BB962C8B-B14F-4D97-AF65-F5344CB8AC3E}">
        <p14:creationId xmlns:p14="http://schemas.microsoft.com/office/powerpoint/2010/main" val="1736124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772400" cy="1143000"/>
          </a:xfrm>
        </p:spPr>
        <p:txBody>
          <a:bodyPr/>
          <a:lstStyle/>
          <a:p>
            <a:r>
              <a:rPr lang="en-US" dirty="0"/>
              <a:t>Safe Space </a:t>
            </a:r>
          </a:p>
        </p:txBody>
      </p:sp>
      <p:sp>
        <p:nvSpPr>
          <p:cNvPr id="2" name="Content Placeholder 1"/>
          <p:cNvSpPr>
            <a:spLocks noGrp="1"/>
          </p:cNvSpPr>
          <p:nvPr>
            <p:ph idx="1"/>
          </p:nvPr>
        </p:nvSpPr>
        <p:spPr>
          <a:xfrm>
            <a:off x="516924" y="1371600"/>
            <a:ext cx="8169876" cy="4800600"/>
          </a:xfrm>
        </p:spPr>
        <p:txBody>
          <a:bodyPr>
            <a:noAutofit/>
          </a:bodyPr>
          <a:lstStyle/>
          <a:p>
            <a:r>
              <a:rPr lang="en-US" dirty="0"/>
              <a:t>Comfortable to the senses</a:t>
            </a:r>
          </a:p>
          <a:p>
            <a:r>
              <a:rPr lang="en-US" dirty="0"/>
              <a:t>Do they like music playing?</a:t>
            </a:r>
          </a:p>
          <a:p>
            <a:r>
              <a:rPr lang="en-US" dirty="0"/>
              <a:t>Are you using soap that they like the smell of?</a:t>
            </a:r>
          </a:p>
          <a:p>
            <a:pPr lvl="0"/>
            <a:r>
              <a:rPr lang="en-US" dirty="0"/>
              <a:t>Is the door closed?</a:t>
            </a:r>
          </a:p>
          <a:p>
            <a:pPr lvl="0"/>
            <a:r>
              <a:rPr lang="en-US" dirty="0"/>
              <a:t>Do they prefer certain gloves over other ones?</a:t>
            </a:r>
          </a:p>
          <a:p>
            <a:pPr lvl="0"/>
            <a:r>
              <a:rPr lang="en-US" dirty="0"/>
              <a:t>What temperature do they like the water?</a:t>
            </a:r>
          </a:p>
          <a:p>
            <a:endParaRPr lang="en-US" dirty="0"/>
          </a:p>
        </p:txBody>
      </p:sp>
    </p:spTree>
    <p:extLst>
      <p:ext uri="{BB962C8B-B14F-4D97-AF65-F5344CB8AC3E}">
        <p14:creationId xmlns:p14="http://schemas.microsoft.com/office/powerpoint/2010/main" val="3823020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Offers as much choice as possible</a:t>
            </a:r>
          </a:p>
        </p:txBody>
      </p:sp>
      <p:sp>
        <p:nvSpPr>
          <p:cNvPr id="2" name="Content Placeholder 1"/>
          <p:cNvSpPr>
            <a:spLocks noGrp="1"/>
          </p:cNvSpPr>
          <p:nvPr>
            <p:ph idx="1"/>
          </p:nvPr>
        </p:nvSpPr>
        <p:spPr>
          <a:xfrm>
            <a:off x="516924" y="1676400"/>
            <a:ext cx="8169876" cy="4191000"/>
          </a:xfrm>
        </p:spPr>
        <p:txBody>
          <a:bodyPr/>
          <a:lstStyle/>
          <a:p>
            <a:pPr lvl="0"/>
            <a:r>
              <a:rPr lang="en-US" dirty="0"/>
              <a:t>Do you want to take your shower before dinner or before bed?</a:t>
            </a:r>
          </a:p>
          <a:p>
            <a:pPr lvl="0"/>
            <a:r>
              <a:rPr lang="en-US" dirty="0"/>
              <a:t>Would you like to go to the bathroom or brush your teeth next?</a:t>
            </a:r>
          </a:p>
          <a:p>
            <a:pPr lvl="0"/>
            <a:r>
              <a:rPr lang="en-US" dirty="0"/>
              <a:t>Would you like me to wash your arms or your legs next?</a:t>
            </a:r>
          </a:p>
          <a:p>
            <a:endParaRPr lang="en-US" dirty="0"/>
          </a:p>
        </p:txBody>
      </p:sp>
    </p:spTree>
    <p:extLst>
      <p:ext uri="{BB962C8B-B14F-4D97-AF65-F5344CB8AC3E}">
        <p14:creationId xmlns:p14="http://schemas.microsoft.com/office/powerpoint/2010/main" val="2392951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Give information about what is going to happen</a:t>
            </a:r>
          </a:p>
        </p:txBody>
      </p:sp>
      <p:sp>
        <p:nvSpPr>
          <p:cNvPr id="2" name="Content Placeholder 1"/>
          <p:cNvSpPr>
            <a:spLocks noGrp="1"/>
          </p:cNvSpPr>
          <p:nvPr>
            <p:ph idx="1"/>
          </p:nvPr>
        </p:nvSpPr>
        <p:spPr>
          <a:xfrm>
            <a:off x="516924" y="1676400"/>
            <a:ext cx="8169876" cy="4038600"/>
          </a:xfrm>
        </p:spPr>
        <p:txBody>
          <a:bodyPr/>
          <a:lstStyle/>
          <a:p>
            <a:pPr lvl="0"/>
            <a:r>
              <a:rPr lang="en-US" dirty="0"/>
              <a:t>You want to use the bathroom. Ok, I’m going to step out and when you’re done, just call me and I will help you wipe</a:t>
            </a:r>
          </a:p>
          <a:p>
            <a:pPr lvl="0"/>
            <a:r>
              <a:rPr lang="en-US" dirty="0"/>
              <a:t>Ok, now I’m going to pour the water. It might feel a little cold.</a:t>
            </a:r>
          </a:p>
          <a:p>
            <a:pPr lvl="0"/>
            <a:r>
              <a:rPr lang="en-US" dirty="0"/>
              <a:t>First I’m going to wash your hair, then your front, then back. Does that sound ok?</a:t>
            </a:r>
          </a:p>
        </p:txBody>
      </p:sp>
    </p:spTree>
    <p:extLst>
      <p:ext uri="{BB962C8B-B14F-4D97-AF65-F5344CB8AC3E}">
        <p14:creationId xmlns:p14="http://schemas.microsoft.com/office/powerpoint/2010/main" val="124035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5547-EFC6-461C-88E0-DE9F41549D47}"/>
              </a:ext>
            </a:extLst>
          </p:cNvPr>
          <p:cNvSpPr>
            <a:spLocks noGrp="1"/>
          </p:cNvSpPr>
          <p:nvPr>
            <p:ph type="title"/>
          </p:nvPr>
        </p:nvSpPr>
        <p:spPr>
          <a:xfrm>
            <a:off x="399535" y="76200"/>
            <a:ext cx="7772400" cy="1143000"/>
          </a:xfrm>
        </p:spPr>
        <p:txBody>
          <a:bodyPr/>
          <a:lstStyle/>
          <a:p>
            <a:pPr>
              <a:defRPr/>
            </a:pPr>
            <a:r>
              <a:rPr lang="en-US" b="1" dirty="0"/>
              <a:t>People with Disabilities &amp; Abuse</a:t>
            </a:r>
          </a:p>
        </p:txBody>
      </p:sp>
      <p:sp>
        <p:nvSpPr>
          <p:cNvPr id="4" name="Content Placeholder 2">
            <a:extLst>
              <a:ext uri="{FF2B5EF4-FFF2-40B4-BE49-F238E27FC236}">
                <a16:creationId xmlns:a16="http://schemas.microsoft.com/office/drawing/2014/main" id="{094CDCA7-ABAB-4B25-B9EB-4BCB31686325}"/>
              </a:ext>
            </a:extLst>
          </p:cNvPr>
          <p:cNvSpPr>
            <a:spLocks noGrp="1"/>
          </p:cNvSpPr>
          <p:nvPr>
            <p:ph idx="1"/>
          </p:nvPr>
        </p:nvSpPr>
        <p:spPr>
          <a:xfrm>
            <a:off x="0" y="1295400"/>
            <a:ext cx="8763000" cy="5257800"/>
          </a:xfrm>
        </p:spPr>
        <p:txBody>
          <a:bodyPr>
            <a:noAutofit/>
          </a:bodyPr>
          <a:lstStyle/>
          <a:p>
            <a:pPr marL="457200" lvl="1" indent="0">
              <a:buClr>
                <a:schemeClr val="accent3"/>
              </a:buClr>
              <a:buNone/>
              <a:defRPr/>
            </a:pPr>
            <a:r>
              <a:rPr lang="en-US" sz="3200" b="1" dirty="0">
                <a:ea typeface="ＭＳ Ｐゴシック" pitchFamily="34" charset="-128"/>
              </a:rPr>
              <a:t>NPR Study</a:t>
            </a:r>
          </a:p>
          <a:p>
            <a:pPr lvl="1">
              <a:defRPr/>
            </a:pPr>
            <a:r>
              <a:rPr lang="en-US" kern="1200" dirty="0"/>
              <a:t>People with intellectual disabilities are sexually assaulted at a rate that's seven times that of people without disabilities.</a:t>
            </a:r>
          </a:p>
          <a:p>
            <a:pPr marL="457200" lvl="1" indent="0">
              <a:buNone/>
              <a:defRPr/>
            </a:pPr>
            <a:r>
              <a:rPr lang="en-US" b="1" dirty="0">
                <a:ea typeface="ＭＳ Ｐゴシック" pitchFamily="34" charset="-128"/>
              </a:rPr>
              <a:t>Massachusetts EMPOWER Report</a:t>
            </a:r>
            <a:endParaRPr lang="en-US" sz="2800" dirty="0"/>
          </a:p>
          <a:p>
            <a:pPr lvl="1">
              <a:defRPr/>
            </a:pPr>
            <a:r>
              <a:rPr lang="en-US" sz="2800" dirty="0">
                <a:solidFill>
                  <a:srgbClr val="000000"/>
                </a:solidFill>
              </a:rPr>
              <a:t>Women with disabilities are more than twice as likely to be sexually assaulted by an intimate partner (20% vs. 8%).</a:t>
            </a:r>
          </a:p>
          <a:p>
            <a:pPr lvl="1">
              <a:defRPr/>
            </a:pPr>
            <a:r>
              <a:rPr lang="en-US" sz="2800" dirty="0">
                <a:solidFill>
                  <a:srgbClr val="000000"/>
                </a:solidFill>
              </a:rPr>
              <a:t>Men and women with intellectual disabilities are physically or sexually assaulted 4 to 10 times more than </a:t>
            </a:r>
            <a:r>
              <a:rPr lang="en-US" dirty="0">
                <a:solidFill>
                  <a:srgbClr val="000000"/>
                </a:solidFill>
              </a:rPr>
              <a:t>adults without disabilities</a:t>
            </a:r>
            <a:r>
              <a:rPr lang="en-US" sz="2800" dirty="0">
                <a:solidFill>
                  <a:srgbClr val="000000"/>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D974A3-B5BB-47AF-8940-CA9F8FBC6E9D}"/>
              </a:ext>
            </a:extLst>
          </p:cNvPr>
          <p:cNvSpPr txBox="1"/>
          <p:nvPr/>
        </p:nvSpPr>
        <p:spPr>
          <a:xfrm>
            <a:off x="838200" y="5562600"/>
            <a:ext cx="8229600" cy="646331"/>
          </a:xfrm>
          <a:prstGeom prst="rect">
            <a:avLst/>
          </a:prstGeom>
          <a:noFill/>
        </p:spPr>
        <p:txBody>
          <a:bodyPr wrap="square" rtlCol="0">
            <a:spAutoFit/>
          </a:bodyPr>
          <a:lstStyle/>
          <a:p>
            <a:r>
              <a:rPr lang="en-US" dirty="0"/>
              <a:t>The Ethics of Touch, David </a:t>
            </a:r>
            <a:r>
              <a:rPr lang="en-US" dirty="0" err="1"/>
              <a:t>Hingsburger</a:t>
            </a:r>
            <a:r>
              <a:rPr lang="en-US" dirty="0"/>
              <a:t> and Mary </a:t>
            </a:r>
            <a:r>
              <a:rPr lang="en-US" dirty="0" err="1"/>
              <a:t>Harber</a:t>
            </a:r>
            <a:r>
              <a:rPr lang="en-US" dirty="0"/>
              <a:t>, Diverse City Press, Quebec, 1998</a:t>
            </a:r>
          </a:p>
        </p:txBody>
      </p:sp>
      <p:sp>
        <p:nvSpPr>
          <p:cNvPr id="3" name="Content Placeholder 2">
            <a:extLst>
              <a:ext uri="{FF2B5EF4-FFF2-40B4-BE49-F238E27FC236}">
                <a16:creationId xmlns:a16="http://schemas.microsoft.com/office/drawing/2014/main" id="{FCFDA745-FE62-407A-B27F-87160170134D}"/>
              </a:ext>
            </a:extLst>
          </p:cNvPr>
          <p:cNvSpPr>
            <a:spLocks noGrp="1"/>
          </p:cNvSpPr>
          <p:nvPr>
            <p:ph idx="1"/>
          </p:nvPr>
        </p:nvSpPr>
        <p:spPr>
          <a:xfrm>
            <a:off x="37070" y="1219200"/>
            <a:ext cx="8765060" cy="3886200"/>
          </a:xfrm>
        </p:spPr>
        <p:txBody>
          <a:bodyPr/>
          <a:lstStyle/>
          <a:p>
            <a:pPr lvl="1"/>
            <a:r>
              <a:rPr lang="en-US" sz="3200" dirty="0"/>
              <a:t>Reliance on others for support, especially personal care. </a:t>
            </a:r>
          </a:p>
          <a:p>
            <a:pPr lvl="3"/>
            <a:r>
              <a:rPr lang="en-US" sz="2800" dirty="0"/>
              <a:t>Difficulty distinguishing boundaries </a:t>
            </a:r>
          </a:p>
          <a:p>
            <a:pPr lvl="3"/>
            <a:r>
              <a:rPr lang="en-US" sz="2800" dirty="0"/>
              <a:t>Care from ‘strangers’</a:t>
            </a:r>
          </a:p>
          <a:p>
            <a:pPr marL="1200150" lvl="3" indent="0">
              <a:buNone/>
            </a:pPr>
            <a:endParaRPr lang="en-US" sz="1800" dirty="0"/>
          </a:p>
          <a:p>
            <a:pPr lvl="1"/>
            <a:r>
              <a:rPr lang="en-US" sz="3200" dirty="0"/>
              <a:t>May have a more difficult time recognizing or avoiding risky situations</a:t>
            </a:r>
            <a:r>
              <a:rPr lang="en-US" sz="3400" dirty="0"/>
              <a:t>.</a:t>
            </a:r>
          </a:p>
          <a:p>
            <a:pPr marL="0" indent="0">
              <a:buNone/>
            </a:pPr>
            <a:endParaRPr lang="en-US" dirty="0"/>
          </a:p>
        </p:txBody>
      </p:sp>
      <p:sp>
        <p:nvSpPr>
          <p:cNvPr id="2" name="Title 1">
            <a:extLst>
              <a:ext uri="{FF2B5EF4-FFF2-40B4-BE49-F238E27FC236}">
                <a16:creationId xmlns:a16="http://schemas.microsoft.com/office/drawing/2014/main" id="{90841E28-ACB4-47E5-BF94-5ABCF5243337}"/>
              </a:ext>
            </a:extLst>
          </p:cNvPr>
          <p:cNvSpPr>
            <a:spLocks noGrp="1"/>
          </p:cNvSpPr>
          <p:nvPr>
            <p:ph type="title"/>
          </p:nvPr>
        </p:nvSpPr>
        <p:spPr>
          <a:xfrm>
            <a:off x="533400" y="152400"/>
            <a:ext cx="7772400" cy="1143000"/>
          </a:xfrm>
        </p:spPr>
        <p:txBody>
          <a:bodyPr/>
          <a:lstStyle/>
          <a:p>
            <a:r>
              <a:rPr lang="en-US" dirty="0"/>
              <a:t>Increased risk for sexual assault:</a:t>
            </a:r>
          </a:p>
        </p:txBody>
      </p:sp>
    </p:spTree>
    <p:extLst>
      <p:ext uri="{BB962C8B-B14F-4D97-AF65-F5344CB8AC3E}">
        <p14:creationId xmlns:p14="http://schemas.microsoft.com/office/powerpoint/2010/main" val="385820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432C74-3D42-4472-A155-4A95569F2F1C}"/>
              </a:ext>
            </a:extLst>
          </p:cNvPr>
          <p:cNvSpPr txBox="1"/>
          <p:nvPr/>
        </p:nvSpPr>
        <p:spPr>
          <a:xfrm>
            <a:off x="914400" y="5410200"/>
            <a:ext cx="7924800" cy="646331"/>
          </a:xfrm>
          <a:prstGeom prst="rect">
            <a:avLst/>
          </a:prstGeom>
          <a:noFill/>
        </p:spPr>
        <p:txBody>
          <a:bodyPr wrap="square" rtlCol="0">
            <a:spAutoFit/>
          </a:bodyPr>
          <a:lstStyle/>
          <a:p>
            <a:r>
              <a:rPr lang="en-US" dirty="0"/>
              <a:t>The Ethics of Touch, David </a:t>
            </a:r>
            <a:r>
              <a:rPr lang="en-US" dirty="0" err="1"/>
              <a:t>Hingsburger</a:t>
            </a:r>
            <a:r>
              <a:rPr lang="en-US" dirty="0"/>
              <a:t> and Mary </a:t>
            </a:r>
            <a:r>
              <a:rPr lang="en-US" dirty="0" err="1"/>
              <a:t>Harber</a:t>
            </a:r>
            <a:r>
              <a:rPr lang="en-US" dirty="0"/>
              <a:t>, Diverse City Press, Quebec, 1998</a:t>
            </a:r>
          </a:p>
        </p:txBody>
      </p:sp>
      <p:sp>
        <p:nvSpPr>
          <p:cNvPr id="3" name="Content Placeholder 2">
            <a:extLst>
              <a:ext uri="{FF2B5EF4-FFF2-40B4-BE49-F238E27FC236}">
                <a16:creationId xmlns:a16="http://schemas.microsoft.com/office/drawing/2014/main" id="{FCFDA745-FE62-407A-B27F-87160170134D}"/>
              </a:ext>
            </a:extLst>
          </p:cNvPr>
          <p:cNvSpPr>
            <a:spLocks noGrp="1"/>
          </p:cNvSpPr>
          <p:nvPr>
            <p:ph idx="1"/>
          </p:nvPr>
        </p:nvSpPr>
        <p:spPr>
          <a:xfrm>
            <a:off x="152400" y="1447800"/>
            <a:ext cx="8534400" cy="3962400"/>
          </a:xfrm>
        </p:spPr>
        <p:txBody>
          <a:bodyPr/>
          <a:lstStyle/>
          <a:p>
            <a:pPr lvl="1">
              <a:spcAft>
                <a:spcPts val="1200"/>
              </a:spcAft>
            </a:pPr>
            <a:r>
              <a:rPr lang="en-US" sz="3200" dirty="0"/>
              <a:t>Often encouraged or expected to follow the direction of caregivers. </a:t>
            </a:r>
          </a:p>
          <a:p>
            <a:pPr lvl="1">
              <a:spcAft>
                <a:spcPts val="1200"/>
              </a:spcAft>
            </a:pPr>
            <a:r>
              <a:rPr lang="en-US" sz="3200" dirty="0"/>
              <a:t>“No” is not readily accepted/encouraged.</a:t>
            </a:r>
          </a:p>
          <a:p>
            <a:pPr lvl="1">
              <a:spcAft>
                <a:spcPts val="1200"/>
              </a:spcAft>
            </a:pPr>
            <a:r>
              <a:rPr lang="en-US" sz="3200" dirty="0"/>
              <a:t>People may not have had the same access to sexual education and healthy relationships.</a:t>
            </a:r>
          </a:p>
          <a:p>
            <a:pPr marL="457200" lvl="1" indent="0">
              <a:buNone/>
            </a:pPr>
            <a:endParaRPr lang="en-US" sz="3200" dirty="0"/>
          </a:p>
          <a:p>
            <a:pPr marL="0" indent="0">
              <a:buNone/>
            </a:pPr>
            <a:endParaRPr lang="en-US" dirty="0"/>
          </a:p>
        </p:txBody>
      </p:sp>
      <p:sp>
        <p:nvSpPr>
          <p:cNvPr id="2" name="Title 1">
            <a:extLst>
              <a:ext uri="{FF2B5EF4-FFF2-40B4-BE49-F238E27FC236}">
                <a16:creationId xmlns:a16="http://schemas.microsoft.com/office/drawing/2014/main" id="{90841E28-ACB4-47E5-BF94-5ABCF5243337}"/>
              </a:ext>
            </a:extLst>
          </p:cNvPr>
          <p:cNvSpPr>
            <a:spLocks noGrp="1"/>
          </p:cNvSpPr>
          <p:nvPr>
            <p:ph type="title"/>
          </p:nvPr>
        </p:nvSpPr>
        <p:spPr>
          <a:xfrm>
            <a:off x="533400" y="76200"/>
            <a:ext cx="7772400" cy="1143000"/>
          </a:xfrm>
        </p:spPr>
        <p:txBody>
          <a:bodyPr/>
          <a:lstStyle/>
          <a:p>
            <a:r>
              <a:rPr lang="en-US" dirty="0"/>
              <a:t>Increased risk for sexual assault:</a:t>
            </a:r>
          </a:p>
        </p:txBody>
      </p:sp>
    </p:spTree>
    <p:extLst>
      <p:ext uri="{BB962C8B-B14F-4D97-AF65-F5344CB8AC3E}">
        <p14:creationId xmlns:p14="http://schemas.microsoft.com/office/powerpoint/2010/main" val="22849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p:txBody>
          <a:bodyPr/>
          <a:lstStyle/>
          <a:p>
            <a:br>
              <a:rPr lang="en-US" dirty="0"/>
            </a:br>
            <a:r>
              <a:rPr lang="en-US" sz="4800" dirty="0">
                <a:solidFill>
                  <a:srgbClr val="000099"/>
                </a:solidFill>
              </a:rPr>
              <a:t>Barriers to Reporting</a:t>
            </a:r>
          </a:p>
        </p:txBody>
      </p:sp>
    </p:spTree>
    <p:extLst>
      <p:ext uri="{BB962C8B-B14F-4D97-AF65-F5344CB8AC3E}">
        <p14:creationId xmlns:p14="http://schemas.microsoft.com/office/powerpoint/2010/main" val="282962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96E9-95D4-4D18-AF68-51C1347BA7D6}"/>
              </a:ext>
            </a:extLst>
          </p:cNvPr>
          <p:cNvSpPr>
            <a:spLocks noGrp="1"/>
          </p:cNvSpPr>
          <p:nvPr>
            <p:ph type="title"/>
          </p:nvPr>
        </p:nvSpPr>
        <p:spPr/>
        <p:txBody>
          <a:bodyPr/>
          <a:lstStyle/>
          <a:p>
            <a:pPr>
              <a:defRPr/>
            </a:pPr>
            <a:r>
              <a:rPr lang="en-US" b="1" dirty="0"/>
              <a:t>Wh</a:t>
            </a:r>
            <a:r>
              <a:rPr lang="en-US" dirty="0"/>
              <a:t>y Individuals May Not Report</a:t>
            </a:r>
            <a:endParaRPr lang="en-US" b="1" dirty="0"/>
          </a:p>
        </p:txBody>
      </p:sp>
      <p:sp>
        <p:nvSpPr>
          <p:cNvPr id="3" name="Content Placeholder 2">
            <a:extLst>
              <a:ext uri="{FF2B5EF4-FFF2-40B4-BE49-F238E27FC236}">
                <a16:creationId xmlns:a16="http://schemas.microsoft.com/office/drawing/2014/main" id="{3F6D9BCE-E542-46B4-8273-4EB177D7CB62}"/>
              </a:ext>
            </a:extLst>
          </p:cNvPr>
          <p:cNvSpPr>
            <a:spLocks noGrp="1"/>
          </p:cNvSpPr>
          <p:nvPr>
            <p:ph idx="1"/>
          </p:nvPr>
        </p:nvSpPr>
        <p:spPr/>
        <p:txBody>
          <a:bodyPr/>
          <a:lstStyle/>
          <a:p>
            <a:pPr eaLnBrk="1" hangingPunct="1"/>
            <a:r>
              <a:rPr lang="en-US" altLang="en-US" sz="2800" dirty="0"/>
              <a:t>Communication challenges due to disability </a:t>
            </a:r>
            <a:endParaRPr lang="en-US" altLang="en-US" sz="2800" i="1" dirty="0"/>
          </a:p>
          <a:p>
            <a:pPr eaLnBrk="1" hangingPunct="1"/>
            <a:r>
              <a:rPr lang="en-US" altLang="en-US" sz="2800" i="1" dirty="0"/>
              <a:t>Fear </a:t>
            </a:r>
            <a:r>
              <a:rPr lang="en-US" altLang="en-US" sz="2800" dirty="0"/>
              <a:t>they won’t be believed</a:t>
            </a:r>
          </a:p>
          <a:p>
            <a:pPr eaLnBrk="1" hangingPunct="1"/>
            <a:r>
              <a:rPr lang="en-US" altLang="en-US" sz="2800" i="1" dirty="0"/>
              <a:t>Fear </a:t>
            </a:r>
            <a:r>
              <a:rPr lang="en-US" altLang="en-US" sz="2800" dirty="0"/>
              <a:t>of retaliation</a:t>
            </a:r>
          </a:p>
          <a:p>
            <a:pPr eaLnBrk="1" hangingPunct="1"/>
            <a:r>
              <a:rPr lang="en-US" altLang="en-US" sz="2800" i="1" dirty="0"/>
              <a:t>Fear </a:t>
            </a:r>
            <a:r>
              <a:rPr lang="en-US" altLang="en-US" sz="2800" dirty="0"/>
              <a:t>of losing a caregiver, so they believe that they have to tolerate a certain level of abuse</a:t>
            </a:r>
          </a:p>
          <a:p>
            <a:pPr eaLnBrk="1" hangingPunct="1"/>
            <a:r>
              <a:rPr lang="en-US" altLang="en-US" sz="2800" i="1" dirty="0"/>
              <a:t>Fear</a:t>
            </a:r>
            <a:r>
              <a:rPr lang="en-US" altLang="en-US" sz="2800" dirty="0"/>
              <a:t> of losing choice about living circumstances</a:t>
            </a:r>
          </a:p>
          <a:p>
            <a:pPr>
              <a:buNone/>
            </a:pPr>
            <a:endParaRPr lang="en-US" altLang="en-US" i="1" dirty="0"/>
          </a:p>
          <a:p>
            <a:pPr>
              <a:buNone/>
            </a:pPr>
            <a:r>
              <a:rPr lang="en-US" altLang="en-US" sz="1600" i="1" dirty="0"/>
              <a:t>Reference:  “Reporting Abuse:  A Study of the Perception of People with Disabilities (PWD) Regarding Abuse Directed at PWD,” Bernadette West, Ph.D.  Disabilities Studies Quarterly Winter 2006, Volume 26, No. 1.</a:t>
            </a:r>
            <a:endParaRPr lang="en-US" altLang="en-US" sz="1600" dirty="0"/>
          </a:p>
          <a:p>
            <a:pPr marL="0" indent="0">
              <a:buNone/>
              <a:defRPr/>
            </a:pPr>
            <a:endParaRPr lang="en-US" altLang="en-US" dirty="0">
              <a:ea typeface="ＭＳ Ｐゴシック" pitchFamily="34" charset="-128"/>
            </a:endParaRP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309225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96E9-95D4-4D18-AF68-51C1347BA7D6}"/>
              </a:ext>
            </a:extLst>
          </p:cNvPr>
          <p:cNvSpPr>
            <a:spLocks noGrp="1"/>
          </p:cNvSpPr>
          <p:nvPr>
            <p:ph type="title"/>
          </p:nvPr>
        </p:nvSpPr>
        <p:spPr>
          <a:xfrm>
            <a:off x="533400" y="152400"/>
            <a:ext cx="7772400" cy="1143000"/>
          </a:xfrm>
        </p:spPr>
        <p:txBody>
          <a:bodyPr/>
          <a:lstStyle/>
          <a:p>
            <a:pPr>
              <a:defRPr/>
            </a:pPr>
            <a:r>
              <a:rPr lang="en-US" b="1" dirty="0"/>
              <a:t>Reluctant Reporters</a:t>
            </a:r>
          </a:p>
        </p:txBody>
      </p:sp>
      <p:sp>
        <p:nvSpPr>
          <p:cNvPr id="3" name="Content Placeholder 2">
            <a:extLst>
              <a:ext uri="{FF2B5EF4-FFF2-40B4-BE49-F238E27FC236}">
                <a16:creationId xmlns:a16="http://schemas.microsoft.com/office/drawing/2014/main" id="{3F6D9BCE-E542-46B4-8273-4EB177D7CB62}"/>
              </a:ext>
            </a:extLst>
          </p:cNvPr>
          <p:cNvSpPr>
            <a:spLocks noGrp="1"/>
          </p:cNvSpPr>
          <p:nvPr>
            <p:ph idx="1"/>
          </p:nvPr>
        </p:nvSpPr>
        <p:spPr>
          <a:xfrm>
            <a:off x="512805" y="1295400"/>
            <a:ext cx="8258432" cy="5029200"/>
          </a:xfrm>
        </p:spPr>
        <p:txBody>
          <a:bodyPr/>
          <a:lstStyle/>
          <a:p>
            <a:pPr>
              <a:spcAft>
                <a:spcPts val="600"/>
              </a:spcAft>
            </a:pPr>
            <a:r>
              <a:rPr lang="en-US" sz="2200" b="1" i="1" dirty="0">
                <a:solidFill>
                  <a:srgbClr val="339966"/>
                </a:solidFill>
              </a:rPr>
              <a:t>“I cannot believe that they would do a thing like that. There must be some mistake”</a:t>
            </a:r>
          </a:p>
          <a:p>
            <a:pPr marL="800100" lvl="1" indent="-342900">
              <a:spcAft>
                <a:spcPts val="600"/>
              </a:spcAft>
              <a:buFont typeface="Wingdings" panose="05000000000000000000" pitchFamily="2" charset="2"/>
              <a:buChar char="ü"/>
            </a:pPr>
            <a:r>
              <a:rPr lang="en-US" sz="2200" i="1" dirty="0"/>
              <a:t>People are complicated. You cannot know for certain what others are capable of doing.</a:t>
            </a:r>
          </a:p>
          <a:p>
            <a:pPr marL="0" lvl="1">
              <a:spcAft>
                <a:spcPts val="600"/>
              </a:spcAft>
            </a:pPr>
            <a:r>
              <a:rPr lang="en-US" sz="2200" b="1" i="1" dirty="0">
                <a:solidFill>
                  <a:srgbClr val="339966"/>
                </a:solidFill>
              </a:rPr>
              <a:t>“I Don’t want to get my co-worker/supervisor in trouble”</a:t>
            </a:r>
          </a:p>
          <a:p>
            <a:pPr marL="800100" lvl="3" indent="-285750">
              <a:spcAft>
                <a:spcPts val="600"/>
              </a:spcAft>
              <a:buFont typeface="Wingdings" panose="05000000000000000000" pitchFamily="2" charset="2"/>
              <a:buChar char="ü"/>
            </a:pPr>
            <a:r>
              <a:rPr lang="en-US" sz="2200" dirty="0"/>
              <a:t>They are responsible for their own behavior.</a:t>
            </a:r>
          </a:p>
          <a:p>
            <a:pPr marL="342900" lvl="1" indent="-342900">
              <a:spcAft>
                <a:spcPts val="600"/>
              </a:spcAft>
            </a:pPr>
            <a:r>
              <a:rPr lang="en-US" sz="2200" b="1" i="1" dirty="0">
                <a:solidFill>
                  <a:srgbClr val="339966"/>
                </a:solidFill>
              </a:rPr>
              <a:t>“I am not certain that this rises to the threshold of abuse/neglect”</a:t>
            </a:r>
          </a:p>
          <a:p>
            <a:pPr marL="800100" lvl="3" indent="-285750">
              <a:spcAft>
                <a:spcPts val="600"/>
              </a:spcAft>
              <a:buFont typeface="Wingdings" panose="05000000000000000000" pitchFamily="2" charset="2"/>
              <a:buChar char="ü"/>
            </a:pPr>
            <a:r>
              <a:rPr lang="en-US" sz="2200" dirty="0"/>
              <a:t>If you are having difficulty in determining whether facts known to you provide a reasonable cause to believe a reportable condition exists, report the incident to DPPC and let the investigator determine that.</a:t>
            </a:r>
            <a:endParaRPr lang="en-US" sz="2200" i="1" dirty="0"/>
          </a:p>
          <a:p>
            <a:pPr marL="457200" lvl="1" indent="0">
              <a:spcAft>
                <a:spcPts val="600"/>
              </a:spcAft>
              <a:buNone/>
            </a:pPr>
            <a:endParaRPr lang="en-US" altLang="en-US" dirty="0">
              <a:ea typeface="ＭＳ Ｐゴシック" pitchFamily="34" charset="-128"/>
            </a:endParaRP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506666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411&quot;&gt;&lt;object type=&quot;3&quot; unique_id=&quot;10993&quot;&gt;&lt;property id=&quot;20148&quot; value=&quot;5&quot;/&gt;&lt;property id=&quot;20300&quot; value=&quot;Slide 90 - &amp;quot;Thank you&amp;quot;&quot;/&gt;&lt;property id=&quot;20307&quot; value=&quot;395&quot;/&gt;&lt;/object&gt;&lt;object type=&quot;3&quot; unique_id=&quot;13232&quot;&gt;&lt;property id=&quot;20148&quot; value=&quot;5&quot;/&gt;&lt;property id=&quot;20300&quot; value=&quot;Slide 3 - &amp;quot;Speaker Introduction&amp;quot;&quot;/&gt;&lt;property id=&quot;20307&quot; value=&quot;425&quot;/&gt;&lt;/object&gt;&lt;object type=&quot;3&quot; unique_id=&quot;15882&quot;&gt;&lt;property id=&quot;20148&quot; value=&quot;5&quot;/&gt;&lt;property id=&quot;20300&quot; value=&quot;Slide 1 - &amp;quot;Sexual Abuse Prevention and Response in People with Intellectual and Developmental Disabilities Part I&amp;quot;&quot;/&gt;&lt;property id=&quot;20307&quot; value=&quot;458&quot;/&gt;&lt;/object&gt;&lt;object type=&quot;3&quot; unique_id=&quot;38238&quot;&gt;&lt;property id=&quot;20148&quot; value=&quot;5&quot;/&gt;&lt;property id=&quot;20300&quot; value=&quot;Slide 2 - &amp;quot;Training Topics&amp;quot;&quot;/&gt;&lt;property id=&quot;20307&quot; value=&quot;578&quot;/&gt;&lt;/object&gt;&lt;object type=&quot;3&quot; unique_id=&quot;38241&quot;&gt;&lt;property id=&quot;20148&quot; value=&quot;5&quot;/&gt;&lt;property id=&quot;20300&quot; value=&quot;Slide 11&quot;/&gt;&lt;property id=&quot;20307&quot; value=&quot;581&quot;/&gt;&lt;/object&gt;&lt;object type=&quot;3&quot; unique_id=&quot;38242&quot;&gt;&lt;property id=&quot;20148&quot; value=&quot;5&quot;/&gt;&lt;property id=&quot;20300&quot; value=&quot;Slide 36 - &amp;quot;Prevention Strategies&amp;quot;&quot;/&gt;&lt;property id=&quot;20307&quot; value=&quot;582&quot;/&gt;&lt;/object&gt;&lt;object type=&quot;3&quot; unique_id=&quot;38247&quot;&gt;&lt;property id=&quot;20148&quot; value=&quot;5&quot;/&gt;&lt;property id=&quot;20300&quot; value=&quot;Slide 84 - &amp;quot;Resources&amp;quot;&quot;/&gt;&lt;property id=&quot;20307&quot; value=&quot;587&quot;/&gt;&lt;/object&gt;&lt;object type=&quot;3&quot; unique_id=&quot;38253&quot;&gt;&lt;property id=&quot;20148&quot; value=&quot;5&quot;/&gt;&lt;property id=&quot;20300&quot; value=&quot;Slide 4 - &amp;quot;People with Disabilities &amp;amp; Abuse&amp;quot;&quot;/&gt;&lt;property id=&quot;20307&quot; value=&quot;450&quot;/&gt;&lt;/object&gt;&lt;object type=&quot;3&quot; unique_id=&quot;38264&quot;&gt;&lt;property id=&quot;20148&quot; value=&quot;5&quot;/&gt;&lt;property id=&quot;20300&quot; value=&quot;Slide 15 - &amp;quot;Look for Changes&amp;quot;&quot;/&gt;&lt;property id=&quot;20307&quot; value=&quot;596&quot;/&gt;&lt;/object&gt;&lt;object type=&quot;3&quot; unique_id=&quot;38269&quot;&gt;&lt;property id=&quot;20148&quot; value=&quot;5&quot;/&gt;&lt;property id=&quot;20300&quot; value=&quot;Slide 71 - &amp;quot;Prevention:  Individual Level&amp;quot;&quot;/&gt;&lt;property id=&quot;20307&quot; value=&quot;593&quot;/&gt;&lt;/object&gt;&lt;object type=&quot;3&quot; unique_id=&quot;38270&quot;&gt;&lt;property id=&quot;20148&quot; value=&quot;5&quot;/&gt;&lt;property id=&quot;20300&quot; value=&quot;Slide 74 - &amp;quot;Public and Private Places&amp;quot;&quot;/&gt;&lt;property id=&quot;20307&quot; value=&quot;299&quot;/&gt;&lt;/object&gt;&lt;object type=&quot;3&quot; unique_id=&quot;38271&quot;&gt;&lt;property id=&quot;20148&quot; value=&quot;5&quot;/&gt;&lt;property id=&quot;20300&quot; value=&quot;Slide 76 - &amp;quot;Healthy Decision Making&amp;quot;&quot;/&gt;&lt;property id=&quot;20307&quot; value=&quot;300&quot;/&gt;&lt;/object&gt;&lt;object type=&quot;3&quot; unique_id=&quot;38272&quot;&gt;&lt;property id=&quot;20148&quot; value=&quot;5&quot;/&gt;&lt;property id=&quot;20300&quot; value=&quot;Slide 77 - &amp;quot;Reporting&amp;quot;&quot;/&gt;&lt;property id=&quot;20307&quot; value=&quot;301&quot;/&gt;&lt;/object&gt;&lt;object type=&quot;3&quot; unique_id=&quot;38273&quot;&gt;&lt;property id=&quot;20148&quot; value=&quot;5&quot;/&gt;&lt;property id=&quot;20300&quot; value=&quot;Slide 78 - &amp;quot;Consent &amp;quot;&quot;/&gt;&lt;property id=&quot;20307&quot; value=&quot;302&quot;/&gt;&lt;/object&gt;&lt;object type=&quot;3&quot; unique_id=&quot;38274&quot;&gt;&lt;property id=&quot;20148&quot; value=&quot;5&quot;/&gt;&lt;property id=&quot;20300&quot; value=&quot;Slide 79 - &amp;quot;Consent Vs. Agreement&amp;quot;&quot;/&gt;&lt;property id=&quot;20307&quot; value=&quot;336&quot;/&gt;&lt;/object&gt;&lt;object type=&quot;3&quot; unique_id=&quot;38275&quot;&gt;&lt;property id=&quot;20148&quot; value=&quot;5&quot;/&gt;&lt;property id=&quot;20300&quot; value=&quot;Slide 80 - &amp;quot;STEPS FOR SPEAKING UP FOR YOURSELF &amp;quot;&quot;/&gt;&lt;property id=&quot;20307&quot; value=&quot;303&quot;/&gt;&lt;/object&gt;&lt;object type=&quot;3&quot; unique_id=&quot;38279&quot;&gt;&lt;property id=&quot;20148&quot; value=&quot;5&quot;/&gt;&lt;property id=&quot;20300&quot; value=&quot;Slide 81 - &amp;quot;Safety and Social Media&amp;quot;&quot;/&gt;&lt;property id=&quot;20307&quot; value=&quot;331&quot;/&gt;&lt;/object&gt;&lt;object type=&quot;3&quot; unique_id=&quot;38280&quot;&gt;&lt;property id=&quot;20148&quot; value=&quot;5&quot;/&gt;&lt;property id=&quot;20300&quot; value=&quot;Slide 82 - &amp;quot;Safety and Social media&amp;quot;&quot;/&gt;&lt;property id=&quot;20307&quot; value=&quot;332&quot;/&gt;&lt;/object&gt;&lt;object type=&quot;3&quot; unique_id=&quot;38789&quot;&gt;&lt;property id=&quot;20148&quot; value=&quot;5&quot;/&gt;&lt;property id=&quot;20300&quot; value=&quot;Slide 5 - &amp;quot;Increased risk for sexual assault:&amp;quot;&quot;/&gt;&lt;property id=&quot;20307&quot; value=&quot;597&quot;/&gt;&lt;/object&gt;&lt;object type=&quot;3&quot; unique_id=&quot;41433&quot;&gt;&lt;property id=&quot;20148&quot; value=&quot;5&quot;/&gt;&lt;property id=&quot;20300&quot; value=&quot;Slide 42 - &amp;quot; Examine the environment:  What messages do your services send?&amp;quot;&quot;/&gt;&lt;property id=&quot;20307&quot; value=&quot;605&quot;/&gt;&lt;/object&gt;&lt;object type=&quot;3&quot; unique_id=&quot;41438&quot;&gt;&lt;property id=&quot;20148&quot; value=&quot;5&quot;/&gt;&lt;property id=&quot;20300&quot; value=&quot;Slide 62 - &amp;quot;Education &amp;amp; Training&amp;quot;&quot;/&gt;&lt;property id=&quot;20307&quot; value=&quot;610&quot;/&gt;&lt;/object&gt;&lt;object type=&quot;3&quot; unique_id=&quot;41439&quot;&gt;&lt;property id=&quot;20148&quot; value=&quot;5&quot;/&gt;&lt;property id=&quot;20300&quot; value=&quot;Slide 40 - &amp;quot;IMPACT: Ability Model&amp;quot;&quot;/&gt;&lt;property id=&quot;20307&quot; value=&quot;611&quot;/&gt;&lt;/object&gt;&lt;object type=&quot;3&quot; unique_id=&quot;41441&quot;&gt;&lt;property id=&quot;20148&quot; value=&quot;5&quot;/&gt;&lt;property id=&quot;20300&quot; value=&quot;Slide 63 - &amp;quot;Training Offered to Individuals&amp;amp;#x09;&amp;quot;&quot;/&gt;&lt;property id=&quot;20307&quot; value=&quot;613&quot;/&gt;&lt;/object&gt;&lt;object type=&quot;3&quot; unique_id=&quot;41442&quot;&gt;&lt;property id=&quot;20148&quot; value=&quot;5&quot;/&gt;&lt;property id=&quot;20300&quot; value=&quot;Slide 64 - &amp;quot;Training for Staff&amp;quot;&quot;/&gt;&lt;property id=&quot;20307&quot; value=&quot;614&quot;/&gt;&lt;/object&gt;&lt;object type=&quot;3&quot; unique_id=&quot;41447&quot;&gt;&lt;property id=&quot;20148&quot; value=&quot;5&quot;/&gt;&lt;property id=&quot;20300&quot; value=&quot;Slide 69 - &amp;quot;Success Stories&amp;quot;&quot;/&gt;&lt;property id=&quot;20307&quot; value=&quot;629&quot;/&gt;&lt;/object&gt;&lt;object type=&quot;3&quot; unique_id=&quot;41448&quot;&gt;&lt;property id=&quot;20148&quot; value=&quot;5&quot;/&gt;&lt;property id=&quot;20300&quot; value=&quot;Slide 66 - &amp;quot;Challenges&amp;quot;&quot;/&gt;&lt;property id=&quot;20307&quot; value=&quot;630&quot;/&gt;&lt;/object&gt;&lt;object type=&quot;3&quot; unique_id=&quot;41449&quot;&gt;&lt;property id=&quot;20148&quot; value=&quot;5&quot;/&gt;&lt;property id=&quot;20300&quot; value=&quot;Slide 68 - &amp;quot;Recommendations&amp;quot;&quot;/&gt;&lt;property id=&quot;20307&quot; value=&quot;631&quot;/&gt;&lt;/object&gt;&lt;object type=&quot;3&quot; unique_id=&quot;41456&quot;&gt;&lt;property id=&quot;20148&quot; value=&quot;5&quot;/&gt;&lt;property id=&quot;20300&quot; value=&quot;Slide 72 - &amp;quot;How to use the Relationship Circle&amp;quot;&quot;/&gt;&lt;property id=&quot;20307&quot; value=&quot;622&quot;/&gt;&lt;/object&gt;&lt;object type=&quot;3&quot; unique_id=&quot;41457&quot;&gt;&lt;property id=&quot;20148&quot; value=&quot;5&quot;/&gt;&lt;property id=&quot;20300&quot; value=&quot;Slide 73 - &amp;quot;How to use the relationship Circle&amp;quot;&quot;/&gt;&lt;property id=&quot;20307&quot; value=&quot;623&quot;/&gt;&lt;/object&gt;&lt;object type=&quot;3&quot; unique_id=&quot;41458&quot;&gt;&lt;property id=&quot;20148&quot; value=&quot;5&quot;/&gt;&lt;property id=&quot;20300&quot; value=&quot;Slide 75 - &amp;quot;Healthy Relationships as Universal Supports&amp;quot;&quot;/&gt;&lt;property id=&quot;20307&quot; value=&quot;624&quot;/&gt;&lt;/object&gt;&lt;object type=&quot;3&quot; unique_id=&quot;41460&quot;&gt;&lt;property id=&quot;20148&quot; value=&quot;5&quot;/&gt;&lt;property id=&quot;20300&quot; value=&quot;Slide 83 - &amp;quot;Sexuality Education Topics &amp;quot;&quot;/&gt;&lt;property id=&quot;20307&quot; value=&quot;627&quot;/&gt;&lt;/object&gt;&lt;object type=&quot;3&quot; unique_id=&quot;42554&quot;&gt;&lt;property id=&quot;20148&quot; value=&quot;5&quot;/&gt;&lt;property id=&quot;20300&quot; value=&quot;Slide 12 - &amp;quot;What is Sexual Abuse?&amp;quot;&quot;/&gt;&lt;property id=&quot;20307&quot; value=&quot;632&quot;/&gt;&lt;/object&gt;&lt;object type=&quot;3&quot; unique_id=&quot;42555&quot;&gt;&lt;property id=&quot;20148&quot; value=&quot;5&quot;/&gt;&lt;property id=&quot;20300&quot; value=&quot;Slide 41 - &amp;quot;Components of an Organizational Approach &amp;quot;&quot;/&gt;&lt;property id=&quot;20307&quot; value=&quot;637&quot;/&gt;&lt;/object&gt;&lt;object type=&quot;3&quot; unique_id=&quot;44000&quot;&gt;&lt;property id=&quot;20148&quot; value=&quot;5&quot;/&gt;&lt;property id=&quot;20300&quot; value=&quot;Slide 7 - &amp;quot; Barriers to Reporting&amp;quot;&quot;/&gt;&lt;property id=&quot;20307&quot; value=&quot;641&quot;/&gt;&lt;/object&gt;&lt;object type=&quot;3&quot; unique_id=&quot;44001&quot;&gt;&lt;property id=&quot;20148&quot; value=&quot;5&quot;/&gt;&lt;property id=&quot;20300&quot; value=&quot;Slide 8 - &amp;quot;Why Individuals May Not Report&amp;quot;&quot;/&gt;&lt;property id=&quot;20307&quot; value=&quot;642&quot;/&gt;&lt;/object&gt;&lt;object type=&quot;3&quot; unique_id=&quot;44002&quot;&gt;&lt;property id=&quot;20148&quot; value=&quot;5&quot;/&gt;&lt;property id=&quot;20300&quot; value=&quot;Slide 10 - &amp;quot;Reluctant Reporters&amp;quot;&quot;/&gt;&lt;property id=&quot;20307&quot; value=&quot;643&quot;/&gt;&lt;/object&gt;&lt;object type=&quot;3&quot; unique_id=&quot;44004&quot;&gt;&lt;property id=&quot;20148&quot; value=&quot;5&quot;/&gt;&lt;property id=&quot;20300&quot; value=&quot;Slide 13 - &amp;quot;Common Signs of Sexual Abuse&amp;quot;&quot;/&gt;&lt;property id=&quot;20307&quot; value=&quot;645&quot;/&gt;&lt;/object&gt;&lt;object type=&quot;3&quot; unique_id=&quot;44005&quot;&gt;&lt;property id=&quot;20148&quot; value=&quot;5&quot;/&gt;&lt;property id=&quot;20300&quot; value=&quot;Slide 17 - &amp;quot;People with low-verbal or non-verbal skills&amp;quot;&quot;/&gt;&lt;property id=&quot;20307&quot; value=&quot;648&quot;/&gt;&lt;/object&gt;&lt;object type=&quot;3&quot; unique_id=&quot;44006&quot;&gt;&lt;property id=&quot;20148&quot; value=&quot;5&quot;/&gt;&lt;property id=&quot;20300&quot; value=&quot;Slide 18 - &amp;quot;Respond and Report&amp;quot;&quot;/&gt;&lt;property id=&quot;20307&quot; value=&quot;647&quot;/&gt;&lt;/object&gt;&lt;object type=&quot;3&quot; unique_id=&quot;44007&quot;&gt;&lt;property id=&quot;20148&quot; value=&quot;5&quot;/&gt;&lt;property id=&quot;20300&quot; value=&quot;Slide 22 - &amp;quot;How to Provide Support&amp;quot;&quot;/&gt;&lt;property id=&quot;20307&quot; value=&quot;646&quot;/&gt;&lt;/object&gt;&lt;object type=&quot;3&quot; unique_id=&quot;45680&quot;&gt;&lt;property id=&quot;20148&quot; value=&quot;5&quot;/&gt;&lt;property id=&quot;20300&quot; value=&quot;Slide 23 - &amp;quot;When someone discloses abuse: Disclosure Checklist Explanation&amp;quot;&quot;/&gt;&lt;property id=&quot;20307&quot; value=&quot;651&quot;/&gt;&lt;/object&gt;&lt;object type=&quot;3&quot; unique_id=&quot;45682&quot;&gt;&lt;property id=&quot;20148&quot; value=&quot;5&quot;/&gt;&lt;property id=&quot;20300&quot; value=&quot;Slide 19 - &amp;quot;DDS Regulations&amp;quot;&quot;/&gt;&lt;property id=&quot;20307&quot; value=&quot;660&quot;/&gt;&lt;/object&gt;&lt;object type=&quot;3&quot; unique_id=&quot;45683&quot;&gt;&lt;property id=&quot;20148&quot; value=&quot;5&quot;/&gt;&lt;property id=&quot;20300&quot; value=&quot;Slide 20 - &amp;quot;Threshold for Review&amp;quot;&quot;/&gt;&lt;property id=&quot;20307&quot; value=&quot;661&quot;/&gt;&lt;/object&gt;&lt;object type=&quot;3&quot; unique_id=&quot;47567&quot;&gt;&lt;property id=&quot;20148&quot; value=&quot;5&quot;/&gt;&lt;property id=&quot;20300&quot; value=&quot;Slide 70 - &amp;quot;Success Stories&amp;quot;&quot;/&gt;&lt;property id=&quot;20307&quot; value=&quot;665&quot;/&gt;&lt;/object&gt;&lt;object type=&quot;3&quot; unique_id=&quot;51065&quot;&gt;&lt;property id=&quot;20148&quot; value=&quot;5&quot;/&gt;&lt;property id=&quot;20300&quot; value=&quot;Slide 6 - &amp;quot;Increased risk for sexual assault:&amp;quot;&quot;/&gt;&lt;property id=&quot;20307&quot; value=&quot;688&quot;/&gt;&lt;/object&gt;&lt;object type=&quot;3&quot; unique_id=&quot;51066&quot;&gt;&lt;property id=&quot;20148&quot; value=&quot;5&quot;/&gt;&lt;property id=&quot;20300&quot; value=&quot;Slide 38 - &amp;quot;Disability Services at Our Best&amp;quot;&quot;/&gt;&lt;property id=&quot;20307&quot; value=&quot;686&quot;/&gt;&lt;/object&gt;&lt;object type=&quot;3&quot; unique_id=&quot;51067&quot;&gt;&lt;property id=&quot;20148&quot; value=&quot;5&quot;/&gt;&lt;property id=&quot;20300&quot; value=&quot;Slide 39 - &amp;quot;Disability Services at Our Worst&amp;quot;&quot;/&gt;&lt;property id=&quot;20307&quot; value=&quot;687&quot;/&gt;&lt;/object&gt;&lt;object type=&quot;3&quot; unique_id=&quot;51619&quot;&gt;&lt;property id=&quot;20148&quot; value=&quot;5&quot;/&gt;&lt;property id=&quot;20300&quot; value=&quot;Slide 9 - &amp;quot;Reluctant Reporters&amp;quot;&quot;/&gt;&lt;property id=&quot;20307&quot; value=&quot;693&quot;/&gt;&lt;/object&gt;&lt;object type=&quot;3&quot; unique_id=&quot;51620&quot;&gt;&lt;property id=&quot;20148&quot; value=&quot;5&quot;/&gt;&lt;property id=&quot;20300&quot; value=&quot;Slide 16 - &amp;quot;Ongoing or Past Abuse&amp;quot;&quot;/&gt;&lt;property id=&quot;20307&quot; value=&quot;698&quot;/&gt;&lt;/object&gt;&lt;object type=&quot;3&quot; unique_id=&quot;51623&quot;&gt;&lt;property id=&quot;20148&quot; value=&quot;5&quot;/&gt;&lt;property id=&quot;20300&quot; value=&quot;Slide 21 - &amp;quot; How to make the report&amp;quot;&quot;/&gt;&lt;property id=&quot;20307&quot; value=&quot;699&quot;/&gt;&lt;/object&gt;&lt;object type=&quot;3&quot; unique_id=&quot;51624&quot;&gt;&lt;property id=&quot;20148&quot; value=&quot;5&quot;/&gt;&lt;property id=&quot;20300&quot; value=&quot;Slide 24 - &amp;quot;  After reporting sexual abuse &amp;quot;&quot;/&gt;&lt;property id=&quot;20307&quot; value=&quot;694&quot;/&gt;&lt;/object&gt;&lt;object type=&quot;3&quot; unique_id=&quot;52938&quot;&gt;&lt;property id=&quot;20148&quot; value=&quot;5&quot;/&gt;&lt;property id=&quot;20300&quot; value=&quot;Slide 25 - &amp;quot; S.A.N.E. &amp;quot;&quot;/&gt;&lt;property id=&quot;20307&quot; value=&quot;700&quot;/&gt;&lt;/object&gt;&lt;object type=&quot;3&quot; unique_id=&quot;52939&quot;&gt;&lt;property id=&quot;20148&quot; value=&quot;5&quot;/&gt;&lt;property id=&quot;20300&quot; value=&quot;Slide 26 - &amp;quot;Trauma-Informed Supports: An Overview&amp;quot;&quot;/&gt;&lt;property id=&quot;20307&quot; value=&quot;701&quot;/&gt;&lt;/object&gt;&lt;object type=&quot;3&quot; unique_id=&quot;52942&quot;&gt;&lt;property id=&quot;20148&quot; value=&quot;5&quot;/&gt;&lt;property id=&quot;20300&quot; value=&quot;Slide 33 - &amp;quot;Safe Space &amp;quot;&quot;/&gt;&lt;property id=&quot;20307&quot; value=&quot;704&quot;/&gt;&lt;/object&gt;&lt;object type=&quot;3&quot; unique_id=&quot;52943&quot;&gt;&lt;property id=&quot;20148&quot; value=&quot;5&quot;/&gt;&lt;property id=&quot;20300&quot; value=&quot;Slide 34 - &amp;quot;Offers as much choice as possible&amp;quot;&quot;/&gt;&lt;property id=&quot;20307&quot; value=&quot;705&quot;/&gt;&lt;/object&gt;&lt;object type=&quot;3&quot; unique_id=&quot;52944&quot;&gt;&lt;property id=&quot;20148&quot; value=&quot;5&quot;/&gt;&lt;property id=&quot;20300&quot; value=&quot;Slide 35 - &amp;quot;Give information about what is going to happen&amp;quot;&quot;/&gt;&lt;property id=&quot;20307&quot; value=&quot;706&quot;/&gt;&lt;/object&gt;&lt;object type=&quot;3&quot; unique_id=&quot;53118&quot;&gt;&lt;property id=&quot;20148&quot; value=&quot;5&quot;/&gt;&lt;property id=&quot;20300&quot; value=&quot;Slide 14 - &amp;quot;Physical Signs of Sexual Abuse&amp;quot;&quot;/&gt;&lt;property id=&quot;20307&quot; value=&quot;707&quot;/&gt;&lt;/object&gt;&lt;object type=&quot;3&quot; unique_id=&quot;53119&quot;&gt;&lt;property id=&quot;20148&quot; value=&quot;5&quot;/&gt;&lt;property id=&quot;20300&quot; value=&quot;Slide 27 - &amp;quot;What does “trauma-informed” mean?&amp;quot;&quot;/&gt;&lt;property id=&quot;20307&quot; value=&quot;709&quot;/&gt;&lt;/object&gt;&lt;object type=&quot;3&quot; unique_id=&quot;53120&quot;&gt;&lt;property id=&quot;20148&quot; value=&quot;5&quot;/&gt;&lt;property id=&quot;20300&quot; value=&quot;Slide 28 - &amp;quot;Goals of A Trauma-Informed Program or Service&amp;quot;&quot;/&gt;&lt;property id=&quot;20307&quot; value=&quot;710&quot;/&gt;&lt;/object&gt;&lt;object type=&quot;3&quot; unique_id=&quot;53121&quot;&gt;&lt;property id=&quot;20148&quot; value=&quot;5&quot;/&gt;&lt;property id=&quot;20300&quot; value=&quot;Slide 29 - &amp;quot;Examples of Trauma-Informed Practices&amp;quot;&quot;/&gt;&lt;property id=&quot;20307&quot; value=&quot;711&quot;/&gt;&lt;/object&gt;&lt;object type=&quot;3&quot; unique_id=&quot;53123&quot;&gt;&lt;property id=&quot;20148&quot; value=&quot;5&quot;/&gt;&lt;property id=&quot;20300&quot; value=&quot;Slide 30 - &amp;quot;Trauma informed care is better for everyone!&amp;quot;&quot;/&gt;&lt;property id=&quot;20307&quot; value=&quot;712&quot;/&gt;&lt;/object&gt;&lt;object type=&quot;3&quot; unique_id=&quot;53124&quot;&gt;&lt;property id=&quot;20148&quot; value=&quot;5&quot;/&gt;&lt;property id=&quot;20300&quot; value=&quot;Slide 31 - &amp;quot;Trauma-informed responses to abuse&amp;quot;&quot;/&gt;&lt;property id=&quot;20307&quot; value=&quot;713&quot;/&gt;&lt;/object&gt;&lt;object type=&quot;3&quot; unique_id=&quot;53125&quot;&gt;&lt;property id=&quot;20148&quot; value=&quot;5&quot;/&gt;&lt;property id=&quot;20300&quot; value=&quot;Slide 32 - &amp;quot; Additional Considerations for Intimate Care and Activities of Daily Living Support &amp;quot;&quot;/&gt;&lt;property id=&quot;20307&quot; value=&quot;715&quot;/&gt;&lt;/object&gt;&lt;object type=&quot;3&quot; unique_id=&quot;53127&quot;&gt;&lt;property id=&quot;20148&quot; value=&quot;5&quot;/&gt;&lt;property id=&quot;20300&quot; value=&quot;Slide 43 - &amp;quot;Organizational Culture&amp;quot;&quot;/&gt;&lt;property id=&quot;20307&quot; value=&quot;716&quot;/&gt;&lt;/object&gt;&lt;object type=&quot;3&quot; unique_id=&quot;53128&quot;&gt;&lt;property id=&quot;20148&quot; value=&quot;5&quot;/&gt;&lt;property id=&quot;20300&quot; value=&quot;Slide 44 - &amp;quot;Organizational Cultures that Prevent Abuse&amp;quot;&quot;/&gt;&lt;property id=&quot;20307&quot; value=&quot;717&quot;/&gt;&lt;/object&gt;&lt;object type=&quot;3&quot; unique_id=&quot;53129&quot;&gt;&lt;property id=&quot;20148&quot; value=&quot;5&quot;/&gt;&lt;property id=&quot;20300&quot; value=&quot;Slide 45&quot;/&gt;&lt;property id=&quot;20307&quot; value=&quot;718&quot;/&gt;&lt;/object&gt;&lt;object type=&quot;3&quot; unique_id=&quot;53130&quot;&gt;&lt;property id=&quot;20148&quot; value=&quot;5&quot;/&gt;&lt;property id=&quot;20300&quot; value=&quot;Slide 46 - &amp;quot;Why Organizational Culture is Important&amp;quot;&quot;/&gt;&lt;property id=&quot;20307&quot; value=&quot;719&quot;/&gt;&lt;/object&gt;&lt;object type=&quot;3&quot; unique_id=&quot;53131&quot;&gt;&lt;property id=&quot;20148&quot; value=&quot;5&quot;/&gt;&lt;property id=&quot;20300&quot; value=&quot;Slide 47 - &amp;quot;Empowering Practices&amp;quot;&quot;/&gt;&lt;property id=&quot;20307&quot; value=&quot;742&quot;/&gt;&lt;/object&gt;&lt;object type=&quot;3&quot; unique_id=&quot;53132&quot;&gt;&lt;property id=&quot;20148&quot; value=&quot;5&quot;/&gt;&lt;property id=&quot;20300&quot; value=&quot;Slide 48 - &amp;quot;Disempowering Practices&amp;quot;&quot;/&gt;&lt;property id=&quot;20307&quot; value=&quot;743&quot;/&gt;&lt;/object&gt;&lt;object type=&quot;3&quot; unique_id=&quot;53133&quot;&gt;&lt;property id=&quot;20148&quot; value=&quot;5&quot;/&gt;&lt;property id=&quot;20300&quot; value=&quot;Slide 49 - &amp;quot;Organizational Policies&amp;quot;&quot;/&gt;&lt;property id=&quot;20307&quot; value=&quot;721&quot;/&gt;&lt;/object&gt;&lt;object type=&quot;3&quot; unique_id=&quot;53134&quot;&gt;&lt;property id=&quot;20148&quot; value=&quot;5&quot;/&gt;&lt;property id=&quot;20300&quot; value=&quot;Slide 50 - &amp;quot;Some Elements of an Effective Abuse-Prevention Policy&amp;quot;&quot;/&gt;&lt;property id=&quot;20307&quot; value=&quot;737&quot;/&gt;&lt;/object&gt;&lt;object type=&quot;3&quot; unique_id=&quot;53135&quot;&gt;&lt;property id=&quot;20148&quot; value=&quot;5&quot;/&gt;&lt;property id=&quot;20300&quot; value=&quot;Slide 51 - &amp;quot;A disability aware policy can…&amp;quot;&quot;/&gt;&lt;property id=&quot;20307&quot; value=&quot;738&quot;/&gt;&lt;/object&gt;&lt;object type=&quot;3&quot; unique_id=&quot;53136&quot;&gt;&lt;property id=&quot;20148&quot; value=&quot;5&quot;/&gt;&lt;property id=&quot;20300&quot; value=&quot;Slide 52 - &amp;quot;A policy can’t…&amp;quot;&quot;/&gt;&lt;property id=&quot;20307&quot; value=&quot;739&quot;/&gt;&lt;/object&gt;&lt;object type=&quot;3&quot; unique_id=&quot;53139&quot;&gt;&lt;property id=&quot;20148&quot; value=&quot;5&quot;/&gt;&lt;property id=&quot;20300&quot; value=&quot;Slide 53 - &amp;quot;Areas addressed by policies&amp;quot;&quot;/&gt;&lt;property id=&quot;20307&quot; value=&quot;724&quot;/&gt;&lt;/object&gt;&lt;object type=&quot;3&quot; unique_id=&quot;53140&quot;&gt;&lt;property id=&quot;20148&quot; value=&quot;5&quot;/&gt;&lt;property id=&quot;20300&quot; value=&quot;Slide 57 - &amp;quot;Why have a policy?&amp;quot;&quot;/&gt;&lt;property id=&quot;20307&quot; value=&quot;725&quot;/&gt;&lt;/object&gt;&lt;object type=&quot;3&quot; unique_id=&quot;53141&quot;&gt;&lt;property id=&quot;20148&quot; value=&quot;5&quot;/&gt;&lt;property id=&quot;20300&quot; value=&quot;Slide 58 - &amp;quot;Policies can address&amp;quot;&quot;/&gt;&lt;property id=&quot;20307&quot; value=&quot;726&quot;/&gt;&lt;/object&gt;&lt;object type=&quot;3&quot; unique_id=&quot;53142&quot;&gt;&lt;property id=&quot;20148&quot; value=&quot;5&quot;/&gt;&lt;property id=&quot;20300&quot; value=&quot;Slide 55 - &amp;quot;Generic Abuse Prevention Policy&amp;quot;&quot;/&gt;&lt;property id=&quot;20307&quot; value=&quot;740&quot;/&gt;&lt;/object&gt;&lt;object type=&quot;3&quot; unique_id=&quot;53143&quot;&gt;&lt;property id=&quot;20148&quot; value=&quot;5&quot;/&gt;&lt;property id=&quot;20300&quot; value=&quot;Slide 56 - &amp;quot;SEEM Touch Guidelines Excerpt&amp;quot;&quot;/&gt;&lt;property id=&quot;20307&quot; value=&quot;741&quot;/&gt;&lt;/object&gt;&lt;object type=&quot;3&quot; unique_id=&quot;53144&quot;&gt;&lt;property id=&quot;20148&quot; value=&quot;5&quot;/&gt;&lt;property id=&quot;20300&quot; value=&quot;Slide 54 - &amp;quot;Types of Organizational Policies&amp;quot;&quot;/&gt;&lt;property id=&quot;20307&quot; value=&quot;727&quot;/&gt;&lt;/object&gt;&lt;object type=&quot;3&quot; unique_id=&quot;53145&quot;&gt;&lt;property id=&quot;20148&quot; value=&quot;5&quot;/&gt;&lt;property id=&quot;20300&quot; value=&quot;Slide 59 - &amp;quot;Key Elements of an Abuse Reporting Policy&amp;quot;&quot;/&gt;&lt;property id=&quot;20307&quot; value=&quot;728&quot;/&gt;&lt;/object&gt;&lt;object type=&quot;3&quot; unique_id=&quot;53146&quot;&gt;&lt;property id=&quot;20148&quot; value=&quot;5&quot;/&gt;&lt;property id=&quot;20300&quot; value=&quot;Slide 60 - &amp;quot;Key Elements of Whistleblower Policy&amp;quot;&quot;/&gt;&lt;property id=&quot;20307&quot; value=&quot;730&quot;/&gt;&lt;/object&gt;&lt;object type=&quot;3&quot; unique_id=&quot;53147&quot;&gt;&lt;property id=&quot;20148&quot; value=&quot;5&quot;/&gt;&lt;property id=&quot;20300&quot; value=&quot;Slide 61 - &amp;quot;Key Elements of the Participant on Participant Abuse and Harassment Policy&amp;quot;&quot;/&gt;&lt;property id=&quot;20307&quot; value=&quot;731&quot;/&gt;&lt;/object&gt;&lt;object type=&quot;3&quot; unique_id=&quot;53149&quot;&gt;&lt;property id=&quot;20148&quot; value=&quot;5&quot;/&gt;&lt;property id=&quot;20300&quot; value=&quot;Slide 65 - &amp;quot;Prevention through Healthy Relationships &amp;amp; Sexuality &amp;quot;&quot;/&gt;&lt;property id=&quot;20307&quot; value=&quot;720&quot;/&gt;&lt;/object&gt;&lt;object type=&quot;3&quot; unique_id=&quot;53150&quot;&gt;&lt;property id=&quot;20148&quot; value=&quot;5&quot;/&gt;&lt;property id=&quot;20300&quot; value=&quot;Slide 85 - &amp;quot;Curriculums&amp;quot;&quot;/&gt;&lt;property id=&quot;20307&quot; value=&quot;745&quot;/&gt;&lt;/object&gt;&lt;object type=&quot;3&quot; unique_id=&quot;53151&quot;&gt;&lt;property id=&quot;20148&quot; value=&quot;5&quot;/&gt;&lt;property id=&quot;20300&quot; value=&quot;Slide 86 - &amp;quot;Informational Websites&amp;quot;&quot;/&gt;&lt;property id=&quot;20307&quot; value=&quot;746&quot;/&gt;&lt;/object&gt;&lt;object type=&quot;3&quot; unique_id=&quot;53152&quot;&gt;&lt;property id=&quot;20148&quot; value=&quot;5&quot;/&gt;&lt;property id=&quot;20300&quot; value=&quot;Slide 87 - &amp;quot;YouTube &amp;quot;&quot;/&gt;&lt;property id=&quot;20307&quot; value=&quot;748&quot;/&gt;&lt;/object&gt;&lt;object type=&quot;3&quot; unique_id=&quot;53153&quot;&gt;&lt;property id=&quot;20148&quot; value=&quot;5&quot;/&gt;&lt;property id=&quot;20300&quot; value=&quot;Slide 88 - &amp;quot;Consent and Assessment&amp;quot;&quot;/&gt;&lt;property id=&quot;20307&quot; value=&quot;749&quot;/&gt;&lt;/object&gt;&lt;object type=&quot;3&quot; unique_id=&quot;53154&quot;&gt;&lt;property id=&quot;20148&quot; value=&quot;5&quot;/&gt;&lt;property id=&quot;20300&quot; value=&quot;Slide 89 - &amp;quot;Guardianship &amp;quot;&quot;/&gt;&lt;property id=&quot;20307&quot; value=&quot;747&quot;/&gt;&lt;/object&gt;&lt;object type=&quot;3&quot; unique_id=&quot;53441&quot;&gt;&lt;property id=&quot;20148&quot; value=&quot;5&quot;/&gt;&lt;property id=&quot;20300&quot; value=&quot;Slide 37 - &amp;quot; Organizational Environment, Policies &amp;amp; Practices &amp;quot;&quot;/&gt;&lt;property id=&quot;20307&quot; value=&quot;750&quot;/&gt;&lt;/object&gt;&lt;object type=&quot;3&quot; unique_id=&quot;53538&quot;&gt;&lt;property id=&quot;20148&quot; value=&quot;5&quot;/&gt;&lt;property id=&quot;20300&quot; value=&quot;Slide 67 - &amp;quot;Challenges&amp;quot;&quot;/&gt;&lt;property id=&quot;20307&quot; value=&quot;751&quot;/&gt;&lt;/object&gt;&lt;/object&gt;&lt;object type=&quot;8&quot; unique_id=&quot;10533&quot;&gt;&lt;/object&gt;&lt;/object&gt;&lt;/database&gt;"/>
  <p:tag name="SECTOMILLISECCONVERTED" val="1"/>
</p:tagLst>
</file>

<file path=ppt/theme/theme1.xml><?xml version="1.0" encoding="utf-8"?>
<a:theme xmlns:a="http://schemas.openxmlformats.org/drawingml/2006/main" name="CDDER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WM_PPT_Color_RG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lnDef>
  </a:objectDefaults>
  <a:extraClrSchemeLst>
    <a:extraClrScheme>
      <a:clrScheme name="CWM_PPT_Color_RGB 1">
        <a:dk1>
          <a:srgbClr val="000000"/>
        </a:dk1>
        <a:lt1>
          <a:srgbClr val="FFFFFF"/>
        </a:lt1>
        <a:dk2>
          <a:srgbClr val="2859A6"/>
        </a:dk2>
        <a:lt2>
          <a:srgbClr val="808080"/>
        </a:lt2>
        <a:accent1>
          <a:srgbClr val="D4AD8F"/>
        </a:accent1>
        <a:accent2>
          <a:srgbClr val="B2B7DC"/>
        </a:accent2>
        <a:accent3>
          <a:srgbClr val="FFFFFF"/>
        </a:accent3>
        <a:accent4>
          <a:srgbClr val="000000"/>
        </a:accent4>
        <a:accent5>
          <a:srgbClr val="E6D3C6"/>
        </a:accent5>
        <a:accent6>
          <a:srgbClr val="A1A6C7"/>
        </a:accent6>
        <a:hlink>
          <a:srgbClr val="2905A1"/>
        </a:hlink>
        <a:folHlink>
          <a:srgbClr val="594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CDDER2</Template>
  <TotalTime>37727</TotalTime>
  <Words>2422</Words>
  <Application>Microsoft Office PowerPoint</Application>
  <PresentationFormat>On-screen Show (4:3)</PresentationFormat>
  <Paragraphs>225</Paragraphs>
  <Slides>35</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ＭＳ Ｐゴシック</vt:lpstr>
      <vt:lpstr>ＭＳ Ｐゴシック</vt:lpstr>
      <vt:lpstr>Arial</vt:lpstr>
      <vt:lpstr>Calibri</vt:lpstr>
      <vt:lpstr>Calibri Light</vt:lpstr>
      <vt:lpstr>Georgia</vt:lpstr>
      <vt:lpstr>Times</vt:lpstr>
      <vt:lpstr>Wingdings</vt:lpstr>
      <vt:lpstr>CDDER2</vt:lpstr>
      <vt:lpstr>Custom Design</vt:lpstr>
      <vt:lpstr>Sexual Abuse Prevention and Response in People with Intellectual and Developmental Disabilities Part I</vt:lpstr>
      <vt:lpstr>Training Topics</vt:lpstr>
      <vt:lpstr>Speaker Introduction</vt:lpstr>
      <vt:lpstr>People with Disabilities &amp; Abuse</vt:lpstr>
      <vt:lpstr>Increased risk for sexual assault:</vt:lpstr>
      <vt:lpstr>Increased risk for sexual assault:</vt:lpstr>
      <vt:lpstr> Barriers to Reporting</vt:lpstr>
      <vt:lpstr>Why Individuals May Not Report</vt:lpstr>
      <vt:lpstr>Reluctant Reporters</vt:lpstr>
      <vt:lpstr>Reluctant Reporters</vt:lpstr>
      <vt:lpstr>PowerPoint Presentation</vt:lpstr>
      <vt:lpstr>What is Sexual Abuse?</vt:lpstr>
      <vt:lpstr>Common Signs of Sexual Abuse</vt:lpstr>
      <vt:lpstr>Physical Signs of Sexual Abuse</vt:lpstr>
      <vt:lpstr>Look for Changes</vt:lpstr>
      <vt:lpstr>Ongoing or Past Abuse</vt:lpstr>
      <vt:lpstr>People with low-verbal or non-verbal skills</vt:lpstr>
      <vt:lpstr>Respond and Report</vt:lpstr>
      <vt:lpstr>DDS Regulations</vt:lpstr>
      <vt:lpstr>Threshold for Review</vt:lpstr>
      <vt:lpstr> How to make the report</vt:lpstr>
      <vt:lpstr>How to Provide Support</vt:lpstr>
      <vt:lpstr>When someone discloses abuse: Disclosure Checklist Explanation</vt:lpstr>
      <vt:lpstr>  After reporting sexual abuse </vt:lpstr>
      <vt:lpstr> S.A.N.E. </vt:lpstr>
      <vt:lpstr>Trauma-Informed Supports: An Overview</vt:lpstr>
      <vt:lpstr>What does “trauma-informed” mean?</vt:lpstr>
      <vt:lpstr>Goals of A Trauma-Informed Program or Service</vt:lpstr>
      <vt:lpstr>Examples of Trauma-Informed Practices</vt:lpstr>
      <vt:lpstr>Trauma informed care is better for everyone!</vt:lpstr>
      <vt:lpstr>Trauma-informed responses to abuse</vt:lpstr>
      <vt:lpstr> Additional Considerations for Intimate Care and Activities of Daily Living Support </vt:lpstr>
      <vt:lpstr>Safe Space </vt:lpstr>
      <vt:lpstr>Offers as much choice as possible</vt:lpstr>
      <vt:lpstr>Give information about what is going to happen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Orientation to Pica</dc:title>
  <dc:creator>CDDER</dc:creator>
  <cp:lastModifiedBy>Gelinas, Joanna</cp:lastModifiedBy>
  <cp:revision>1170</cp:revision>
  <cp:lastPrinted>2017-04-24T15:19:18Z</cp:lastPrinted>
  <dcterms:created xsi:type="dcterms:W3CDTF">2012-09-03T15:32:55Z</dcterms:created>
  <dcterms:modified xsi:type="dcterms:W3CDTF">2019-03-12T16:55:55Z</dcterms:modified>
</cp:coreProperties>
</file>