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95" r:id="rId1"/>
    <p:sldMasterId id="2147483734" r:id="rId2"/>
  </p:sldMasterIdLst>
  <p:notesMasterIdLst>
    <p:notesMasterId r:id="rId51"/>
  </p:notesMasterIdLst>
  <p:handoutMasterIdLst>
    <p:handoutMasterId r:id="rId52"/>
  </p:handoutMasterIdLst>
  <p:sldIdLst>
    <p:sldId id="582" r:id="rId3"/>
    <p:sldId id="750" r:id="rId4"/>
    <p:sldId id="686" r:id="rId5"/>
    <p:sldId id="687" r:id="rId6"/>
    <p:sldId id="611" r:id="rId7"/>
    <p:sldId id="637" r:id="rId8"/>
    <p:sldId id="605" r:id="rId9"/>
    <p:sldId id="716" r:id="rId10"/>
    <p:sldId id="717" r:id="rId11"/>
    <p:sldId id="718" r:id="rId12"/>
    <p:sldId id="719" r:id="rId13"/>
    <p:sldId id="742" r:id="rId14"/>
    <p:sldId id="743" r:id="rId15"/>
    <p:sldId id="721" r:id="rId16"/>
    <p:sldId id="737" r:id="rId17"/>
    <p:sldId id="738" r:id="rId18"/>
    <p:sldId id="739" r:id="rId19"/>
    <p:sldId id="724" r:id="rId20"/>
    <p:sldId id="727" r:id="rId21"/>
    <p:sldId id="740" r:id="rId22"/>
    <p:sldId id="741" r:id="rId23"/>
    <p:sldId id="728" r:id="rId24"/>
    <p:sldId id="730" r:id="rId25"/>
    <p:sldId id="731" r:id="rId26"/>
    <p:sldId id="610" r:id="rId27"/>
    <p:sldId id="613" r:id="rId28"/>
    <p:sldId id="614" r:id="rId29"/>
    <p:sldId id="720" r:id="rId30"/>
    <p:sldId id="630" r:id="rId31"/>
    <p:sldId id="751" r:id="rId32"/>
    <p:sldId id="631" r:id="rId33"/>
    <p:sldId id="629" r:id="rId34"/>
    <p:sldId id="665" r:id="rId35"/>
    <p:sldId id="593" r:id="rId36"/>
    <p:sldId id="622" r:id="rId37"/>
    <p:sldId id="623" r:id="rId38"/>
    <p:sldId id="299" r:id="rId39"/>
    <p:sldId id="624" r:id="rId40"/>
    <p:sldId id="300" r:id="rId41"/>
    <p:sldId id="301" r:id="rId42"/>
    <p:sldId id="302" r:id="rId43"/>
    <p:sldId id="336" r:id="rId44"/>
    <p:sldId id="303" r:id="rId45"/>
    <p:sldId id="331" r:id="rId46"/>
    <p:sldId id="332" r:id="rId47"/>
    <p:sldId id="627" r:id="rId48"/>
    <p:sldId id="587" r:id="rId49"/>
    <p:sldId id="395" r:id="rId50"/>
  </p:sldIdLst>
  <p:sldSz cx="9144000" cy="6858000" type="screen4x3"/>
  <p:notesSz cx="7315200" cy="9601200"/>
  <p:custDataLst>
    <p:tags r:id="rId53"/>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FF"/>
    <a:srgbClr val="310DB7"/>
    <a:srgbClr val="5A4896"/>
    <a:srgbClr val="348C26"/>
    <a:srgbClr val="CCECFF"/>
    <a:srgbClr val="CCFFFF"/>
    <a:srgbClr val="FFFFCC"/>
    <a:srgbClr val="FFFF99"/>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29" autoAdjust="0"/>
    <p:restoredTop sz="74186" autoAdjust="0"/>
  </p:normalViewPr>
  <p:slideViewPr>
    <p:cSldViewPr>
      <p:cViewPr varScale="1">
        <p:scale>
          <a:sx n="64" d="100"/>
          <a:sy n="64" d="100"/>
        </p:scale>
        <p:origin x="205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84" d="100"/>
          <a:sy n="84" d="100"/>
        </p:scale>
        <p:origin x="-3772" y="-6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diagrams/_rels/data1.xml.rels><?xml version="1.0" encoding="UTF-8" standalone="yes"?>
<Relationships xmlns="http://schemas.openxmlformats.org/package/2006/relationships"><Relationship Id="rId1" Type="http://schemas.openxmlformats.org/officeDocument/2006/relationships/image" Target="../media/image4.png"/></Relationships>
</file>

<file path=ppt/diagrams/_rels/drawing1.xml.rels><?xml version="1.0" encoding="UTF-8" standalone="yes"?>
<Relationships xmlns="http://schemas.openxmlformats.org/package/2006/relationships"><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FA7529-4E99-4059-8DA6-B6D1318D505C}" type="doc">
      <dgm:prSet loTypeId="urn:microsoft.com/office/officeart/2005/8/layout/vList3" loCatId="list" qsTypeId="urn:microsoft.com/office/officeart/2005/8/quickstyle/simple1" qsCatId="simple" csTypeId="urn:microsoft.com/office/officeart/2005/8/colors/accent0_1" csCatId="mainScheme" phldr="1"/>
      <dgm:spPr/>
      <dgm:t>
        <a:bodyPr/>
        <a:lstStyle/>
        <a:p>
          <a:endParaRPr lang="en-US"/>
        </a:p>
      </dgm:t>
    </dgm:pt>
    <dgm:pt modelId="{A6875A35-1BD7-43AC-B886-C0942FC136D6}">
      <dgm:prSet/>
      <dgm:spPr/>
      <dgm:t>
        <a:bodyPr/>
        <a:lstStyle/>
        <a:p>
          <a:pPr rtl="0"/>
          <a:r>
            <a:rPr lang="en-US">
              <a:latin typeface="Calibri Light" panose="020F0302020204030204" pitchFamily="34" charset="0"/>
            </a:rPr>
            <a:t>A set of key ideas</a:t>
          </a:r>
        </a:p>
      </dgm:t>
    </dgm:pt>
    <dgm:pt modelId="{72480194-F26C-4E1B-B05E-48A0F04DE3B5}" type="parTrans" cxnId="{E1594CE0-00C9-44DD-901E-15107D8F0ABF}">
      <dgm:prSet/>
      <dgm:spPr/>
      <dgm:t>
        <a:bodyPr/>
        <a:lstStyle/>
        <a:p>
          <a:endParaRPr lang="en-US">
            <a:latin typeface="Calibri Light" panose="020F0302020204030204" pitchFamily="34" charset="0"/>
          </a:endParaRPr>
        </a:p>
      </dgm:t>
    </dgm:pt>
    <dgm:pt modelId="{FA5BE53B-07B1-444C-8AD1-D7E5C7FE0360}" type="sibTrans" cxnId="{E1594CE0-00C9-44DD-901E-15107D8F0ABF}">
      <dgm:prSet/>
      <dgm:spPr/>
      <dgm:t>
        <a:bodyPr/>
        <a:lstStyle/>
        <a:p>
          <a:endParaRPr lang="en-US">
            <a:latin typeface="Calibri Light" panose="020F0302020204030204" pitchFamily="34" charset="0"/>
          </a:endParaRPr>
        </a:p>
      </dgm:t>
    </dgm:pt>
    <dgm:pt modelId="{3CB6E0E8-1F9C-4934-9372-3A195E8B59AE}">
      <dgm:prSet/>
      <dgm:spPr/>
      <dgm:t>
        <a:bodyPr/>
        <a:lstStyle/>
        <a:p>
          <a:pPr rtl="0"/>
          <a:r>
            <a:rPr lang="en-US" dirty="0">
              <a:latin typeface="Calibri Light" panose="020F0302020204030204" pitchFamily="34" charset="0"/>
            </a:rPr>
            <a:t>A language</a:t>
          </a:r>
        </a:p>
      </dgm:t>
    </dgm:pt>
    <dgm:pt modelId="{AAD47F7C-80F7-475F-B7C2-431F26CD564D}" type="parTrans" cxnId="{D696EC06-59D8-44B7-B398-699B00DD2C7E}">
      <dgm:prSet/>
      <dgm:spPr/>
      <dgm:t>
        <a:bodyPr/>
        <a:lstStyle/>
        <a:p>
          <a:endParaRPr lang="en-US">
            <a:latin typeface="Calibri Light" panose="020F0302020204030204" pitchFamily="34" charset="0"/>
          </a:endParaRPr>
        </a:p>
      </dgm:t>
    </dgm:pt>
    <dgm:pt modelId="{B5BE8351-A910-4B29-995F-8200BFB9DFD8}" type="sibTrans" cxnId="{D696EC06-59D8-44B7-B398-699B00DD2C7E}">
      <dgm:prSet/>
      <dgm:spPr/>
      <dgm:t>
        <a:bodyPr/>
        <a:lstStyle/>
        <a:p>
          <a:endParaRPr lang="en-US">
            <a:latin typeface="Calibri Light" panose="020F0302020204030204" pitchFamily="34" charset="0"/>
          </a:endParaRPr>
        </a:p>
      </dgm:t>
    </dgm:pt>
    <dgm:pt modelId="{DDEA08F6-A39E-4B14-902E-DD58D573BFAA}">
      <dgm:prSet/>
      <dgm:spPr/>
      <dgm:t>
        <a:bodyPr/>
        <a:lstStyle/>
        <a:p>
          <a:pPr rtl="0"/>
          <a:r>
            <a:rPr lang="en-US">
              <a:latin typeface="Calibri Light" panose="020F0302020204030204" pitchFamily="34" charset="0"/>
            </a:rPr>
            <a:t>A set of values or norms</a:t>
          </a:r>
        </a:p>
      </dgm:t>
    </dgm:pt>
    <dgm:pt modelId="{67C92591-3284-41C6-BCF7-36D39DA0FC13}" type="parTrans" cxnId="{CD992DA2-D1B4-4047-ACD0-CD781F4DC2A1}">
      <dgm:prSet/>
      <dgm:spPr/>
      <dgm:t>
        <a:bodyPr/>
        <a:lstStyle/>
        <a:p>
          <a:endParaRPr lang="en-US">
            <a:latin typeface="Calibri Light" panose="020F0302020204030204" pitchFamily="34" charset="0"/>
          </a:endParaRPr>
        </a:p>
      </dgm:t>
    </dgm:pt>
    <dgm:pt modelId="{E3EE49BF-BE57-4C0A-8270-CB1A4952C477}" type="sibTrans" cxnId="{CD992DA2-D1B4-4047-ACD0-CD781F4DC2A1}">
      <dgm:prSet/>
      <dgm:spPr/>
      <dgm:t>
        <a:bodyPr/>
        <a:lstStyle/>
        <a:p>
          <a:endParaRPr lang="en-US">
            <a:latin typeface="Calibri Light" panose="020F0302020204030204" pitchFamily="34" charset="0"/>
          </a:endParaRPr>
        </a:p>
      </dgm:t>
    </dgm:pt>
    <dgm:pt modelId="{AF32B609-36F2-4F64-AC39-3600A6415E35}">
      <dgm:prSet/>
      <dgm:spPr/>
      <dgm:t>
        <a:bodyPr/>
        <a:lstStyle/>
        <a:p>
          <a:pPr rtl="0"/>
          <a:r>
            <a:rPr lang="en-US">
              <a:latin typeface="Calibri Light" panose="020F0302020204030204" pitchFamily="34" charset="0"/>
            </a:rPr>
            <a:t>A system of rewards and penalties – direct/indirect </a:t>
          </a:r>
        </a:p>
      </dgm:t>
    </dgm:pt>
    <dgm:pt modelId="{3DC38913-5A40-433F-839D-E1E1D02E0A96}" type="parTrans" cxnId="{9BC6EE92-BAF7-49F8-A514-CE1E0176D52F}">
      <dgm:prSet/>
      <dgm:spPr/>
      <dgm:t>
        <a:bodyPr/>
        <a:lstStyle/>
        <a:p>
          <a:endParaRPr lang="en-US">
            <a:latin typeface="Calibri Light" panose="020F0302020204030204" pitchFamily="34" charset="0"/>
          </a:endParaRPr>
        </a:p>
      </dgm:t>
    </dgm:pt>
    <dgm:pt modelId="{D48F64DC-F739-4694-9BA9-5748BEDDBB34}" type="sibTrans" cxnId="{9BC6EE92-BAF7-49F8-A514-CE1E0176D52F}">
      <dgm:prSet/>
      <dgm:spPr/>
      <dgm:t>
        <a:bodyPr/>
        <a:lstStyle/>
        <a:p>
          <a:endParaRPr lang="en-US">
            <a:latin typeface="Calibri Light" panose="020F0302020204030204" pitchFamily="34" charset="0"/>
          </a:endParaRPr>
        </a:p>
      </dgm:t>
    </dgm:pt>
    <dgm:pt modelId="{DBBC1D16-88E0-4C82-9B73-D53820DB1FE4}" type="pres">
      <dgm:prSet presAssocID="{E5FA7529-4E99-4059-8DA6-B6D1318D505C}" presName="linearFlow" presStyleCnt="0">
        <dgm:presLayoutVars>
          <dgm:dir/>
          <dgm:resizeHandles val="exact"/>
        </dgm:presLayoutVars>
      </dgm:prSet>
      <dgm:spPr/>
    </dgm:pt>
    <dgm:pt modelId="{894BB69E-8D47-44F0-8543-8022B85F9E89}" type="pres">
      <dgm:prSet presAssocID="{A6875A35-1BD7-43AC-B886-C0942FC136D6}" presName="composite" presStyleCnt="0"/>
      <dgm:spPr/>
    </dgm:pt>
    <dgm:pt modelId="{B8B74FD3-81B8-44AF-AB26-A9FDEBB2288C}" type="pres">
      <dgm:prSet presAssocID="{A6875A35-1BD7-43AC-B886-C0942FC136D6}" presName="imgShp" presStyleLbl="fgImgPlace1" presStyleIdx="0" presStyleCnt="4" custLinFactNeighborX="-8718" custLinFactNeighborY="-24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 r="-1000"/>
          </a:stretch>
        </a:blipFill>
      </dgm:spPr>
    </dgm:pt>
    <dgm:pt modelId="{5192AB85-69F9-441D-8A42-7A51E2A6A877}" type="pres">
      <dgm:prSet presAssocID="{A6875A35-1BD7-43AC-B886-C0942FC136D6}" presName="txShp" presStyleLbl="node1" presStyleIdx="0" presStyleCnt="4">
        <dgm:presLayoutVars>
          <dgm:bulletEnabled val="1"/>
        </dgm:presLayoutVars>
      </dgm:prSet>
      <dgm:spPr/>
    </dgm:pt>
    <dgm:pt modelId="{88AA669C-4BFB-4835-9036-FE99F166445A}" type="pres">
      <dgm:prSet presAssocID="{FA5BE53B-07B1-444C-8AD1-D7E5C7FE0360}" presName="spacing" presStyleCnt="0"/>
      <dgm:spPr/>
    </dgm:pt>
    <dgm:pt modelId="{D9030342-0A0D-4507-A006-DE4890301E96}" type="pres">
      <dgm:prSet presAssocID="{3CB6E0E8-1F9C-4934-9372-3A195E8B59AE}" presName="composite" presStyleCnt="0"/>
      <dgm:spPr/>
    </dgm:pt>
    <dgm:pt modelId="{14DE0B96-522C-4BD9-A818-F4DE96B21C36}" type="pres">
      <dgm:prSet presAssocID="{3CB6E0E8-1F9C-4934-9372-3A195E8B59AE}" presName="imgShp" presStyleLbl="fgImgPlace1" presStyleIdx="1"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 r="-1000"/>
          </a:stretch>
        </a:blipFill>
      </dgm:spPr>
    </dgm:pt>
    <dgm:pt modelId="{AF56C795-5CE1-44D1-ADDE-0B414EECB57E}" type="pres">
      <dgm:prSet presAssocID="{3CB6E0E8-1F9C-4934-9372-3A195E8B59AE}" presName="txShp" presStyleLbl="node1" presStyleIdx="1" presStyleCnt="4">
        <dgm:presLayoutVars>
          <dgm:bulletEnabled val="1"/>
        </dgm:presLayoutVars>
      </dgm:prSet>
      <dgm:spPr/>
    </dgm:pt>
    <dgm:pt modelId="{BFCBAF57-A0F1-4112-AEC3-A39FDEAC329F}" type="pres">
      <dgm:prSet presAssocID="{B5BE8351-A910-4B29-995F-8200BFB9DFD8}" presName="spacing" presStyleCnt="0"/>
      <dgm:spPr/>
    </dgm:pt>
    <dgm:pt modelId="{8B8D0B56-9D31-43D8-9C53-11581ACAD31B}" type="pres">
      <dgm:prSet presAssocID="{DDEA08F6-A39E-4B14-902E-DD58D573BFAA}" presName="composite" presStyleCnt="0"/>
      <dgm:spPr/>
    </dgm:pt>
    <dgm:pt modelId="{E6524E31-A21A-4BB0-B118-DF1257A8D5E6}" type="pres">
      <dgm:prSet presAssocID="{DDEA08F6-A39E-4B14-902E-DD58D573BFAA}" presName="imgShp" presStyleLbl="fgImgPlace1" presStyleIdx="2"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 r="-1000"/>
          </a:stretch>
        </a:blipFill>
      </dgm:spPr>
    </dgm:pt>
    <dgm:pt modelId="{DFF25276-7F4C-4037-A901-A442C2F54D25}" type="pres">
      <dgm:prSet presAssocID="{DDEA08F6-A39E-4B14-902E-DD58D573BFAA}" presName="txShp" presStyleLbl="node1" presStyleIdx="2" presStyleCnt="4">
        <dgm:presLayoutVars>
          <dgm:bulletEnabled val="1"/>
        </dgm:presLayoutVars>
      </dgm:prSet>
      <dgm:spPr/>
    </dgm:pt>
    <dgm:pt modelId="{1409828C-1D5B-48B9-900A-320F7867EE6E}" type="pres">
      <dgm:prSet presAssocID="{E3EE49BF-BE57-4C0A-8270-CB1A4952C477}" presName="spacing" presStyleCnt="0"/>
      <dgm:spPr/>
    </dgm:pt>
    <dgm:pt modelId="{9AB2C0F4-7386-433F-B229-8CE14E353B3E}" type="pres">
      <dgm:prSet presAssocID="{AF32B609-36F2-4F64-AC39-3600A6415E35}" presName="composite" presStyleCnt="0"/>
      <dgm:spPr/>
    </dgm:pt>
    <dgm:pt modelId="{ED5774E6-0EAC-4040-9CD1-0DC01D002C2F}" type="pres">
      <dgm:prSet presAssocID="{AF32B609-36F2-4F64-AC39-3600A6415E35}" presName="imgShp" presStyleLbl="fgImgPlace1" presStyleIdx="3"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 r="-1000"/>
          </a:stretch>
        </a:blipFill>
      </dgm:spPr>
    </dgm:pt>
    <dgm:pt modelId="{410FDA6D-7156-4DD0-A81C-4FAD9B25CBCB}" type="pres">
      <dgm:prSet presAssocID="{AF32B609-36F2-4F64-AC39-3600A6415E35}" presName="txShp" presStyleLbl="node1" presStyleIdx="3" presStyleCnt="4">
        <dgm:presLayoutVars>
          <dgm:bulletEnabled val="1"/>
        </dgm:presLayoutVars>
      </dgm:prSet>
      <dgm:spPr/>
    </dgm:pt>
  </dgm:ptLst>
  <dgm:cxnLst>
    <dgm:cxn modelId="{D696EC06-59D8-44B7-B398-699B00DD2C7E}" srcId="{E5FA7529-4E99-4059-8DA6-B6D1318D505C}" destId="{3CB6E0E8-1F9C-4934-9372-3A195E8B59AE}" srcOrd="1" destOrd="0" parTransId="{AAD47F7C-80F7-475F-B7C2-431F26CD564D}" sibTransId="{B5BE8351-A910-4B29-995F-8200BFB9DFD8}"/>
    <dgm:cxn modelId="{5E984237-44A4-4806-B481-B64B2F60D439}" type="presOf" srcId="{3CB6E0E8-1F9C-4934-9372-3A195E8B59AE}" destId="{AF56C795-5CE1-44D1-ADDE-0B414EECB57E}" srcOrd="0" destOrd="0" presId="urn:microsoft.com/office/officeart/2005/8/layout/vList3"/>
    <dgm:cxn modelId="{8479103E-C625-4AE7-A52D-F27104D49E13}" type="presOf" srcId="{A6875A35-1BD7-43AC-B886-C0942FC136D6}" destId="{5192AB85-69F9-441D-8A42-7A51E2A6A877}" srcOrd="0" destOrd="0" presId="urn:microsoft.com/office/officeart/2005/8/layout/vList3"/>
    <dgm:cxn modelId="{A07AA248-9897-4CF7-B648-8A853D933EBA}" type="presOf" srcId="{DDEA08F6-A39E-4B14-902E-DD58D573BFAA}" destId="{DFF25276-7F4C-4037-A901-A442C2F54D25}" srcOrd="0" destOrd="0" presId="urn:microsoft.com/office/officeart/2005/8/layout/vList3"/>
    <dgm:cxn modelId="{E7AE707C-987D-44E8-A5A9-EE4CFA29DDAB}" type="presOf" srcId="{AF32B609-36F2-4F64-AC39-3600A6415E35}" destId="{410FDA6D-7156-4DD0-A81C-4FAD9B25CBCB}" srcOrd="0" destOrd="0" presId="urn:microsoft.com/office/officeart/2005/8/layout/vList3"/>
    <dgm:cxn modelId="{9BC6EE92-BAF7-49F8-A514-CE1E0176D52F}" srcId="{E5FA7529-4E99-4059-8DA6-B6D1318D505C}" destId="{AF32B609-36F2-4F64-AC39-3600A6415E35}" srcOrd="3" destOrd="0" parTransId="{3DC38913-5A40-433F-839D-E1E1D02E0A96}" sibTransId="{D48F64DC-F739-4694-9BA9-5748BEDDBB34}"/>
    <dgm:cxn modelId="{CD992DA2-D1B4-4047-ACD0-CD781F4DC2A1}" srcId="{E5FA7529-4E99-4059-8DA6-B6D1318D505C}" destId="{DDEA08F6-A39E-4B14-902E-DD58D573BFAA}" srcOrd="2" destOrd="0" parTransId="{67C92591-3284-41C6-BCF7-36D39DA0FC13}" sibTransId="{E3EE49BF-BE57-4C0A-8270-CB1A4952C477}"/>
    <dgm:cxn modelId="{E1594CE0-00C9-44DD-901E-15107D8F0ABF}" srcId="{E5FA7529-4E99-4059-8DA6-B6D1318D505C}" destId="{A6875A35-1BD7-43AC-B886-C0942FC136D6}" srcOrd="0" destOrd="0" parTransId="{72480194-F26C-4E1B-B05E-48A0F04DE3B5}" sibTransId="{FA5BE53B-07B1-444C-8AD1-D7E5C7FE0360}"/>
    <dgm:cxn modelId="{2C2E2BE8-5831-4A1C-BCF9-651991CB7996}" type="presOf" srcId="{E5FA7529-4E99-4059-8DA6-B6D1318D505C}" destId="{DBBC1D16-88E0-4C82-9B73-D53820DB1FE4}" srcOrd="0" destOrd="0" presId="urn:microsoft.com/office/officeart/2005/8/layout/vList3"/>
    <dgm:cxn modelId="{EDF997F2-5140-4899-9E1C-9F5DE779FA1D}" type="presParOf" srcId="{DBBC1D16-88E0-4C82-9B73-D53820DB1FE4}" destId="{894BB69E-8D47-44F0-8543-8022B85F9E89}" srcOrd="0" destOrd="0" presId="urn:microsoft.com/office/officeart/2005/8/layout/vList3"/>
    <dgm:cxn modelId="{89F979DB-59D3-4AE5-AC9B-72455C983075}" type="presParOf" srcId="{894BB69E-8D47-44F0-8543-8022B85F9E89}" destId="{B8B74FD3-81B8-44AF-AB26-A9FDEBB2288C}" srcOrd="0" destOrd="0" presId="urn:microsoft.com/office/officeart/2005/8/layout/vList3"/>
    <dgm:cxn modelId="{5186FD8C-372B-42A2-83B6-C5B5DDB0D520}" type="presParOf" srcId="{894BB69E-8D47-44F0-8543-8022B85F9E89}" destId="{5192AB85-69F9-441D-8A42-7A51E2A6A877}" srcOrd="1" destOrd="0" presId="urn:microsoft.com/office/officeart/2005/8/layout/vList3"/>
    <dgm:cxn modelId="{78460E46-5DFB-49AA-9CD8-06482DEB33D0}" type="presParOf" srcId="{DBBC1D16-88E0-4C82-9B73-D53820DB1FE4}" destId="{88AA669C-4BFB-4835-9036-FE99F166445A}" srcOrd="1" destOrd="0" presId="urn:microsoft.com/office/officeart/2005/8/layout/vList3"/>
    <dgm:cxn modelId="{6C311EED-7820-40BA-8B59-0C350D9869AE}" type="presParOf" srcId="{DBBC1D16-88E0-4C82-9B73-D53820DB1FE4}" destId="{D9030342-0A0D-4507-A006-DE4890301E96}" srcOrd="2" destOrd="0" presId="urn:microsoft.com/office/officeart/2005/8/layout/vList3"/>
    <dgm:cxn modelId="{06F4D569-8101-4C0F-8791-3ECCC9FC056F}" type="presParOf" srcId="{D9030342-0A0D-4507-A006-DE4890301E96}" destId="{14DE0B96-522C-4BD9-A818-F4DE96B21C36}" srcOrd="0" destOrd="0" presId="urn:microsoft.com/office/officeart/2005/8/layout/vList3"/>
    <dgm:cxn modelId="{0B92243E-C2AB-4CE5-874A-14CC70C0C37C}" type="presParOf" srcId="{D9030342-0A0D-4507-A006-DE4890301E96}" destId="{AF56C795-5CE1-44D1-ADDE-0B414EECB57E}" srcOrd="1" destOrd="0" presId="urn:microsoft.com/office/officeart/2005/8/layout/vList3"/>
    <dgm:cxn modelId="{F7965747-BE35-47AB-BF6F-A1937B72C0AC}" type="presParOf" srcId="{DBBC1D16-88E0-4C82-9B73-D53820DB1FE4}" destId="{BFCBAF57-A0F1-4112-AEC3-A39FDEAC329F}" srcOrd="3" destOrd="0" presId="urn:microsoft.com/office/officeart/2005/8/layout/vList3"/>
    <dgm:cxn modelId="{0A1BE354-3D22-4FBB-869F-C134A5267DC0}" type="presParOf" srcId="{DBBC1D16-88E0-4C82-9B73-D53820DB1FE4}" destId="{8B8D0B56-9D31-43D8-9C53-11581ACAD31B}" srcOrd="4" destOrd="0" presId="urn:microsoft.com/office/officeart/2005/8/layout/vList3"/>
    <dgm:cxn modelId="{2A29E898-D871-4252-BC9B-2B0A8A4D7B26}" type="presParOf" srcId="{8B8D0B56-9D31-43D8-9C53-11581ACAD31B}" destId="{E6524E31-A21A-4BB0-B118-DF1257A8D5E6}" srcOrd="0" destOrd="0" presId="urn:microsoft.com/office/officeart/2005/8/layout/vList3"/>
    <dgm:cxn modelId="{C88C5AC8-E7DD-4BDB-B5F9-C8E477779072}" type="presParOf" srcId="{8B8D0B56-9D31-43D8-9C53-11581ACAD31B}" destId="{DFF25276-7F4C-4037-A901-A442C2F54D25}" srcOrd="1" destOrd="0" presId="urn:microsoft.com/office/officeart/2005/8/layout/vList3"/>
    <dgm:cxn modelId="{180C3ABC-8506-4D61-BAB0-9B28F5E337DF}" type="presParOf" srcId="{DBBC1D16-88E0-4C82-9B73-D53820DB1FE4}" destId="{1409828C-1D5B-48B9-900A-320F7867EE6E}" srcOrd="5" destOrd="0" presId="urn:microsoft.com/office/officeart/2005/8/layout/vList3"/>
    <dgm:cxn modelId="{5092C424-2976-4139-B07D-6E25DCB64FB2}" type="presParOf" srcId="{DBBC1D16-88E0-4C82-9B73-D53820DB1FE4}" destId="{9AB2C0F4-7386-433F-B229-8CE14E353B3E}" srcOrd="6" destOrd="0" presId="urn:microsoft.com/office/officeart/2005/8/layout/vList3"/>
    <dgm:cxn modelId="{AFB48A26-BA62-4C03-95B3-87008DCF0A75}" type="presParOf" srcId="{9AB2C0F4-7386-433F-B229-8CE14E353B3E}" destId="{ED5774E6-0EAC-4040-9CD1-0DC01D002C2F}" srcOrd="0" destOrd="0" presId="urn:microsoft.com/office/officeart/2005/8/layout/vList3"/>
    <dgm:cxn modelId="{C4C70BD0-8C92-438A-8B17-34A78085E8C9}" type="presParOf" srcId="{9AB2C0F4-7386-433F-B229-8CE14E353B3E}" destId="{410FDA6D-7156-4DD0-A81C-4FAD9B25CBCB}"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32CFFE-BF4A-4421-8094-35A81FAC319F}"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91B9AEDB-CCD5-450D-8AD2-7B00A4CE506E}">
      <dgm:prSet phldrT="[Text]" custT="1"/>
      <dgm:spPr>
        <a:solidFill>
          <a:schemeClr val="accent4">
            <a:lumMod val="50000"/>
          </a:schemeClr>
        </a:solidFill>
        <a:ln>
          <a:solidFill>
            <a:schemeClr val="accent4">
              <a:lumMod val="20000"/>
              <a:lumOff val="80000"/>
            </a:schemeClr>
          </a:solidFill>
        </a:ln>
      </dgm:spPr>
      <dgm:t>
        <a:bodyPr/>
        <a:lstStyle/>
        <a:p>
          <a:r>
            <a:rPr lang="en-US" sz="1800" dirty="0">
              <a:solidFill>
                <a:schemeClr val="bg2"/>
              </a:solidFill>
            </a:rPr>
            <a:t>Helping Professionals </a:t>
          </a:r>
        </a:p>
      </dgm:t>
    </dgm:pt>
    <dgm:pt modelId="{B3C0E5DF-7867-49AC-91B1-2D6E00173970}" type="parTrans" cxnId="{8CF700D0-ABE6-4545-8FEB-5A8CAB92CE51}">
      <dgm:prSet/>
      <dgm:spPr/>
      <dgm:t>
        <a:bodyPr/>
        <a:lstStyle/>
        <a:p>
          <a:endParaRPr lang="en-US"/>
        </a:p>
      </dgm:t>
    </dgm:pt>
    <dgm:pt modelId="{4EB6534D-F42B-40CB-85AD-6C0CA0C5ED41}" type="sibTrans" cxnId="{8CF700D0-ABE6-4545-8FEB-5A8CAB92CE51}">
      <dgm:prSet/>
      <dgm:spPr/>
      <dgm:t>
        <a:bodyPr/>
        <a:lstStyle/>
        <a:p>
          <a:endParaRPr lang="en-US"/>
        </a:p>
      </dgm:t>
    </dgm:pt>
    <dgm:pt modelId="{8C793AF3-15D3-4423-9033-50A711E361BB}">
      <dgm:prSet phldrT="[Text]" custT="1"/>
      <dgm:spPr>
        <a:solidFill>
          <a:schemeClr val="accent4">
            <a:lumMod val="75000"/>
          </a:schemeClr>
        </a:solidFill>
        <a:ln>
          <a:solidFill>
            <a:schemeClr val="accent4">
              <a:lumMod val="50000"/>
            </a:schemeClr>
          </a:solidFill>
        </a:ln>
      </dgm:spPr>
      <dgm:t>
        <a:bodyPr/>
        <a:lstStyle/>
        <a:p>
          <a:r>
            <a:rPr lang="en-US" sz="1400" dirty="0">
              <a:solidFill>
                <a:schemeClr val="tx2">
                  <a:lumMod val="20000"/>
                  <a:lumOff val="80000"/>
                </a:schemeClr>
              </a:solidFill>
            </a:rPr>
            <a:t>Acquaintances</a:t>
          </a:r>
        </a:p>
      </dgm:t>
    </dgm:pt>
    <dgm:pt modelId="{D9CCF541-9BA4-4F02-B472-9E90AD5F7517}" type="parTrans" cxnId="{7233BFF8-F7F2-4127-9292-D4E5AE1B7388}">
      <dgm:prSet/>
      <dgm:spPr/>
      <dgm:t>
        <a:bodyPr/>
        <a:lstStyle/>
        <a:p>
          <a:endParaRPr lang="en-US"/>
        </a:p>
      </dgm:t>
    </dgm:pt>
    <dgm:pt modelId="{4269338E-8D3B-4975-8CCB-1C22BFB2307E}" type="sibTrans" cxnId="{7233BFF8-F7F2-4127-9292-D4E5AE1B7388}">
      <dgm:prSet/>
      <dgm:spPr/>
      <dgm:t>
        <a:bodyPr/>
        <a:lstStyle/>
        <a:p>
          <a:endParaRPr lang="en-US"/>
        </a:p>
      </dgm:t>
    </dgm:pt>
    <dgm:pt modelId="{7154BCAE-963C-4240-B6CE-DD93D76DB969}">
      <dgm:prSet phldrT="[Text]" custT="1"/>
      <dgm:spPr>
        <a:solidFill>
          <a:schemeClr val="accent4">
            <a:lumMod val="60000"/>
            <a:lumOff val="40000"/>
          </a:schemeClr>
        </a:solidFill>
        <a:ln>
          <a:solidFill>
            <a:schemeClr val="accent4">
              <a:lumMod val="75000"/>
            </a:schemeClr>
          </a:solidFill>
        </a:ln>
      </dgm:spPr>
      <dgm:t>
        <a:bodyPr/>
        <a:lstStyle/>
        <a:p>
          <a:r>
            <a:rPr lang="en-US" sz="1800" dirty="0">
              <a:solidFill>
                <a:schemeClr val="tx2">
                  <a:lumMod val="75000"/>
                </a:schemeClr>
              </a:solidFill>
            </a:rPr>
            <a:t>Close Family and Friends</a:t>
          </a:r>
        </a:p>
      </dgm:t>
    </dgm:pt>
    <dgm:pt modelId="{D6A50281-CCE2-4E57-8F9D-35D10414F8B0}" type="parTrans" cxnId="{ACE0DBE0-20F9-48EE-9E59-F76D0B250267}">
      <dgm:prSet/>
      <dgm:spPr/>
      <dgm:t>
        <a:bodyPr/>
        <a:lstStyle/>
        <a:p>
          <a:endParaRPr lang="en-US"/>
        </a:p>
      </dgm:t>
    </dgm:pt>
    <dgm:pt modelId="{7D8DC65A-87A8-4684-A352-A370A5D53974}" type="sibTrans" cxnId="{ACE0DBE0-20F9-48EE-9E59-F76D0B250267}">
      <dgm:prSet/>
      <dgm:spPr/>
      <dgm:t>
        <a:bodyPr/>
        <a:lstStyle/>
        <a:p>
          <a:endParaRPr lang="en-US"/>
        </a:p>
      </dgm:t>
    </dgm:pt>
    <dgm:pt modelId="{4CAC1172-3DD2-4734-B03C-F27F842625E9}">
      <dgm:prSet phldrT="[Text]" custT="1"/>
      <dgm:spPr>
        <a:solidFill>
          <a:schemeClr val="accent4">
            <a:lumMod val="40000"/>
            <a:lumOff val="60000"/>
          </a:schemeClr>
        </a:solidFill>
        <a:ln>
          <a:solidFill>
            <a:schemeClr val="accent4">
              <a:lumMod val="60000"/>
              <a:lumOff val="40000"/>
            </a:schemeClr>
          </a:solidFill>
        </a:ln>
      </dgm:spPr>
      <dgm:t>
        <a:bodyPr/>
        <a:lstStyle/>
        <a:p>
          <a:r>
            <a:rPr lang="en-US" sz="1600" dirty="0">
              <a:solidFill>
                <a:schemeClr val="tx2">
                  <a:lumMod val="75000"/>
                </a:schemeClr>
              </a:solidFill>
            </a:rPr>
            <a:t>Intimate partners</a:t>
          </a:r>
        </a:p>
      </dgm:t>
    </dgm:pt>
    <dgm:pt modelId="{9BD5DDCE-4B56-4BF5-B3BF-612DADE2EAE8}" type="parTrans" cxnId="{F019CE39-7164-474D-A811-9BE0825BEFA0}">
      <dgm:prSet/>
      <dgm:spPr/>
      <dgm:t>
        <a:bodyPr/>
        <a:lstStyle/>
        <a:p>
          <a:endParaRPr lang="en-US"/>
        </a:p>
      </dgm:t>
    </dgm:pt>
    <dgm:pt modelId="{89BFD9EB-F46E-48A8-B6CE-DB7C32FCF998}" type="sibTrans" cxnId="{F019CE39-7164-474D-A811-9BE0825BEFA0}">
      <dgm:prSet/>
      <dgm:spPr/>
      <dgm:t>
        <a:bodyPr/>
        <a:lstStyle/>
        <a:p>
          <a:endParaRPr lang="en-US"/>
        </a:p>
      </dgm:t>
    </dgm:pt>
    <dgm:pt modelId="{3763A372-3876-4EE3-B218-B3B8D244CDDA}">
      <dgm:prSet phldrT="[Text]" custT="1"/>
      <dgm:spPr>
        <a:solidFill>
          <a:schemeClr val="accent4">
            <a:lumMod val="20000"/>
            <a:lumOff val="80000"/>
          </a:schemeClr>
        </a:solidFill>
        <a:ln>
          <a:solidFill>
            <a:schemeClr val="accent4">
              <a:lumMod val="40000"/>
              <a:lumOff val="60000"/>
            </a:schemeClr>
          </a:solidFill>
        </a:ln>
      </dgm:spPr>
      <dgm:t>
        <a:bodyPr/>
        <a:lstStyle/>
        <a:p>
          <a:r>
            <a:rPr lang="en-US" sz="1800" dirty="0">
              <a:solidFill>
                <a:schemeClr val="tx2">
                  <a:lumMod val="75000"/>
                </a:schemeClr>
              </a:solidFill>
            </a:rPr>
            <a:t>You</a:t>
          </a:r>
        </a:p>
      </dgm:t>
    </dgm:pt>
    <dgm:pt modelId="{0CFF2DB8-EBAC-427E-8C25-B121211EB29D}" type="parTrans" cxnId="{7F619133-554C-461A-8F83-C747594E10DC}">
      <dgm:prSet/>
      <dgm:spPr/>
      <dgm:t>
        <a:bodyPr/>
        <a:lstStyle/>
        <a:p>
          <a:endParaRPr lang="en-US"/>
        </a:p>
      </dgm:t>
    </dgm:pt>
    <dgm:pt modelId="{0624EB85-6747-42E4-8C23-B3D1BA1BF6C8}" type="sibTrans" cxnId="{7F619133-554C-461A-8F83-C747594E10DC}">
      <dgm:prSet/>
      <dgm:spPr/>
      <dgm:t>
        <a:bodyPr/>
        <a:lstStyle/>
        <a:p>
          <a:endParaRPr lang="en-US"/>
        </a:p>
      </dgm:t>
    </dgm:pt>
    <dgm:pt modelId="{B442F2AD-AA34-4286-BFAA-74EDE58645F3}" type="pres">
      <dgm:prSet presAssocID="{D132CFFE-BF4A-4421-8094-35A81FAC319F}" presName="Name0" presStyleCnt="0">
        <dgm:presLayoutVars>
          <dgm:chMax val="7"/>
          <dgm:resizeHandles val="exact"/>
        </dgm:presLayoutVars>
      </dgm:prSet>
      <dgm:spPr/>
    </dgm:pt>
    <dgm:pt modelId="{88652926-9A9C-4B00-9DD8-F889B57B27DB}" type="pres">
      <dgm:prSet presAssocID="{D132CFFE-BF4A-4421-8094-35A81FAC319F}" presName="comp1" presStyleCnt="0"/>
      <dgm:spPr/>
    </dgm:pt>
    <dgm:pt modelId="{80E29C78-A1F1-43AA-A14B-04272F6D645B}" type="pres">
      <dgm:prSet presAssocID="{D132CFFE-BF4A-4421-8094-35A81FAC319F}" presName="circle1" presStyleLbl="node1" presStyleIdx="0" presStyleCnt="5" custScaleX="104123" custLinFactNeighborX="-372" custLinFactNeighborY="-9033"/>
      <dgm:spPr/>
    </dgm:pt>
    <dgm:pt modelId="{9915A058-769F-43A6-AD4F-9C5FEE119782}" type="pres">
      <dgm:prSet presAssocID="{D132CFFE-BF4A-4421-8094-35A81FAC319F}" presName="c1text" presStyleLbl="node1" presStyleIdx="0" presStyleCnt="5">
        <dgm:presLayoutVars>
          <dgm:bulletEnabled val="1"/>
        </dgm:presLayoutVars>
      </dgm:prSet>
      <dgm:spPr/>
    </dgm:pt>
    <dgm:pt modelId="{6F07B94E-BC92-4168-B11E-0264CD46DB50}" type="pres">
      <dgm:prSet presAssocID="{D132CFFE-BF4A-4421-8094-35A81FAC319F}" presName="comp2" presStyleCnt="0"/>
      <dgm:spPr/>
    </dgm:pt>
    <dgm:pt modelId="{FF9A863F-8365-4761-9702-FE3FA596FE69}" type="pres">
      <dgm:prSet presAssocID="{D132CFFE-BF4A-4421-8094-35A81FAC319F}" presName="circle2" presStyleLbl="node1" presStyleIdx="1" presStyleCnt="5"/>
      <dgm:spPr/>
    </dgm:pt>
    <dgm:pt modelId="{C460DA70-35E5-42C9-BC95-A4666E07DCFA}" type="pres">
      <dgm:prSet presAssocID="{D132CFFE-BF4A-4421-8094-35A81FAC319F}" presName="c2text" presStyleLbl="node1" presStyleIdx="1" presStyleCnt="5">
        <dgm:presLayoutVars>
          <dgm:bulletEnabled val="1"/>
        </dgm:presLayoutVars>
      </dgm:prSet>
      <dgm:spPr/>
    </dgm:pt>
    <dgm:pt modelId="{2A48C856-D209-4A3E-8E1F-12D3A5FC6AB6}" type="pres">
      <dgm:prSet presAssocID="{D132CFFE-BF4A-4421-8094-35A81FAC319F}" presName="comp3" presStyleCnt="0"/>
      <dgm:spPr/>
    </dgm:pt>
    <dgm:pt modelId="{689991D4-6B92-41BA-B376-1AC7B03E6BF4}" type="pres">
      <dgm:prSet presAssocID="{D132CFFE-BF4A-4421-8094-35A81FAC319F}" presName="circle3" presStyleLbl="node1" presStyleIdx="2" presStyleCnt="5"/>
      <dgm:spPr/>
    </dgm:pt>
    <dgm:pt modelId="{55E2D6D1-9836-4486-A512-7DA2C5F6A0F5}" type="pres">
      <dgm:prSet presAssocID="{D132CFFE-BF4A-4421-8094-35A81FAC319F}" presName="c3text" presStyleLbl="node1" presStyleIdx="2" presStyleCnt="5">
        <dgm:presLayoutVars>
          <dgm:bulletEnabled val="1"/>
        </dgm:presLayoutVars>
      </dgm:prSet>
      <dgm:spPr/>
    </dgm:pt>
    <dgm:pt modelId="{9F19234E-1197-4B5E-95AE-AB694E4AA521}" type="pres">
      <dgm:prSet presAssocID="{D132CFFE-BF4A-4421-8094-35A81FAC319F}" presName="comp4" presStyleCnt="0"/>
      <dgm:spPr/>
    </dgm:pt>
    <dgm:pt modelId="{F776E777-57B0-4856-852B-0F24C788CF0C}" type="pres">
      <dgm:prSet presAssocID="{D132CFFE-BF4A-4421-8094-35A81FAC319F}" presName="circle4" presStyleLbl="node1" presStyleIdx="3" presStyleCnt="5" custLinFactNeighborX="-456" custLinFactNeighborY="0"/>
      <dgm:spPr/>
    </dgm:pt>
    <dgm:pt modelId="{208AC27F-C3CF-4734-ACEC-DE917534F82C}" type="pres">
      <dgm:prSet presAssocID="{D132CFFE-BF4A-4421-8094-35A81FAC319F}" presName="c4text" presStyleLbl="node1" presStyleIdx="3" presStyleCnt="5">
        <dgm:presLayoutVars>
          <dgm:bulletEnabled val="1"/>
        </dgm:presLayoutVars>
      </dgm:prSet>
      <dgm:spPr/>
    </dgm:pt>
    <dgm:pt modelId="{EF05B87D-80F3-4255-A361-1E9F43704029}" type="pres">
      <dgm:prSet presAssocID="{D132CFFE-BF4A-4421-8094-35A81FAC319F}" presName="comp5" presStyleCnt="0"/>
      <dgm:spPr/>
    </dgm:pt>
    <dgm:pt modelId="{E8418BCA-60AA-4952-9D11-B02EADF9B6AD}" type="pres">
      <dgm:prSet presAssocID="{D132CFFE-BF4A-4421-8094-35A81FAC319F}" presName="circle5" presStyleLbl="node1" presStyleIdx="4" presStyleCnt="5"/>
      <dgm:spPr/>
    </dgm:pt>
    <dgm:pt modelId="{D27A97F6-EC6F-4DC4-B2C9-76E5B51AE576}" type="pres">
      <dgm:prSet presAssocID="{D132CFFE-BF4A-4421-8094-35A81FAC319F}" presName="c5text" presStyleLbl="node1" presStyleIdx="4" presStyleCnt="5">
        <dgm:presLayoutVars>
          <dgm:bulletEnabled val="1"/>
        </dgm:presLayoutVars>
      </dgm:prSet>
      <dgm:spPr/>
    </dgm:pt>
  </dgm:ptLst>
  <dgm:cxnLst>
    <dgm:cxn modelId="{3286FF05-8F7B-4528-987D-A4B4565D4193}" type="presOf" srcId="{3763A372-3876-4EE3-B218-B3B8D244CDDA}" destId="{E8418BCA-60AA-4952-9D11-B02EADF9B6AD}" srcOrd="0" destOrd="0" presId="urn:microsoft.com/office/officeart/2005/8/layout/venn2"/>
    <dgm:cxn modelId="{B2370B27-7ABC-4CC6-B043-95A05F75E3C3}" type="presOf" srcId="{91B9AEDB-CCD5-450D-8AD2-7B00A4CE506E}" destId="{9915A058-769F-43A6-AD4F-9C5FEE119782}" srcOrd="1" destOrd="0" presId="urn:microsoft.com/office/officeart/2005/8/layout/venn2"/>
    <dgm:cxn modelId="{AB01C730-5ADA-40A4-A372-8448B98D27F5}" type="presOf" srcId="{4CAC1172-3DD2-4734-B03C-F27F842625E9}" destId="{208AC27F-C3CF-4734-ACEC-DE917534F82C}" srcOrd="1" destOrd="0" presId="urn:microsoft.com/office/officeart/2005/8/layout/venn2"/>
    <dgm:cxn modelId="{7F619133-554C-461A-8F83-C747594E10DC}" srcId="{D132CFFE-BF4A-4421-8094-35A81FAC319F}" destId="{3763A372-3876-4EE3-B218-B3B8D244CDDA}" srcOrd="4" destOrd="0" parTransId="{0CFF2DB8-EBAC-427E-8C25-B121211EB29D}" sibTransId="{0624EB85-6747-42E4-8C23-B3D1BA1BF6C8}"/>
    <dgm:cxn modelId="{26EF9733-6D8A-4637-B26E-BC521C0637E4}" type="presOf" srcId="{91B9AEDB-CCD5-450D-8AD2-7B00A4CE506E}" destId="{80E29C78-A1F1-43AA-A14B-04272F6D645B}" srcOrd="0" destOrd="0" presId="urn:microsoft.com/office/officeart/2005/8/layout/venn2"/>
    <dgm:cxn modelId="{D86B5F35-FDCC-4CB5-B662-6EAA089BD5D5}" type="presOf" srcId="{3763A372-3876-4EE3-B218-B3B8D244CDDA}" destId="{D27A97F6-EC6F-4DC4-B2C9-76E5B51AE576}" srcOrd="1" destOrd="0" presId="urn:microsoft.com/office/officeart/2005/8/layout/venn2"/>
    <dgm:cxn modelId="{05D35736-64D6-4F82-9CF7-0C75CC72022F}" type="presOf" srcId="{7154BCAE-963C-4240-B6CE-DD93D76DB969}" destId="{689991D4-6B92-41BA-B376-1AC7B03E6BF4}" srcOrd="0" destOrd="0" presId="urn:microsoft.com/office/officeart/2005/8/layout/venn2"/>
    <dgm:cxn modelId="{4D79EF38-BBD0-4B2D-B58E-D976255295F7}" type="presOf" srcId="{8C793AF3-15D3-4423-9033-50A711E361BB}" destId="{FF9A863F-8365-4761-9702-FE3FA596FE69}" srcOrd="0" destOrd="0" presId="urn:microsoft.com/office/officeart/2005/8/layout/venn2"/>
    <dgm:cxn modelId="{F019CE39-7164-474D-A811-9BE0825BEFA0}" srcId="{D132CFFE-BF4A-4421-8094-35A81FAC319F}" destId="{4CAC1172-3DD2-4734-B03C-F27F842625E9}" srcOrd="3" destOrd="0" parTransId="{9BD5DDCE-4B56-4BF5-B3BF-612DADE2EAE8}" sibTransId="{89BFD9EB-F46E-48A8-B6CE-DB7C32FCF998}"/>
    <dgm:cxn modelId="{D9C84B50-0F91-484D-84FE-BE8AD215A3B3}" type="presOf" srcId="{7154BCAE-963C-4240-B6CE-DD93D76DB969}" destId="{55E2D6D1-9836-4486-A512-7DA2C5F6A0F5}" srcOrd="1" destOrd="0" presId="urn:microsoft.com/office/officeart/2005/8/layout/venn2"/>
    <dgm:cxn modelId="{864922AD-4597-4BD0-A668-B61EAEC4ADDF}" type="presOf" srcId="{4CAC1172-3DD2-4734-B03C-F27F842625E9}" destId="{F776E777-57B0-4856-852B-0F24C788CF0C}" srcOrd="0" destOrd="0" presId="urn:microsoft.com/office/officeart/2005/8/layout/venn2"/>
    <dgm:cxn modelId="{8CF700D0-ABE6-4545-8FEB-5A8CAB92CE51}" srcId="{D132CFFE-BF4A-4421-8094-35A81FAC319F}" destId="{91B9AEDB-CCD5-450D-8AD2-7B00A4CE506E}" srcOrd="0" destOrd="0" parTransId="{B3C0E5DF-7867-49AC-91B1-2D6E00173970}" sibTransId="{4EB6534D-F42B-40CB-85AD-6C0CA0C5ED41}"/>
    <dgm:cxn modelId="{F02A6BD3-1A0A-44D7-B8C9-C1051DD8FA1A}" type="presOf" srcId="{8C793AF3-15D3-4423-9033-50A711E361BB}" destId="{C460DA70-35E5-42C9-BC95-A4666E07DCFA}" srcOrd="1" destOrd="0" presId="urn:microsoft.com/office/officeart/2005/8/layout/venn2"/>
    <dgm:cxn modelId="{ACE0DBE0-20F9-48EE-9E59-F76D0B250267}" srcId="{D132CFFE-BF4A-4421-8094-35A81FAC319F}" destId="{7154BCAE-963C-4240-B6CE-DD93D76DB969}" srcOrd="2" destOrd="0" parTransId="{D6A50281-CCE2-4E57-8F9D-35D10414F8B0}" sibTransId="{7D8DC65A-87A8-4684-A352-A370A5D53974}"/>
    <dgm:cxn modelId="{7233BFF8-F7F2-4127-9292-D4E5AE1B7388}" srcId="{D132CFFE-BF4A-4421-8094-35A81FAC319F}" destId="{8C793AF3-15D3-4423-9033-50A711E361BB}" srcOrd="1" destOrd="0" parTransId="{D9CCF541-9BA4-4F02-B472-9E90AD5F7517}" sibTransId="{4269338E-8D3B-4975-8CCB-1C22BFB2307E}"/>
    <dgm:cxn modelId="{4D117CFE-74D5-4997-B1C1-95B0DA81077F}" type="presOf" srcId="{D132CFFE-BF4A-4421-8094-35A81FAC319F}" destId="{B442F2AD-AA34-4286-BFAA-74EDE58645F3}" srcOrd="0" destOrd="0" presId="urn:microsoft.com/office/officeart/2005/8/layout/venn2"/>
    <dgm:cxn modelId="{FF1ED428-1B9A-4D02-A908-69F587C349ED}" type="presParOf" srcId="{B442F2AD-AA34-4286-BFAA-74EDE58645F3}" destId="{88652926-9A9C-4B00-9DD8-F889B57B27DB}" srcOrd="0" destOrd="0" presId="urn:microsoft.com/office/officeart/2005/8/layout/venn2"/>
    <dgm:cxn modelId="{B67FD3F1-4381-440D-A431-74AE463163BC}" type="presParOf" srcId="{88652926-9A9C-4B00-9DD8-F889B57B27DB}" destId="{80E29C78-A1F1-43AA-A14B-04272F6D645B}" srcOrd="0" destOrd="0" presId="urn:microsoft.com/office/officeart/2005/8/layout/venn2"/>
    <dgm:cxn modelId="{3FF05B76-249D-4274-95AE-4385115F26EB}" type="presParOf" srcId="{88652926-9A9C-4B00-9DD8-F889B57B27DB}" destId="{9915A058-769F-43A6-AD4F-9C5FEE119782}" srcOrd="1" destOrd="0" presId="urn:microsoft.com/office/officeart/2005/8/layout/venn2"/>
    <dgm:cxn modelId="{473BAA8D-B939-4E1E-A3B6-BD351241CD96}" type="presParOf" srcId="{B442F2AD-AA34-4286-BFAA-74EDE58645F3}" destId="{6F07B94E-BC92-4168-B11E-0264CD46DB50}" srcOrd="1" destOrd="0" presId="urn:microsoft.com/office/officeart/2005/8/layout/venn2"/>
    <dgm:cxn modelId="{9C230203-2656-4C7C-ADE6-A35475DB142A}" type="presParOf" srcId="{6F07B94E-BC92-4168-B11E-0264CD46DB50}" destId="{FF9A863F-8365-4761-9702-FE3FA596FE69}" srcOrd="0" destOrd="0" presId="urn:microsoft.com/office/officeart/2005/8/layout/venn2"/>
    <dgm:cxn modelId="{1CAAF619-1529-4257-AE86-EC92D44ED90E}" type="presParOf" srcId="{6F07B94E-BC92-4168-B11E-0264CD46DB50}" destId="{C460DA70-35E5-42C9-BC95-A4666E07DCFA}" srcOrd="1" destOrd="0" presId="urn:microsoft.com/office/officeart/2005/8/layout/venn2"/>
    <dgm:cxn modelId="{9581AD82-9940-46FA-B67F-4322E90C717B}" type="presParOf" srcId="{B442F2AD-AA34-4286-BFAA-74EDE58645F3}" destId="{2A48C856-D209-4A3E-8E1F-12D3A5FC6AB6}" srcOrd="2" destOrd="0" presId="urn:microsoft.com/office/officeart/2005/8/layout/venn2"/>
    <dgm:cxn modelId="{12D6FB23-04DB-4BFD-954C-44FC61BCF3BA}" type="presParOf" srcId="{2A48C856-D209-4A3E-8E1F-12D3A5FC6AB6}" destId="{689991D4-6B92-41BA-B376-1AC7B03E6BF4}" srcOrd="0" destOrd="0" presId="urn:microsoft.com/office/officeart/2005/8/layout/venn2"/>
    <dgm:cxn modelId="{D4482C5B-595E-4BC9-8ADE-C38D3A341BF9}" type="presParOf" srcId="{2A48C856-D209-4A3E-8E1F-12D3A5FC6AB6}" destId="{55E2D6D1-9836-4486-A512-7DA2C5F6A0F5}" srcOrd="1" destOrd="0" presId="urn:microsoft.com/office/officeart/2005/8/layout/venn2"/>
    <dgm:cxn modelId="{89D7828E-4B15-4AAF-84A9-62CC130B7ED5}" type="presParOf" srcId="{B442F2AD-AA34-4286-BFAA-74EDE58645F3}" destId="{9F19234E-1197-4B5E-95AE-AB694E4AA521}" srcOrd="3" destOrd="0" presId="urn:microsoft.com/office/officeart/2005/8/layout/venn2"/>
    <dgm:cxn modelId="{9E77D031-21FD-403C-929C-29DB7233C78A}" type="presParOf" srcId="{9F19234E-1197-4B5E-95AE-AB694E4AA521}" destId="{F776E777-57B0-4856-852B-0F24C788CF0C}" srcOrd="0" destOrd="0" presId="urn:microsoft.com/office/officeart/2005/8/layout/venn2"/>
    <dgm:cxn modelId="{5E4B8763-EEC9-49AD-9899-6B65CD51DB62}" type="presParOf" srcId="{9F19234E-1197-4B5E-95AE-AB694E4AA521}" destId="{208AC27F-C3CF-4734-ACEC-DE917534F82C}" srcOrd="1" destOrd="0" presId="urn:microsoft.com/office/officeart/2005/8/layout/venn2"/>
    <dgm:cxn modelId="{F2617CED-F08F-498D-946F-E90B5C3A58E8}" type="presParOf" srcId="{B442F2AD-AA34-4286-BFAA-74EDE58645F3}" destId="{EF05B87D-80F3-4255-A361-1E9F43704029}" srcOrd="4" destOrd="0" presId="urn:microsoft.com/office/officeart/2005/8/layout/venn2"/>
    <dgm:cxn modelId="{93CDA30C-6968-4CE1-A148-76C483B958B9}" type="presParOf" srcId="{EF05B87D-80F3-4255-A361-1E9F43704029}" destId="{E8418BCA-60AA-4952-9D11-B02EADF9B6AD}" srcOrd="0" destOrd="0" presId="urn:microsoft.com/office/officeart/2005/8/layout/venn2"/>
    <dgm:cxn modelId="{9BCC6554-952B-45E3-BEF8-E3C0E2124234}" type="presParOf" srcId="{EF05B87D-80F3-4255-A361-1E9F43704029}" destId="{D27A97F6-EC6F-4DC4-B2C9-76E5B51AE576}"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32CFFE-BF4A-4421-8094-35A81FAC319F}"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91B9AEDB-CCD5-450D-8AD2-7B00A4CE506E}">
      <dgm:prSet phldrT="[Text]" custT="1"/>
      <dgm:spPr>
        <a:solidFill>
          <a:schemeClr val="accent4">
            <a:lumMod val="50000"/>
          </a:schemeClr>
        </a:solidFill>
        <a:ln>
          <a:solidFill>
            <a:schemeClr val="accent4">
              <a:lumMod val="20000"/>
              <a:lumOff val="80000"/>
            </a:schemeClr>
          </a:solidFill>
        </a:ln>
      </dgm:spPr>
      <dgm:t>
        <a:bodyPr/>
        <a:lstStyle/>
        <a:p>
          <a:r>
            <a:rPr lang="en-US" sz="1800" dirty="0">
              <a:solidFill>
                <a:schemeClr val="bg2"/>
              </a:solidFill>
            </a:rPr>
            <a:t>Helping Professionals </a:t>
          </a:r>
        </a:p>
      </dgm:t>
    </dgm:pt>
    <dgm:pt modelId="{B3C0E5DF-7867-49AC-91B1-2D6E00173970}" type="parTrans" cxnId="{8CF700D0-ABE6-4545-8FEB-5A8CAB92CE51}">
      <dgm:prSet/>
      <dgm:spPr/>
      <dgm:t>
        <a:bodyPr/>
        <a:lstStyle/>
        <a:p>
          <a:endParaRPr lang="en-US"/>
        </a:p>
      </dgm:t>
    </dgm:pt>
    <dgm:pt modelId="{4EB6534D-F42B-40CB-85AD-6C0CA0C5ED41}" type="sibTrans" cxnId="{8CF700D0-ABE6-4545-8FEB-5A8CAB92CE51}">
      <dgm:prSet/>
      <dgm:spPr/>
      <dgm:t>
        <a:bodyPr/>
        <a:lstStyle/>
        <a:p>
          <a:endParaRPr lang="en-US"/>
        </a:p>
      </dgm:t>
    </dgm:pt>
    <dgm:pt modelId="{8C793AF3-15D3-4423-9033-50A711E361BB}">
      <dgm:prSet phldrT="[Text]" custT="1"/>
      <dgm:spPr>
        <a:solidFill>
          <a:schemeClr val="accent4">
            <a:lumMod val="75000"/>
          </a:schemeClr>
        </a:solidFill>
        <a:ln>
          <a:solidFill>
            <a:schemeClr val="accent4">
              <a:lumMod val="50000"/>
            </a:schemeClr>
          </a:solidFill>
        </a:ln>
      </dgm:spPr>
      <dgm:t>
        <a:bodyPr/>
        <a:lstStyle/>
        <a:p>
          <a:r>
            <a:rPr lang="en-US" sz="1400" dirty="0">
              <a:solidFill>
                <a:schemeClr val="tx2">
                  <a:lumMod val="20000"/>
                  <a:lumOff val="80000"/>
                </a:schemeClr>
              </a:solidFill>
            </a:rPr>
            <a:t>Acquaintances</a:t>
          </a:r>
        </a:p>
      </dgm:t>
    </dgm:pt>
    <dgm:pt modelId="{D9CCF541-9BA4-4F02-B472-9E90AD5F7517}" type="parTrans" cxnId="{7233BFF8-F7F2-4127-9292-D4E5AE1B7388}">
      <dgm:prSet/>
      <dgm:spPr/>
      <dgm:t>
        <a:bodyPr/>
        <a:lstStyle/>
        <a:p>
          <a:endParaRPr lang="en-US"/>
        </a:p>
      </dgm:t>
    </dgm:pt>
    <dgm:pt modelId="{4269338E-8D3B-4975-8CCB-1C22BFB2307E}" type="sibTrans" cxnId="{7233BFF8-F7F2-4127-9292-D4E5AE1B7388}">
      <dgm:prSet/>
      <dgm:spPr/>
      <dgm:t>
        <a:bodyPr/>
        <a:lstStyle/>
        <a:p>
          <a:endParaRPr lang="en-US"/>
        </a:p>
      </dgm:t>
    </dgm:pt>
    <dgm:pt modelId="{7154BCAE-963C-4240-B6CE-DD93D76DB969}">
      <dgm:prSet phldrT="[Text]" custT="1"/>
      <dgm:spPr>
        <a:solidFill>
          <a:schemeClr val="accent4">
            <a:lumMod val="60000"/>
            <a:lumOff val="40000"/>
          </a:schemeClr>
        </a:solidFill>
        <a:ln>
          <a:solidFill>
            <a:schemeClr val="accent4">
              <a:lumMod val="75000"/>
            </a:schemeClr>
          </a:solidFill>
        </a:ln>
      </dgm:spPr>
      <dgm:t>
        <a:bodyPr/>
        <a:lstStyle/>
        <a:p>
          <a:r>
            <a:rPr lang="en-US" sz="1600" dirty="0">
              <a:solidFill>
                <a:schemeClr val="tx2">
                  <a:lumMod val="75000"/>
                </a:schemeClr>
              </a:solidFill>
            </a:rPr>
            <a:t>Close Family and Friends</a:t>
          </a:r>
        </a:p>
      </dgm:t>
    </dgm:pt>
    <dgm:pt modelId="{D6A50281-CCE2-4E57-8F9D-35D10414F8B0}" type="parTrans" cxnId="{ACE0DBE0-20F9-48EE-9E59-F76D0B250267}">
      <dgm:prSet/>
      <dgm:spPr/>
      <dgm:t>
        <a:bodyPr/>
        <a:lstStyle/>
        <a:p>
          <a:endParaRPr lang="en-US"/>
        </a:p>
      </dgm:t>
    </dgm:pt>
    <dgm:pt modelId="{7D8DC65A-87A8-4684-A352-A370A5D53974}" type="sibTrans" cxnId="{ACE0DBE0-20F9-48EE-9E59-F76D0B250267}">
      <dgm:prSet/>
      <dgm:spPr/>
      <dgm:t>
        <a:bodyPr/>
        <a:lstStyle/>
        <a:p>
          <a:endParaRPr lang="en-US"/>
        </a:p>
      </dgm:t>
    </dgm:pt>
    <dgm:pt modelId="{4CAC1172-3DD2-4734-B03C-F27F842625E9}">
      <dgm:prSet phldrT="[Text]" custT="1"/>
      <dgm:spPr>
        <a:solidFill>
          <a:schemeClr val="accent4">
            <a:lumMod val="40000"/>
            <a:lumOff val="60000"/>
          </a:schemeClr>
        </a:solidFill>
        <a:ln>
          <a:solidFill>
            <a:schemeClr val="accent4">
              <a:lumMod val="60000"/>
              <a:lumOff val="40000"/>
            </a:schemeClr>
          </a:solidFill>
        </a:ln>
      </dgm:spPr>
      <dgm:t>
        <a:bodyPr/>
        <a:lstStyle/>
        <a:p>
          <a:r>
            <a:rPr lang="en-US" sz="1600" dirty="0">
              <a:solidFill>
                <a:schemeClr val="tx2">
                  <a:lumMod val="75000"/>
                </a:schemeClr>
              </a:solidFill>
            </a:rPr>
            <a:t>Intimate partners</a:t>
          </a:r>
        </a:p>
      </dgm:t>
    </dgm:pt>
    <dgm:pt modelId="{9BD5DDCE-4B56-4BF5-B3BF-612DADE2EAE8}" type="parTrans" cxnId="{F019CE39-7164-474D-A811-9BE0825BEFA0}">
      <dgm:prSet/>
      <dgm:spPr/>
      <dgm:t>
        <a:bodyPr/>
        <a:lstStyle/>
        <a:p>
          <a:endParaRPr lang="en-US"/>
        </a:p>
      </dgm:t>
    </dgm:pt>
    <dgm:pt modelId="{89BFD9EB-F46E-48A8-B6CE-DB7C32FCF998}" type="sibTrans" cxnId="{F019CE39-7164-474D-A811-9BE0825BEFA0}">
      <dgm:prSet/>
      <dgm:spPr/>
      <dgm:t>
        <a:bodyPr/>
        <a:lstStyle/>
        <a:p>
          <a:endParaRPr lang="en-US"/>
        </a:p>
      </dgm:t>
    </dgm:pt>
    <dgm:pt modelId="{3763A372-3876-4EE3-B218-B3B8D244CDDA}">
      <dgm:prSet phldrT="[Text]" custT="1"/>
      <dgm:spPr>
        <a:solidFill>
          <a:schemeClr val="accent4">
            <a:lumMod val="20000"/>
            <a:lumOff val="80000"/>
          </a:schemeClr>
        </a:solidFill>
        <a:ln>
          <a:solidFill>
            <a:schemeClr val="accent4">
              <a:lumMod val="40000"/>
              <a:lumOff val="60000"/>
            </a:schemeClr>
          </a:solidFill>
        </a:ln>
      </dgm:spPr>
      <dgm:t>
        <a:bodyPr/>
        <a:lstStyle/>
        <a:p>
          <a:r>
            <a:rPr lang="en-US" sz="1800" dirty="0">
              <a:solidFill>
                <a:schemeClr val="tx2">
                  <a:lumMod val="75000"/>
                </a:schemeClr>
              </a:solidFill>
            </a:rPr>
            <a:t>You</a:t>
          </a:r>
        </a:p>
      </dgm:t>
    </dgm:pt>
    <dgm:pt modelId="{0CFF2DB8-EBAC-427E-8C25-B121211EB29D}" type="parTrans" cxnId="{7F619133-554C-461A-8F83-C747594E10DC}">
      <dgm:prSet/>
      <dgm:spPr/>
      <dgm:t>
        <a:bodyPr/>
        <a:lstStyle/>
        <a:p>
          <a:endParaRPr lang="en-US"/>
        </a:p>
      </dgm:t>
    </dgm:pt>
    <dgm:pt modelId="{0624EB85-6747-42E4-8C23-B3D1BA1BF6C8}" type="sibTrans" cxnId="{7F619133-554C-461A-8F83-C747594E10DC}">
      <dgm:prSet/>
      <dgm:spPr/>
      <dgm:t>
        <a:bodyPr/>
        <a:lstStyle/>
        <a:p>
          <a:endParaRPr lang="en-US"/>
        </a:p>
      </dgm:t>
    </dgm:pt>
    <dgm:pt modelId="{B442F2AD-AA34-4286-BFAA-74EDE58645F3}" type="pres">
      <dgm:prSet presAssocID="{D132CFFE-BF4A-4421-8094-35A81FAC319F}" presName="Name0" presStyleCnt="0">
        <dgm:presLayoutVars>
          <dgm:chMax val="7"/>
          <dgm:resizeHandles val="exact"/>
        </dgm:presLayoutVars>
      </dgm:prSet>
      <dgm:spPr/>
    </dgm:pt>
    <dgm:pt modelId="{88652926-9A9C-4B00-9DD8-F889B57B27DB}" type="pres">
      <dgm:prSet presAssocID="{D132CFFE-BF4A-4421-8094-35A81FAC319F}" presName="comp1" presStyleCnt="0"/>
      <dgm:spPr/>
    </dgm:pt>
    <dgm:pt modelId="{80E29C78-A1F1-43AA-A14B-04272F6D645B}" type="pres">
      <dgm:prSet presAssocID="{D132CFFE-BF4A-4421-8094-35A81FAC319F}" presName="circle1" presStyleLbl="node1" presStyleIdx="0" presStyleCnt="5" custScaleX="104123" custLinFactNeighborX="-372" custLinFactNeighborY="-9033"/>
      <dgm:spPr/>
    </dgm:pt>
    <dgm:pt modelId="{9915A058-769F-43A6-AD4F-9C5FEE119782}" type="pres">
      <dgm:prSet presAssocID="{D132CFFE-BF4A-4421-8094-35A81FAC319F}" presName="c1text" presStyleLbl="node1" presStyleIdx="0" presStyleCnt="5">
        <dgm:presLayoutVars>
          <dgm:bulletEnabled val="1"/>
        </dgm:presLayoutVars>
      </dgm:prSet>
      <dgm:spPr/>
    </dgm:pt>
    <dgm:pt modelId="{6F07B94E-BC92-4168-B11E-0264CD46DB50}" type="pres">
      <dgm:prSet presAssocID="{D132CFFE-BF4A-4421-8094-35A81FAC319F}" presName="comp2" presStyleCnt="0"/>
      <dgm:spPr/>
    </dgm:pt>
    <dgm:pt modelId="{FF9A863F-8365-4761-9702-FE3FA596FE69}" type="pres">
      <dgm:prSet presAssocID="{D132CFFE-BF4A-4421-8094-35A81FAC319F}" presName="circle2" presStyleLbl="node1" presStyleIdx="1" presStyleCnt="5"/>
      <dgm:spPr/>
    </dgm:pt>
    <dgm:pt modelId="{C460DA70-35E5-42C9-BC95-A4666E07DCFA}" type="pres">
      <dgm:prSet presAssocID="{D132CFFE-BF4A-4421-8094-35A81FAC319F}" presName="c2text" presStyleLbl="node1" presStyleIdx="1" presStyleCnt="5">
        <dgm:presLayoutVars>
          <dgm:bulletEnabled val="1"/>
        </dgm:presLayoutVars>
      </dgm:prSet>
      <dgm:spPr/>
    </dgm:pt>
    <dgm:pt modelId="{2A48C856-D209-4A3E-8E1F-12D3A5FC6AB6}" type="pres">
      <dgm:prSet presAssocID="{D132CFFE-BF4A-4421-8094-35A81FAC319F}" presName="comp3" presStyleCnt="0"/>
      <dgm:spPr/>
    </dgm:pt>
    <dgm:pt modelId="{689991D4-6B92-41BA-B376-1AC7B03E6BF4}" type="pres">
      <dgm:prSet presAssocID="{D132CFFE-BF4A-4421-8094-35A81FAC319F}" presName="circle3" presStyleLbl="node1" presStyleIdx="2" presStyleCnt="5"/>
      <dgm:spPr/>
    </dgm:pt>
    <dgm:pt modelId="{55E2D6D1-9836-4486-A512-7DA2C5F6A0F5}" type="pres">
      <dgm:prSet presAssocID="{D132CFFE-BF4A-4421-8094-35A81FAC319F}" presName="c3text" presStyleLbl="node1" presStyleIdx="2" presStyleCnt="5">
        <dgm:presLayoutVars>
          <dgm:bulletEnabled val="1"/>
        </dgm:presLayoutVars>
      </dgm:prSet>
      <dgm:spPr/>
    </dgm:pt>
    <dgm:pt modelId="{9F19234E-1197-4B5E-95AE-AB694E4AA521}" type="pres">
      <dgm:prSet presAssocID="{D132CFFE-BF4A-4421-8094-35A81FAC319F}" presName="comp4" presStyleCnt="0"/>
      <dgm:spPr/>
    </dgm:pt>
    <dgm:pt modelId="{F776E777-57B0-4856-852B-0F24C788CF0C}" type="pres">
      <dgm:prSet presAssocID="{D132CFFE-BF4A-4421-8094-35A81FAC319F}" presName="circle4" presStyleLbl="node1" presStyleIdx="3" presStyleCnt="5" custLinFactNeighborX="-456" custLinFactNeighborY="0"/>
      <dgm:spPr/>
    </dgm:pt>
    <dgm:pt modelId="{208AC27F-C3CF-4734-ACEC-DE917534F82C}" type="pres">
      <dgm:prSet presAssocID="{D132CFFE-BF4A-4421-8094-35A81FAC319F}" presName="c4text" presStyleLbl="node1" presStyleIdx="3" presStyleCnt="5">
        <dgm:presLayoutVars>
          <dgm:bulletEnabled val="1"/>
        </dgm:presLayoutVars>
      </dgm:prSet>
      <dgm:spPr/>
    </dgm:pt>
    <dgm:pt modelId="{EF05B87D-80F3-4255-A361-1E9F43704029}" type="pres">
      <dgm:prSet presAssocID="{D132CFFE-BF4A-4421-8094-35A81FAC319F}" presName="comp5" presStyleCnt="0"/>
      <dgm:spPr/>
    </dgm:pt>
    <dgm:pt modelId="{E8418BCA-60AA-4952-9D11-B02EADF9B6AD}" type="pres">
      <dgm:prSet presAssocID="{D132CFFE-BF4A-4421-8094-35A81FAC319F}" presName="circle5" presStyleLbl="node1" presStyleIdx="4" presStyleCnt="5"/>
      <dgm:spPr/>
    </dgm:pt>
    <dgm:pt modelId="{D27A97F6-EC6F-4DC4-B2C9-76E5B51AE576}" type="pres">
      <dgm:prSet presAssocID="{D132CFFE-BF4A-4421-8094-35A81FAC319F}" presName="c5text" presStyleLbl="node1" presStyleIdx="4" presStyleCnt="5">
        <dgm:presLayoutVars>
          <dgm:bulletEnabled val="1"/>
        </dgm:presLayoutVars>
      </dgm:prSet>
      <dgm:spPr/>
    </dgm:pt>
  </dgm:ptLst>
  <dgm:cxnLst>
    <dgm:cxn modelId="{596A930F-6C67-4EA0-8271-4BDB32758F10}" type="presOf" srcId="{3763A372-3876-4EE3-B218-B3B8D244CDDA}" destId="{D27A97F6-EC6F-4DC4-B2C9-76E5B51AE576}" srcOrd="1" destOrd="0" presId="urn:microsoft.com/office/officeart/2005/8/layout/venn2"/>
    <dgm:cxn modelId="{01847E28-49B8-4EA0-8C24-087F5B63B366}" type="presOf" srcId="{D132CFFE-BF4A-4421-8094-35A81FAC319F}" destId="{B442F2AD-AA34-4286-BFAA-74EDE58645F3}" srcOrd="0" destOrd="0" presId="urn:microsoft.com/office/officeart/2005/8/layout/venn2"/>
    <dgm:cxn modelId="{7F619133-554C-461A-8F83-C747594E10DC}" srcId="{D132CFFE-BF4A-4421-8094-35A81FAC319F}" destId="{3763A372-3876-4EE3-B218-B3B8D244CDDA}" srcOrd="4" destOrd="0" parTransId="{0CFF2DB8-EBAC-427E-8C25-B121211EB29D}" sibTransId="{0624EB85-6747-42E4-8C23-B3D1BA1BF6C8}"/>
    <dgm:cxn modelId="{F019CE39-7164-474D-A811-9BE0825BEFA0}" srcId="{D132CFFE-BF4A-4421-8094-35A81FAC319F}" destId="{4CAC1172-3DD2-4734-B03C-F27F842625E9}" srcOrd="3" destOrd="0" parTransId="{9BD5DDCE-4B56-4BF5-B3BF-612DADE2EAE8}" sibTransId="{89BFD9EB-F46E-48A8-B6CE-DB7C32FCF998}"/>
    <dgm:cxn modelId="{F1F3FF61-5F9B-4251-8D53-B5027E2C523C}" type="presOf" srcId="{7154BCAE-963C-4240-B6CE-DD93D76DB969}" destId="{689991D4-6B92-41BA-B376-1AC7B03E6BF4}" srcOrd="0" destOrd="0" presId="urn:microsoft.com/office/officeart/2005/8/layout/venn2"/>
    <dgm:cxn modelId="{BF16F948-EDF8-436F-842B-1EBD046592F9}" type="presOf" srcId="{3763A372-3876-4EE3-B218-B3B8D244CDDA}" destId="{E8418BCA-60AA-4952-9D11-B02EADF9B6AD}" srcOrd="0" destOrd="0" presId="urn:microsoft.com/office/officeart/2005/8/layout/venn2"/>
    <dgm:cxn modelId="{5BCD467A-61AD-4663-8457-7A7C94ADD5AF}" type="presOf" srcId="{8C793AF3-15D3-4423-9033-50A711E361BB}" destId="{FF9A863F-8365-4761-9702-FE3FA596FE69}" srcOrd="0" destOrd="0" presId="urn:microsoft.com/office/officeart/2005/8/layout/venn2"/>
    <dgm:cxn modelId="{9F3FE6BD-B2C1-4DEC-AACF-350345CF2B38}" type="presOf" srcId="{91B9AEDB-CCD5-450D-8AD2-7B00A4CE506E}" destId="{9915A058-769F-43A6-AD4F-9C5FEE119782}" srcOrd="1" destOrd="0" presId="urn:microsoft.com/office/officeart/2005/8/layout/venn2"/>
    <dgm:cxn modelId="{2E9D2FC7-8B07-48AC-9E46-3D18830FF575}" type="presOf" srcId="{91B9AEDB-CCD5-450D-8AD2-7B00A4CE506E}" destId="{80E29C78-A1F1-43AA-A14B-04272F6D645B}" srcOrd="0" destOrd="0" presId="urn:microsoft.com/office/officeart/2005/8/layout/venn2"/>
    <dgm:cxn modelId="{844F70CC-0BCF-459E-96CA-C54B0278A38D}" type="presOf" srcId="{4CAC1172-3DD2-4734-B03C-F27F842625E9}" destId="{208AC27F-C3CF-4734-ACEC-DE917534F82C}" srcOrd="1" destOrd="0" presId="urn:microsoft.com/office/officeart/2005/8/layout/venn2"/>
    <dgm:cxn modelId="{8CF700D0-ABE6-4545-8FEB-5A8CAB92CE51}" srcId="{D132CFFE-BF4A-4421-8094-35A81FAC319F}" destId="{91B9AEDB-CCD5-450D-8AD2-7B00A4CE506E}" srcOrd="0" destOrd="0" parTransId="{B3C0E5DF-7867-49AC-91B1-2D6E00173970}" sibTransId="{4EB6534D-F42B-40CB-85AD-6C0CA0C5ED41}"/>
    <dgm:cxn modelId="{9C680FD5-9318-40D0-ADD2-FC845223C9D8}" type="presOf" srcId="{4CAC1172-3DD2-4734-B03C-F27F842625E9}" destId="{F776E777-57B0-4856-852B-0F24C788CF0C}" srcOrd="0" destOrd="0" presId="urn:microsoft.com/office/officeart/2005/8/layout/venn2"/>
    <dgm:cxn modelId="{FF5978DD-30C2-4B72-AFC1-D210C5302CA3}" type="presOf" srcId="{8C793AF3-15D3-4423-9033-50A711E361BB}" destId="{C460DA70-35E5-42C9-BC95-A4666E07DCFA}" srcOrd="1" destOrd="0" presId="urn:microsoft.com/office/officeart/2005/8/layout/venn2"/>
    <dgm:cxn modelId="{ACE0DBE0-20F9-48EE-9E59-F76D0B250267}" srcId="{D132CFFE-BF4A-4421-8094-35A81FAC319F}" destId="{7154BCAE-963C-4240-B6CE-DD93D76DB969}" srcOrd="2" destOrd="0" parTransId="{D6A50281-CCE2-4E57-8F9D-35D10414F8B0}" sibTransId="{7D8DC65A-87A8-4684-A352-A370A5D53974}"/>
    <dgm:cxn modelId="{9DFBFFEB-2415-418B-8FAD-6FD97D75464E}" type="presOf" srcId="{7154BCAE-963C-4240-B6CE-DD93D76DB969}" destId="{55E2D6D1-9836-4486-A512-7DA2C5F6A0F5}" srcOrd="1" destOrd="0" presId="urn:microsoft.com/office/officeart/2005/8/layout/venn2"/>
    <dgm:cxn modelId="{7233BFF8-F7F2-4127-9292-D4E5AE1B7388}" srcId="{D132CFFE-BF4A-4421-8094-35A81FAC319F}" destId="{8C793AF3-15D3-4423-9033-50A711E361BB}" srcOrd="1" destOrd="0" parTransId="{D9CCF541-9BA4-4F02-B472-9E90AD5F7517}" sibTransId="{4269338E-8D3B-4975-8CCB-1C22BFB2307E}"/>
    <dgm:cxn modelId="{0DB8810D-FDBC-4D22-AE64-7CF29C2C6532}" type="presParOf" srcId="{B442F2AD-AA34-4286-BFAA-74EDE58645F3}" destId="{88652926-9A9C-4B00-9DD8-F889B57B27DB}" srcOrd="0" destOrd="0" presId="urn:microsoft.com/office/officeart/2005/8/layout/venn2"/>
    <dgm:cxn modelId="{19F07A03-ADF9-4CCA-8610-B889E9874600}" type="presParOf" srcId="{88652926-9A9C-4B00-9DD8-F889B57B27DB}" destId="{80E29C78-A1F1-43AA-A14B-04272F6D645B}" srcOrd="0" destOrd="0" presId="urn:microsoft.com/office/officeart/2005/8/layout/venn2"/>
    <dgm:cxn modelId="{01310DEA-4D6A-40AC-BC7C-D67014853CBD}" type="presParOf" srcId="{88652926-9A9C-4B00-9DD8-F889B57B27DB}" destId="{9915A058-769F-43A6-AD4F-9C5FEE119782}" srcOrd="1" destOrd="0" presId="urn:microsoft.com/office/officeart/2005/8/layout/venn2"/>
    <dgm:cxn modelId="{3CD2B289-8CDD-45CD-9297-392E296345A7}" type="presParOf" srcId="{B442F2AD-AA34-4286-BFAA-74EDE58645F3}" destId="{6F07B94E-BC92-4168-B11E-0264CD46DB50}" srcOrd="1" destOrd="0" presId="urn:microsoft.com/office/officeart/2005/8/layout/venn2"/>
    <dgm:cxn modelId="{4E85D81F-BB6B-4A50-BDE1-229A1F1857D1}" type="presParOf" srcId="{6F07B94E-BC92-4168-B11E-0264CD46DB50}" destId="{FF9A863F-8365-4761-9702-FE3FA596FE69}" srcOrd="0" destOrd="0" presId="urn:microsoft.com/office/officeart/2005/8/layout/venn2"/>
    <dgm:cxn modelId="{0444D1B8-07FC-4162-9DE3-6CA486018957}" type="presParOf" srcId="{6F07B94E-BC92-4168-B11E-0264CD46DB50}" destId="{C460DA70-35E5-42C9-BC95-A4666E07DCFA}" srcOrd="1" destOrd="0" presId="urn:microsoft.com/office/officeart/2005/8/layout/venn2"/>
    <dgm:cxn modelId="{DB3249E6-61F8-457B-B6D2-1B776FED8793}" type="presParOf" srcId="{B442F2AD-AA34-4286-BFAA-74EDE58645F3}" destId="{2A48C856-D209-4A3E-8E1F-12D3A5FC6AB6}" srcOrd="2" destOrd="0" presId="urn:microsoft.com/office/officeart/2005/8/layout/venn2"/>
    <dgm:cxn modelId="{E9A6D202-8EC3-4FC7-99D3-058CC68A01A5}" type="presParOf" srcId="{2A48C856-D209-4A3E-8E1F-12D3A5FC6AB6}" destId="{689991D4-6B92-41BA-B376-1AC7B03E6BF4}" srcOrd="0" destOrd="0" presId="urn:microsoft.com/office/officeart/2005/8/layout/venn2"/>
    <dgm:cxn modelId="{6544B806-DF93-4F4D-A3D9-62F32910FE60}" type="presParOf" srcId="{2A48C856-D209-4A3E-8E1F-12D3A5FC6AB6}" destId="{55E2D6D1-9836-4486-A512-7DA2C5F6A0F5}" srcOrd="1" destOrd="0" presId="urn:microsoft.com/office/officeart/2005/8/layout/venn2"/>
    <dgm:cxn modelId="{613AD56C-3356-462C-B2AC-C29324F3B2F9}" type="presParOf" srcId="{B442F2AD-AA34-4286-BFAA-74EDE58645F3}" destId="{9F19234E-1197-4B5E-95AE-AB694E4AA521}" srcOrd="3" destOrd="0" presId="urn:microsoft.com/office/officeart/2005/8/layout/venn2"/>
    <dgm:cxn modelId="{D4811DE2-A41A-4C41-AFA5-E9E8833C2242}" type="presParOf" srcId="{9F19234E-1197-4B5E-95AE-AB694E4AA521}" destId="{F776E777-57B0-4856-852B-0F24C788CF0C}" srcOrd="0" destOrd="0" presId="urn:microsoft.com/office/officeart/2005/8/layout/venn2"/>
    <dgm:cxn modelId="{3B74C09C-753F-4AFA-BCBE-CD3326178E54}" type="presParOf" srcId="{9F19234E-1197-4B5E-95AE-AB694E4AA521}" destId="{208AC27F-C3CF-4734-ACEC-DE917534F82C}" srcOrd="1" destOrd="0" presId="urn:microsoft.com/office/officeart/2005/8/layout/venn2"/>
    <dgm:cxn modelId="{32862AA5-BA8A-48B8-887A-9D426E961481}" type="presParOf" srcId="{B442F2AD-AA34-4286-BFAA-74EDE58645F3}" destId="{EF05B87D-80F3-4255-A361-1E9F43704029}" srcOrd="4" destOrd="0" presId="urn:microsoft.com/office/officeart/2005/8/layout/venn2"/>
    <dgm:cxn modelId="{0E0F4AC1-B0B5-41C1-8E0D-98C2CAAC64ED}" type="presParOf" srcId="{EF05B87D-80F3-4255-A361-1E9F43704029}" destId="{E8418BCA-60AA-4952-9D11-B02EADF9B6AD}" srcOrd="0" destOrd="0" presId="urn:microsoft.com/office/officeart/2005/8/layout/venn2"/>
    <dgm:cxn modelId="{00F5DEA9-0C99-4D3A-9B42-0B6D8301B4B3}" type="presParOf" srcId="{EF05B87D-80F3-4255-A361-1E9F43704029}" destId="{D27A97F6-EC6F-4DC4-B2C9-76E5B51AE576}"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92AB85-69F9-441D-8A42-7A51E2A6A877}">
      <dsp:nvSpPr>
        <dsp:cNvPr id="0" name=""/>
        <dsp:cNvSpPr/>
      </dsp:nvSpPr>
      <dsp:spPr>
        <a:xfrm rot="10800000">
          <a:off x="1525867" y="738"/>
          <a:ext cx="5432567" cy="630057"/>
        </a:xfrm>
        <a:prstGeom prst="homePlat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7838" tIns="68580" rIns="128016" bIns="68580" numCol="1" spcCol="1270" anchor="ctr" anchorCtr="0">
          <a:noAutofit/>
        </a:bodyPr>
        <a:lstStyle/>
        <a:p>
          <a:pPr marL="0" lvl="0" indent="0" algn="ctr" defTabSz="800100" rtl="0">
            <a:lnSpc>
              <a:spcPct val="90000"/>
            </a:lnSpc>
            <a:spcBef>
              <a:spcPct val="0"/>
            </a:spcBef>
            <a:spcAft>
              <a:spcPct val="35000"/>
            </a:spcAft>
            <a:buNone/>
          </a:pPr>
          <a:r>
            <a:rPr lang="en-US" sz="1800" kern="1200">
              <a:latin typeface="Calibri Light" panose="020F0302020204030204" pitchFamily="34" charset="0"/>
            </a:rPr>
            <a:t>A set of key ideas</a:t>
          </a:r>
        </a:p>
      </dsp:txBody>
      <dsp:txXfrm rot="10800000">
        <a:off x="1683381" y="738"/>
        <a:ext cx="5275053" cy="630057"/>
      </dsp:txXfrm>
    </dsp:sp>
    <dsp:sp modelId="{B8B74FD3-81B8-44AF-AB26-A9FDEBB2288C}">
      <dsp:nvSpPr>
        <dsp:cNvPr id="0" name=""/>
        <dsp:cNvSpPr/>
      </dsp:nvSpPr>
      <dsp:spPr>
        <a:xfrm>
          <a:off x="1155910" y="0"/>
          <a:ext cx="630057" cy="63005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 r="-1000"/>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56C795-5CE1-44D1-ADDE-0B414EECB57E}">
      <dsp:nvSpPr>
        <dsp:cNvPr id="0" name=""/>
        <dsp:cNvSpPr/>
      </dsp:nvSpPr>
      <dsp:spPr>
        <a:xfrm rot="10800000">
          <a:off x="1525867" y="806227"/>
          <a:ext cx="5432567" cy="630057"/>
        </a:xfrm>
        <a:prstGeom prst="homePlat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7838" tIns="68580" rIns="128016"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latin typeface="Calibri Light" panose="020F0302020204030204" pitchFamily="34" charset="0"/>
            </a:rPr>
            <a:t>A language</a:t>
          </a:r>
        </a:p>
      </dsp:txBody>
      <dsp:txXfrm rot="10800000">
        <a:off x="1683381" y="806227"/>
        <a:ext cx="5275053" cy="630057"/>
      </dsp:txXfrm>
    </dsp:sp>
    <dsp:sp modelId="{14DE0B96-522C-4BD9-A818-F4DE96B21C36}">
      <dsp:nvSpPr>
        <dsp:cNvPr id="0" name=""/>
        <dsp:cNvSpPr/>
      </dsp:nvSpPr>
      <dsp:spPr>
        <a:xfrm>
          <a:off x="1210839" y="806227"/>
          <a:ext cx="630057" cy="63005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 r="-1000"/>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F25276-7F4C-4037-A901-A442C2F54D25}">
      <dsp:nvSpPr>
        <dsp:cNvPr id="0" name=""/>
        <dsp:cNvSpPr/>
      </dsp:nvSpPr>
      <dsp:spPr>
        <a:xfrm rot="10800000">
          <a:off x="1525867" y="1611715"/>
          <a:ext cx="5432567" cy="630057"/>
        </a:xfrm>
        <a:prstGeom prst="homePlat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7838" tIns="68580" rIns="128016" bIns="68580" numCol="1" spcCol="1270" anchor="ctr" anchorCtr="0">
          <a:noAutofit/>
        </a:bodyPr>
        <a:lstStyle/>
        <a:p>
          <a:pPr marL="0" lvl="0" indent="0" algn="ctr" defTabSz="800100" rtl="0">
            <a:lnSpc>
              <a:spcPct val="90000"/>
            </a:lnSpc>
            <a:spcBef>
              <a:spcPct val="0"/>
            </a:spcBef>
            <a:spcAft>
              <a:spcPct val="35000"/>
            </a:spcAft>
            <a:buNone/>
          </a:pPr>
          <a:r>
            <a:rPr lang="en-US" sz="1800" kern="1200">
              <a:latin typeface="Calibri Light" panose="020F0302020204030204" pitchFamily="34" charset="0"/>
            </a:rPr>
            <a:t>A set of values or norms</a:t>
          </a:r>
        </a:p>
      </dsp:txBody>
      <dsp:txXfrm rot="10800000">
        <a:off x="1683381" y="1611715"/>
        <a:ext cx="5275053" cy="630057"/>
      </dsp:txXfrm>
    </dsp:sp>
    <dsp:sp modelId="{E6524E31-A21A-4BB0-B118-DF1257A8D5E6}">
      <dsp:nvSpPr>
        <dsp:cNvPr id="0" name=""/>
        <dsp:cNvSpPr/>
      </dsp:nvSpPr>
      <dsp:spPr>
        <a:xfrm>
          <a:off x="1210839" y="1611715"/>
          <a:ext cx="630057" cy="63005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 r="-1000"/>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0FDA6D-7156-4DD0-A81C-4FAD9B25CBCB}">
      <dsp:nvSpPr>
        <dsp:cNvPr id="0" name=""/>
        <dsp:cNvSpPr/>
      </dsp:nvSpPr>
      <dsp:spPr>
        <a:xfrm rot="10800000">
          <a:off x="1525867" y="2417204"/>
          <a:ext cx="5432567" cy="630057"/>
        </a:xfrm>
        <a:prstGeom prst="homePlat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7838" tIns="68580" rIns="128016" bIns="68580" numCol="1" spcCol="1270" anchor="ctr" anchorCtr="0">
          <a:noAutofit/>
        </a:bodyPr>
        <a:lstStyle/>
        <a:p>
          <a:pPr marL="0" lvl="0" indent="0" algn="ctr" defTabSz="800100" rtl="0">
            <a:lnSpc>
              <a:spcPct val="90000"/>
            </a:lnSpc>
            <a:spcBef>
              <a:spcPct val="0"/>
            </a:spcBef>
            <a:spcAft>
              <a:spcPct val="35000"/>
            </a:spcAft>
            <a:buNone/>
          </a:pPr>
          <a:r>
            <a:rPr lang="en-US" sz="1800" kern="1200">
              <a:latin typeface="Calibri Light" panose="020F0302020204030204" pitchFamily="34" charset="0"/>
            </a:rPr>
            <a:t>A system of rewards and penalties – direct/indirect </a:t>
          </a:r>
        </a:p>
      </dsp:txBody>
      <dsp:txXfrm rot="10800000">
        <a:off x="1683381" y="2417204"/>
        <a:ext cx="5275053" cy="630057"/>
      </dsp:txXfrm>
    </dsp:sp>
    <dsp:sp modelId="{ED5774E6-0EAC-4040-9CD1-0DC01D002C2F}">
      <dsp:nvSpPr>
        <dsp:cNvPr id="0" name=""/>
        <dsp:cNvSpPr/>
      </dsp:nvSpPr>
      <dsp:spPr>
        <a:xfrm>
          <a:off x="1210839" y="2417204"/>
          <a:ext cx="630057" cy="63005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 r="-1000"/>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E29C78-A1F1-43AA-A14B-04272F6D645B}">
      <dsp:nvSpPr>
        <dsp:cNvPr id="0" name=""/>
        <dsp:cNvSpPr/>
      </dsp:nvSpPr>
      <dsp:spPr>
        <a:xfrm>
          <a:off x="1946140" y="0"/>
          <a:ext cx="4760502" cy="4571999"/>
        </a:xfrm>
        <a:prstGeom prst="ellipse">
          <a:avLst/>
        </a:prstGeom>
        <a:solidFill>
          <a:schemeClr val="accent4">
            <a:lumMod val="50000"/>
          </a:schemeClr>
        </a:solidFill>
        <a:ln w="12700" cap="flat" cmpd="sng" algn="ctr">
          <a:solidFill>
            <a:schemeClr val="accent4">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2"/>
              </a:solidFill>
            </a:rPr>
            <a:t>Helping Professionals </a:t>
          </a:r>
        </a:p>
      </dsp:txBody>
      <dsp:txXfrm>
        <a:off x="3433797" y="228599"/>
        <a:ext cx="1785188" cy="457199"/>
      </dsp:txXfrm>
    </dsp:sp>
    <dsp:sp modelId="{FF9A863F-8365-4761-9702-FE3FA596FE69}">
      <dsp:nvSpPr>
        <dsp:cNvPr id="0" name=""/>
        <dsp:cNvSpPr/>
      </dsp:nvSpPr>
      <dsp:spPr>
        <a:xfrm>
          <a:off x="2400300" y="685799"/>
          <a:ext cx="3886199" cy="3886199"/>
        </a:xfrm>
        <a:prstGeom prst="ellipse">
          <a:avLst/>
        </a:prstGeom>
        <a:solidFill>
          <a:schemeClr val="accent4">
            <a:lumMod val="75000"/>
          </a:schemeClr>
        </a:solidFill>
        <a:ln w="12700" cap="flat" cmpd="sng" algn="ctr">
          <a:solidFill>
            <a:schemeClr val="accent4">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2">
                  <a:lumMod val="20000"/>
                  <a:lumOff val="80000"/>
                </a:schemeClr>
              </a:solidFill>
            </a:rPr>
            <a:t>Acquaintances</a:t>
          </a:r>
        </a:p>
      </dsp:txBody>
      <dsp:txXfrm>
        <a:off x="3505438" y="909256"/>
        <a:ext cx="1675923" cy="446912"/>
      </dsp:txXfrm>
    </dsp:sp>
    <dsp:sp modelId="{689991D4-6B92-41BA-B376-1AC7B03E6BF4}">
      <dsp:nvSpPr>
        <dsp:cNvPr id="0" name=""/>
        <dsp:cNvSpPr/>
      </dsp:nvSpPr>
      <dsp:spPr>
        <a:xfrm>
          <a:off x="2743200" y="1371599"/>
          <a:ext cx="3200399" cy="3200399"/>
        </a:xfrm>
        <a:prstGeom prst="ellipse">
          <a:avLst/>
        </a:prstGeom>
        <a:solidFill>
          <a:schemeClr val="accent4">
            <a:lumMod val="60000"/>
            <a:lumOff val="40000"/>
          </a:schemeClr>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2">
                  <a:lumMod val="75000"/>
                </a:schemeClr>
              </a:solidFill>
            </a:rPr>
            <a:t>Close Family and Friends</a:t>
          </a:r>
        </a:p>
      </dsp:txBody>
      <dsp:txXfrm>
        <a:off x="3515296" y="1592427"/>
        <a:ext cx="1656206" cy="441655"/>
      </dsp:txXfrm>
    </dsp:sp>
    <dsp:sp modelId="{F776E777-57B0-4856-852B-0F24C788CF0C}">
      <dsp:nvSpPr>
        <dsp:cNvPr id="0" name=""/>
        <dsp:cNvSpPr/>
      </dsp:nvSpPr>
      <dsp:spPr>
        <a:xfrm>
          <a:off x="3074633" y="2057399"/>
          <a:ext cx="2514599" cy="2514599"/>
        </a:xfrm>
        <a:prstGeom prst="ellipse">
          <a:avLst/>
        </a:prstGeom>
        <a:solidFill>
          <a:schemeClr val="accent4">
            <a:lumMod val="40000"/>
            <a:lumOff val="60000"/>
          </a:schemeClr>
        </a:solidFill>
        <a:ln w="12700" cap="flat" cmpd="sng" algn="ctr">
          <a:solidFill>
            <a:schemeClr val="accent4">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2">
                  <a:lumMod val="75000"/>
                </a:schemeClr>
              </a:solidFill>
            </a:rPr>
            <a:t>Intimate partners</a:t>
          </a:r>
        </a:p>
      </dsp:txBody>
      <dsp:txXfrm>
        <a:off x="3652991" y="2283713"/>
        <a:ext cx="1357883" cy="452627"/>
      </dsp:txXfrm>
    </dsp:sp>
    <dsp:sp modelId="{E8418BCA-60AA-4952-9D11-B02EADF9B6AD}">
      <dsp:nvSpPr>
        <dsp:cNvPr id="0" name=""/>
        <dsp:cNvSpPr/>
      </dsp:nvSpPr>
      <dsp:spPr>
        <a:xfrm>
          <a:off x="3429000" y="2743199"/>
          <a:ext cx="1828799" cy="1828799"/>
        </a:xfrm>
        <a:prstGeom prst="ellipse">
          <a:avLst/>
        </a:prstGeom>
        <a:solidFill>
          <a:schemeClr val="accent4">
            <a:lumMod val="20000"/>
            <a:lumOff val="80000"/>
          </a:schemeClr>
        </a:solidFill>
        <a:ln w="12700" cap="flat" cmpd="sng" algn="ctr">
          <a:solidFill>
            <a:schemeClr val="accent4">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2">
                  <a:lumMod val="75000"/>
                </a:schemeClr>
              </a:solidFill>
            </a:rPr>
            <a:t>You</a:t>
          </a:r>
        </a:p>
      </dsp:txBody>
      <dsp:txXfrm>
        <a:off x="3696821" y="3200399"/>
        <a:ext cx="1293156" cy="9143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E29C78-A1F1-43AA-A14B-04272F6D645B}">
      <dsp:nvSpPr>
        <dsp:cNvPr id="0" name=""/>
        <dsp:cNvSpPr/>
      </dsp:nvSpPr>
      <dsp:spPr>
        <a:xfrm>
          <a:off x="1893008" y="0"/>
          <a:ext cx="4588596" cy="4406900"/>
        </a:xfrm>
        <a:prstGeom prst="ellipse">
          <a:avLst/>
        </a:prstGeom>
        <a:solidFill>
          <a:schemeClr val="accent4">
            <a:lumMod val="50000"/>
          </a:schemeClr>
        </a:solidFill>
        <a:ln w="12700" cap="flat" cmpd="sng" algn="ctr">
          <a:solidFill>
            <a:schemeClr val="accent4">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2"/>
              </a:solidFill>
            </a:rPr>
            <a:t>Helping Professionals </a:t>
          </a:r>
        </a:p>
      </dsp:txBody>
      <dsp:txXfrm>
        <a:off x="3326944" y="220345"/>
        <a:ext cx="1720723" cy="440690"/>
      </dsp:txXfrm>
    </dsp:sp>
    <dsp:sp modelId="{FF9A863F-8365-4761-9702-FE3FA596FE69}">
      <dsp:nvSpPr>
        <dsp:cNvPr id="0" name=""/>
        <dsp:cNvSpPr/>
      </dsp:nvSpPr>
      <dsp:spPr>
        <a:xfrm>
          <a:off x="2330767" y="661034"/>
          <a:ext cx="3745865" cy="3745865"/>
        </a:xfrm>
        <a:prstGeom prst="ellipse">
          <a:avLst/>
        </a:prstGeom>
        <a:solidFill>
          <a:schemeClr val="accent4">
            <a:lumMod val="75000"/>
          </a:schemeClr>
        </a:solidFill>
        <a:ln w="12700" cap="flat" cmpd="sng" algn="ctr">
          <a:solidFill>
            <a:schemeClr val="accent4">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2">
                  <a:lumMod val="20000"/>
                  <a:lumOff val="80000"/>
                </a:schemeClr>
              </a:solidFill>
            </a:rPr>
            <a:t>Acquaintances</a:t>
          </a:r>
        </a:p>
      </dsp:txBody>
      <dsp:txXfrm>
        <a:off x="3395997" y="876422"/>
        <a:ext cx="1615404" cy="430774"/>
      </dsp:txXfrm>
    </dsp:sp>
    <dsp:sp modelId="{689991D4-6B92-41BA-B376-1AC7B03E6BF4}">
      <dsp:nvSpPr>
        <dsp:cNvPr id="0" name=""/>
        <dsp:cNvSpPr/>
      </dsp:nvSpPr>
      <dsp:spPr>
        <a:xfrm>
          <a:off x="2661285" y="1322069"/>
          <a:ext cx="3084830" cy="3084830"/>
        </a:xfrm>
        <a:prstGeom prst="ellipse">
          <a:avLst/>
        </a:prstGeom>
        <a:solidFill>
          <a:schemeClr val="accent4">
            <a:lumMod val="60000"/>
            <a:lumOff val="40000"/>
          </a:schemeClr>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2">
                  <a:lumMod val="75000"/>
                </a:schemeClr>
              </a:solidFill>
            </a:rPr>
            <a:t>Close Family and Friends</a:t>
          </a:r>
        </a:p>
      </dsp:txBody>
      <dsp:txXfrm>
        <a:off x="3405500" y="1534923"/>
        <a:ext cx="1596399" cy="425706"/>
      </dsp:txXfrm>
    </dsp:sp>
    <dsp:sp modelId="{F776E777-57B0-4856-852B-0F24C788CF0C}">
      <dsp:nvSpPr>
        <dsp:cNvPr id="0" name=""/>
        <dsp:cNvSpPr/>
      </dsp:nvSpPr>
      <dsp:spPr>
        <a:xfrm>
          <a:off x="2980749" y="1983104"/>
          <a:ext cx="2423795" cy="2423795"/>
        </a:xfrm>
        <a:prstGeom prst="ellipse">
          <a:avLst/>
        </a:prstGeom>
        <a:solidFill>
          <a:schemeClr val="accent4">
            <a:lumMod val="40000"/>
            <a:lumOff val="60000"/>
          </a:schemeClr>
        </a:solidFill>
        <a:ln w="12700" cap="flat" cmpd="sng" algn="ctr">
          <a:solidFill>
            <a:schemeClr val="accent4">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2">
                  <a:lumMod val="75000"/>
                </a:schemeClr>
              </a:solidFill>
            </a:rPr>
            <a:t>Intimate partners</a:t>
          </a:r>
        </a:p>
      </dsp:txBody>
      <dsp:txXfrm>
        <a:off x="3538222" y="2201246"/>
        <a:ext cx="1308849" cy="436283"/>
      </dsp:txXfrm>
    </dsp:sp>
    <dsp:sp modelId="{E8418BCA-60AA-4952-9D11-B02EADF9B6AD}">
      <dsp:nvSpPr>
        <dsp:cNvPr id="0" name=""/>
        <dsp:cNvSpPr/>
      </dsp:nvSpPr>
      <dsp:spPr>
        <a:xfrm>
          <a:off x="3322320" y="2644139"/>
          <a:ext cx="1762760" cy="1762760"/>
        </a:xfrm>
        <a:prstGeom prst="ellipse">
          <a:avLst/>
        </a:prstGeom>
        <a:solidFill>
          <a:schemeClr val="accent4">
            <a:lumMod val="20000"/>
            <a:lumOff val="80000"/>
          </a:schemeClr>
        </a:solidFill>
        <a:ln w="12700" cap="flat" cmpd="sng" algn="ctr">
          <a:solidFill>
            <a:schemeClr val="accent4">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2">
                  <a:lumMod val="75000"/>
                </a:schemeClr>
              </a:solidFill>
            </a:rPr>
            <a:t>You</a:t>
          </a:r>
        </a:p>
      </dsp:txBody>
      <dsp:txXfrm>
        <a:off x="3580470" y="3084829"/>
        <a:ext cx="1246459" cy="881380"/>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3169920" cy="480060"/>
          </a:xfrm>
          <a:prstGeom prst="rect">
            <a:avLst/>
          </a:prstGeom>
        </p:spPr>
        <p:txBody>
          <a:bodyPr vert="horz" lIns="96643" tIns="48322" rIns="96643" bIns="48322" rtlCol="0"/>
          <a:lstStyle>
            <a:lvl1pPr algn="l">
              <a:defRPr sz="1200">
                <a:latin typeface="Arial" charset="0"/>
                <a:cs typeface="+mn-cs"/>
              </a:defRPr>
            </a:lvl1pPr>
          </a:lstStyle>
          <a:p>
            <a:pPr>
              <a:defRPr/>
            </a:pPr>
            <a:endParaRPr lang="en-US" dirty="0"/>
          </a:p>
        </p:txBody>
      </p:sp>
      <p:sp>
        <p:nvSpPr>
          <p:cNvPr id="3" name="Date Placeholder 2"/>
          <p:cNvSpPr>
            <a:spLocks noGrp="1"/>
          </p:cNvSpPr>
          <p:nvPr>
            <p:ph type="dt" sz="quarter" idx="1"/>
          </p:nvPr>
        </p:nvSpPr>
        <p:spPr>
          <a:xfrm>
            <a:off x="4143589" y="3"/>
            <a:ext cx="3169920" cy="480060"/>
          </a:xfrm>
          <a:prstGeom prst="rect">
            <a:avLst/>
          </a:prstGeom>
        </p:spPr>
        <p:txBody>
          <a:bodyPr vert="horz" lIns="96643" tIns="48322" rIns="96643" bIns="48322" rtlCol="0"/>
          <a:lstStyle>
            <a:lvl1pPr algn="r">
              <a:defRPr sz="1200" smtClean="0">
                <a:latin typeface="Arial" charset="0"/>
                <a:cs typeface="+mn-cs"/>
              </a:defRPr>
            </a:lvl1pPr>
          </a:lstStyle>
          <a:p>
            <a:pPr>
              <a:defRPr/>
            </a:pPr>
            <a:fld id="{020760DB-EDF4-3742-AB69-34349F496E62}" type="datetime1">
              <a:rPr lang="en-US" smtClean="0"/>
              <a:t>3/28/2019</a:t>
            </a:fld>
            <a:endParaRPr lang="en-US" dirty="0"/>
          </a:p>
        </p:txBody>
      </p:sp>
      <p:sp>
        <p:nvSpPr>
          <p:cNvPr id="4" name="Footer Placeholder 3"/>
          <p:cNvSpPr>
            <a:spLocks noGrp="1"/>
          </p:cNvSpPr>
          <p:nvPr>
            <p:ph type="ftr" sz="quarter" idx="2"/>
          </p:nvPr>
        </p:nvSpPr>
        <p:spPr>
          <a:xfrm>
            <a:off x="1" y="9119476"/>
            <a:ext cx="3169920" cy="480060"/>
          </a:xfrm>
          <a:prstGeom prst="rect">
            <a:avLst/>
          </a:prstGeom>
        </p:spPr>
        <p:txBody>
          <a:bodyPr vert="horz" lIns="96643" tIns="48322" rIns="96643" bIns="48322" rtlCol="0" anchor="b"/>
          <a:lstStyle>
            <a:lvl1pPr algn="l">
              <a:defRPr sz="1200">
                <a:latin typeface="Arial" charset="0"/>
                <a:cs typeface="+mn-cs"/>
              </a:defRPr>
            </a:lvl1pPr>
          </a:lstStyle>
          <a:p>
            <a:pPr>
              <a:defRPr/>
            </a:pPr>
            <a:endParaRPr lang="en-US" dirty="0"/>
          </a:p>
        </p:txBody>
      </p:sp>
      <p:sp>
        <p:nvSpPr>
          <p:cNvPr id="5" name="Slide Number Placeholder 4"/>
          <p:cNvSpPr>
            <a:spLocks noGrp="1"/>
          </p:cNvSpPr>
          <p:nvPr>
            <p:ph type="sldNum" sz="quarter" idx="3"/>
          </p:nvPr>
        </p:nvSpPr>
        <p:spPr>
          <a:xfrm>
            <a:off x="4143589" y="9119476"/>
            <a:ext cx="3169920" cy="480060"/>
          </a:xfrm>
          <a:prstGeom prst="rect">
            <a:avLst/>
          </a:prstGeom>
        </p:spPr>
        <p:txBody>
          <a:bodyPr vert="horz" lIns="96643" tIns="48322" rIns="96643" bIns="48322" rtlCol="0" anchor="b"/>
          <a:lstStyle>
            <a:lvl1pPr algn="r">
              <a:defRPr sz="1200" smtClean="0">
                <a:latin typeface="Arial" charset="0"/>
                <a:cs typeface="+mn-cs"/>
              </a:defRPr>
            </a:lvl1pPr>
          </a:lstStyle>
          <a:p>
            <a:pPr>
              <a:defRPr/>
            </a:pPr>
            <a:fld id="{5D4D0342-8C83-405F-8791-A5801F7C89CD}" type="slidenum">
              <a:rPr lang="en-US"/>
              <a:pPr>
                <a:defRPr/>
              </a:pPr>
              <a:t>‹#›</a:t>
            </a:fld>
            <a:endParaRPr lang="en-US" dirty="0"/>
          </a:p>
        </p:txBody>
      </p:sp>
    </p:spTree>
    <p:extLst>
      <p:ext uri="{BB962C8B-B14F-4D97-AF65-F5344CB8AC3E}">
        <p14:creationId xmlns:p14="http://schemas.microsoft.com/office/powerpoint/2010/main" val="23104118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3169920" cy="480060"/>
          </a:xfrm>
          <a:prstGeom prst="rect">
            <a:avLst/>
          </a:prstGeom>
        </p:spPr>
        <p:txBody>
          <a:bodyPr vert="horz" lIns="96643" tIns="48322" rIns="96643" bIns="48322"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4143589" y="3"/>
            <a:ext cx="3169920" cy="480060"/>
          </a:xfrm>
          <a:prstGeom prst="rect">
            <a:avLst/>
          </a:prstGeom>
        </p:spPr>
        <p:txBody>
          <a:bodyPr vert="horz" lIns="96643" tIns="48322" rIns="96643" bIns="48322" rtlCol="0"/>
          <a:lstStyle>
            <a:lvl1pPr algn="r" fontAlgn="auto">
              <a:spcBef>
                <a:spcPts val="0"/>
              </a:spcBef>
              <a:spcAft>
                <a:spcPts val="0"/>
              </a:spcAft>
              <a:defRPr sz="1200">
                <a:latin typeface="+mn-lt"/>
                <a:cs typeface="+mn-cs"/>
              </a:defRPr>
            </a:lvl1pPr>
          </a:lstStyle>
          <a:p>
            <a:pPr>
              <a:defRPr/>
            </a:pPr>
            <a:fld id="{85941F8B-1E1D-A94F-807B-053301E66525}" type="datetime1">
              <a:rPr lang="en-US" smtClean="0"/>
              <a:t>3/28/2019</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3" tIns="48322" rIns="96643" bIns="48322" rtlCol="0" anchor="ctr"/>
          <a:lstStyle/>
          <a:p>
            <a:pPr lvl="0"/>
            <a:endParaRPr lang="en-US" noProof="0" dirty="0"/>
          </a:p>
        </p:txBody>
      </p:sp>
      <p:sp>
        <p:nvSpPr>
          <p:cNvPr id="5" name="Notes Placeholder 4"/>
          <p:cNvSpPr>
            <a:spLocks noGrp="1"/>
          </p:cNvSpPr>
          <p:nvPr>
            <p:ph type="body" sz="quarter" idx="3"/>
          </p:nvPr>
        </p:nvSpPr>
        <p:spPr>
          <a:xfrm>
            <a:off x="731520" y="4560572"/>
            <a:ext cx="5852160" cy="4320540"/>
          </a:xfrm>
          <a:prstGeom prst="rect">
            <a:avLst/>
          </a:prstGeom>
        </p:spPr>
        <p:txBody>
          <a:bodyPr vert="horz" lIns="96643" tIns="48322" rIns="96643" bIns="48322"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1" y="9119476"/>
            <a:ext cx="3169920" cy="480060"/>
          </a:xfrm>
          <a:prstGeom prst="rect">
            <a:avLst/>
          </a:prstGeom>
        </p:spPr>
        <p:txBody>
          <a:bodyPr vert="horz" lIns="96643" tIns="48322" rIns="96643" bIns="48322"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4143589" y="9119476"/>
            <a:ext cx="3169920" cy="480060"/>
          </a:xfrm>
          <a:prstGeom prst="rect">
            <a:avLst/>
          </a:prstGeom>
        </p:spPr>
        <p:txBody>
          <a:bodyPr vert="horz" lIns="96643" tIns="48322" rIns="96643" bIns="48322" rtlCol="0" anchor="b"/>
          <a:lstStyle>
            <a:lvl1pPr algn="r" fontAlgn="auto">
              <a:spcBef>
                <a:spcPts val="0"/>
              </a:spcBef>
              <a:spcAft>
                <a:spcPts val="0"/>
              </a:spcAft>
              <a:defRPr sz="1200">
                <a:latin typeface="+mn-lt"/>
                <a:cs typeface="+mn-cs"/>
              </a:defRPr>
            </a:lvl1pPr>
          </a:lstStyle>
          <a:p>
            <a:pPr>
              <a:defRPr/>
            </a:pPr>
            <a:fld id="{6AE55D33-4AF6-40EE-AD5E-6438258D82EE}" type="slidenum">
              <a:rPr lang="en-US"/>
              <a:pPr>
                <a:defRPr/>
              </a:pPr>
              <a:t>‹#›</a:t>
            </a:fld>
            <a:endParaRPr lang="en-US" dirty="0"/>
          </a:p>
        </p:txBody>
      </p:sp>
    </p:spTree>
    <p:extLst>
      <p:ext uri="{BB962C8B-B14F-4D97-AF65-F5344CB8AC3E}">
        <p14:creationId xmlns:p14="http://schemas.microsoft.com/office/powerpoint/2010/main" val="248431567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800" kern="1200">
        <a:solidFill>
          <a:schemeClr val="tx1"/>
        </a:solidFill>
        <a:latin typeface="+mn-lt"/>
        <a:ea typeface="+mn-ea"/>
        <a:cs typeface="+mn-cs"/>
      </a:defRPr>
    </a:lvl1pPr>
    <a:lvl2pPr marL="457200" algn="l" rtl="0" eaLnBrk="0" fontAlgn="base" hangingPunct="0">
      <a:spcBef>
        <a:spcPct val="30000"/>
      </a:spcBef>
      <a:spcAft>
        <a:spcPct val="0"/>
      </a:spcAft>
      <a:defRPr sz="1800" kern="1200">
        <a:solidFill>
          <a:schemeClr val="tx1"/>
        </a:solidFill>
        <a:latin typeface="+mn-lt"/>
        <a:ea typeface="+mn-ea"/>
        <a:cs typeface="+mn-cs"/>
      </a:defRPr>
    </a:lvl2pPr>
    <a:lvl3pPr marL="914400" algn="l" rtl="0" eaLnBrk="0" fontAlgn="base" hangingPunct="0">
      <a:spcBef>
        <a:spcPct val="30000"/>
      </a:spcBef>
      <a:spcAft>
        <a:spcPct val="0"/>
      </a:spcAft>
      <a:defRPr sz="1800" kern="1200">
        <a:solidFill>
          <a:schemeClr val="tx1"/>
        </a:solidFill>
        <a:latin typeface="+mn-lt"/>
        <a:ea typeface="+mn-ea"/>
        <a:cs typeface="+mn-cs"/>
      </a:defRPr>
    </a:lvl3pPr>
    <a:lvl4pPr marL="1371600" algn="l" rtl="0" eaLnBrk="0" fontAlgn="base" hangingPunct="0">
      <a:spcBef>
        <a:spcPct val="30000"/>
      </a:spcBef>
      <a:spcAft>
        <a:spcPct val="0"/>
      </a:spcAft>
      <a:defRPr sz="1800" kern="1200">
        <a:solidFill>
          <a:schemeClr val="tx1"/>
        </a:solidFill>
        <a:latin typeface="+mn-lt"/>
        <a:ea typeface="+mn-ea"/>
        <a:cs typeface="+mn-cs"/>
      </a:defRPr>
    </a:lvl4pPr>
    <a:lvl5pPr marL="1828800" algn="l" rtl="0" eaLnBrk="0" fontAlgn="base" hangingPunct="0">
      <a:spcBef>
        <a:spcPct val="30000"/>
      </a:spcBef>
      <a:spcAft>
        <a:spcPct val="0"/>
      </a:spcAft>
      <a:defRPr sz="1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Insert Disability at our best/worst  here</a:t>
            </a:r>
          </a:p>
        </p:txBody>
      </p:sp>
      <p:sp>
        <p:nvSpPr>
          <p:cNvPr id="4" name="Slide Number Placeholder 3"/>
          <p:cNvSpPr>
            <a:spLocks noGrp="1"/>
          </p:cNvSpPr>
          <p:nvPr>
            <p:ph type="sldNum" sz="quarter" idx="10"/>
          </p:nvPr>
        </p:nvSpPr>
        <p:spPr/>
        <p:txBody>
          <a:bodyPr/>
          <a:lstStyle/>
          <a:p>
            <a:pPr>
              <a:defRPr/>
            </a:pPr>
            <a:fld id="{6AE55D33-4AF6-40EE-AD5E-6438258D82EE}" type="slidenum">
              <a:rPr lang="en-US" smtClean="0"/>
              <a:pPr>
                <a:defRPr/>
              </a:pPr>
              <a:t>1</a:t>
            </a:fld>
            <a:endParaRPr lang="en-US" dirty="0"/>
          </a:p>
        </p:txBody>
      </p:sp>
    </p:spTree>
    <p:extLst>
      <p:ext uri="{BB962C8B-B14F-4D97-AF65-F5344CB8AC3E}">
        <p14:creationId xmlns:p14="http://schemas.microsoft.com/office/powerpoint/2010/main" val="1169581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1F78B5-301E-4E94-B502-10AAC603091D}" type="slidenum">
              <a:rPr lang="en-US" smtClean="0"/>
              <a:t>33</a:t>
            </a:fld>
            <a:endParaRPr lang="en-US"/>
          </a:p>
        </p:txBody>
      </p:sp>
    </p:spTree>
    <p:extLst>
      <p:ext uri="{BB962C8B-B14F-4D97-AF65-F5344CB8AC3E}">
        <p14:creationId xmlns:p14="http://schemas.microsoft.com/office/powerpoint/2010/main" val="1251173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1F78B5-301E-4E94-B502-10AAC603091D}" type="slidenum">
              <a:rPr lang="en-US" smtClean="0"/>
              <a:t>38</a:t>
            </a:fld>
            <a:endParaRPr lang="en-US"/>
          </a:p>
        </p:txBody>
      </p:sp>
    </p:spTree>
    <p:extLst>
      <p:ext uri="{BB962C8B-B14F-4D97-AF65-F5344CB8AC3E}">
        <p14:creationId xmlns:p14="http://schemas.microsoft.com/office/powerpoint/2010/main" val="3329910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ED6C4D-3D3A-4CBD-82E5-55606430417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9471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ED6C4D-3D3A-4CBD-82E5-55606430417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01130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ED6C4D-3D3A-4CBD-82E5-55606430417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80321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AE55D33-4AF6-40EE-AD5E-6438258D82EE}" type="slidenum">
              <a:rPr lang="en-US" smtClean="0"/>
              <a:pPr>
                <a:defRPr/>
              </a:pPr>
              <a:t>47</a:t>
            </a:fld>
            <a:endParaRPr lang="en-US" dirty="0"/>
          </a:p>
        </p:txBody>
      </p:sp>
    </p:spTree>
    <p:extLst>
      <p:ext uri="{BB962C8B-B14F-4D97-AF65-F5344CB8AC3E}">
        <p14:creationId xmlns:p14="http://schemas.microsoft.com/office/powerpoint/2010/main" val="9143289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p:cNvSpPr>
            <a:spLocks noGrp="1" noRot="1" noChangeAspect="1"/>
          </p:cNvSpPr>
          <p:nvPr>
            <p:ph type="sldImg"/>
          </p:nvPr>
        </p:nvSpPr>
        <p:spPr bwMode="auto">
          <a:noFill/>
          <a:ln>
            <a:solidFill>
              <a:srgbClr val="000000"/>
            </a:solidFill>
            <a:miter lim="800000"/>
            <a:headEnd/>
            <a:tailEnd/>
          </a:ln>
        </p:spPr>
      </p:sp>
      <p:sp>
        <p:nvSpPr>
          <p:cNvPr id="14029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E6547B8E-1D59-45CF-86E6-1A811670BC16}" type="slidenum">
              <a:rPr lang="en-US" smtClean="0"/>
              <a:pPr>
                <a:defRPr/>
              </a:pPr>
              <a:t>48</a:t>
            </a:fld>
            <a:endParaRPr lang="en-US" dirty="0"/>
          </a:p>
        </p:txBody>
      </p:sp>
    </p:spTree>
    <p:extLst>
      <p:ext uri="{BB962C8B-B14F-4D97-AF65-F5344CB8AC3E}">
        <p14:creationId xmlns:p14="http://schemas.microsoft.com/office/powerpoint/2010/main" val="1377290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E55D33-4AF6-40EE-AD5E-6438258D82E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4545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AE55D33-4AF6-40EE-AD5E-6438258D82EE}" type="slidenum">
              <a:rPr lang="en-US" smtClean="0"/>
              <a:pPr>
                <a:defRPr/>
              </a:pPr>
              <a:t>6</a:t>
            </a:fld>
            <a:endParaRPr lang="en-US" dirty="0"/>
          </a:p>
        </p:txBody>
      </p:sp>
    </p:spTree>
    <p:extLst>
      <p:ext uri="{BB962C8B-B14F-4D97-AF65-F5344CB8AC3E}">
        <p14:creationId xmlns:p14="http://schemas.microsoft.com/office/powerpoint/2010/main" val="3367284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itchFamily="34" charset="-128"/>
            </a:endParaRPr>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70662" indent="-296408" eaLnBrk="0" hangingPunct="0">
              <a:spcBef>
                <a:spcPct val="30000"/>
              </a:spcBef>
              <a:defRPr sz="1200">
                <a:solidFill>
                  <a:schemeClr val="tx1"/>
                </a:solidFill>
                <a:latin typeface="Calibri" pitchFamily="34" charset="0"/>
                <a:ea typeface="ＭＳ Ｐゴシック" pitchFamily="34" charset="-128"/>
              </a:defRPr>
            </a:lvl2pPr>
            <a:lvl3pPr marL="1185634" indent="-237127" eaLnBrk="0" hangingPunct="0">
              <a:spcBef>
                <a:spcPct val="30000"/>
              </a:spcBef>
              <a:defRPr sz="1200">
                <a:solidFill>
                  <a:schemeClr val="tx1"/>
                </a:solidFill>
                <a:latin typeface="Calibri" pitchFamily="34" charset="0"/>
                <a:ea typeface="ＭＳ Ｐゴシック" pitchFamily="34" charset="-128"/>
              </a:defRPr>
            </a:lvl3pPr>
            <a:lvl4pPr marL="1659887" indent="-237127" eaLnBrk="0" hangingPunct="0">
              <a:spcBef>
                <a:spcPct val="30000"/>
              </a:spcBef>
              <a:defRPr sz="1200">
                <a:solidFill>
                  <a:schemeClr val="tx1"/>
                </a:solidFill>
                <a:latin typeface="Calibri" pitchFamily="34" charset="0"/>
                <a:ea typeface="ＭＳ Ｐゴシック" pitchFamily="34" charset="-128"/>
              </a:defRPr>
            </a:lvl4pPr>
            <a:lvl5pPr marL="2134141" indent="-237127" eaLnBrk="0" hangingPunct="0">
              <a:spcBef>
                <a:spcPct val="30000"/>
              </a:spcBef>
              <a:defRPr sz="1200">
                <a:solidFill>
                  <a:schemeClr val="tx1"/>
                </a:solidFill>
                <a:latin typeface="Calibri" pitchFamily="34" charset="0"/>
                <a:ea typeface="ＭＳ Ｐゴシック" pitchFamily="34" charset="-128"/>
              </a:defRPr>
            </a:lvl5pPr>
            <a:lvl6pPr marL="2608395" indent="-237127"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082648" indent="-237127"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556902" indent="-237127"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4031155" indent="-237127"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D4488B34-034F-4B31-846D-D0205D56791C}" type="slidenum">
              <a:rPr lang="en-US" altLang="en-US" smtClean="0">
                <a:solidFill>
                  <a:srgbClr val="000000"/>
                </a:solidFill>
                <a:latin typeface="Arial" charset="0"/>
              </a:rPr>
              <a:pPr eaLnBrk="1" hangingPunct="1">
                <a:spcBef>
                  <a:spcPct val="0"/>
                </a:spcBef>
              </a:pPr>
              <a:t>8</a:t>
            </a:fld>
            <a:endParaRPr lang="en-US" altLang="en-US">
              <a:solidFill>
                <a:srgbClr val="000000"/>
              </a:solidFill>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a:t>
            </a:r>
          </a:p>
        </p:txBody>
      </p:sp>
      <p:sp>
        <p:nvSpPr>
          <p:cNvPr id="4" name="Slide Number Placeholder 3"/>
          <p:cNvSpPr>
            <a:spLocks noGrp="1"/>
          </p:cNvSpPr>
          <p:nvPr>
            <p:ph type="sldNum" sz="quarter" idx="10"/>
          </p:nvPr>
        </p:nvSpPr>
        <p:spPr/>
        <p:txBody>
          <a:bodyPr/>
          <a:lstStyle/>
          <a:p>
            <a:pPr>
              <a:defRPr/>
            </a:pPr>
            <a:fld id="{6AE55D33-4AF6-40EE-AD5E-6438258D82EE}" type="slidenum">
              <a:rPr lang="en-US" smtClean="0"/>
              <a:pPr>
                <a:defRPr/>
              </a:pPr>
              <a:t>22</a:t>
            </a:fld>
            <a:endParaRPr lang="en-US" dirty="0"/>
          </a:p>
        </p:txBody>
      </p:sp>
    </p:spTree>
    <p:extLst>
      <p:ext uri="{BB962C8B-B14F-4D97-AF65-F5344CB8AC3E}">
        <p14:creationId xmlns:p14="http://schemas.microsoft.com/office/powerpoint/2010/main" val="3821555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1F78B5-301E-4E94-B502-10AAC603091D}" type="slidenum">
              <a:rPr lang="en-US" smtClean="0"/>
              <a:t>29</a:t>
            </a:fld>
            <a:endParaRPr lang="en-US"/>
          </a:p>
        </p:txBody>
      </p:sp>
    </p:spTree>
    <p:extLst>
      <p:ext uri="{BB962C8B-B14F-4D97-AF65-F5344CB8AC3E}">
        <p14:creationId xmlns:p14="http://schemas.microsoft.com/office/powerpoint/2010/main" val="3909839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1F78B5-301E-4E94-B502-10AAC603091D}" type="slidenum">
              <a:rPr lang="en-US" smtClean="0"/>
              <a:t>30</a:t>
            </a:fld>
            <a:endParaRPr lang="en-US"/>
          </a:p>
        </p:txBody>
      </p:sp>
    </p:spTree>
    <p:extLst>
      <p:ext uri="{BB962C8B-B14F-4D97-AF65-F5344CB8AC3E}">
        <p14:creationId xmlns:p14="http://schemas.microsoft.com/office/powerpoint/2010/main" val="2314633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1F78B5-301E-4E94-B502-10AAC603091D}" type="slidenum">
              <a:rPr lang="en-US" smtClean="0"/>
              <a:t>31</a:t>
            </a:fld>
            <a:endParaRPr lang="en-US"/>
          </a:p>
        </p:txBody>
      </p:sp>
    </p:spTree>
    <p:extLst>
      <p:ext uri="{BB962C8B-B14F-4D97-AF65-F5344CB8AC3E}">
        <p14:creationId xmlns:p14="http://schemas.microsoft.com/office/powerpoint/2010/main" val="2613051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1F78B5-301E-4E94-B502-10AAC603091D}" type="slidenum">
              <a:rPr lang="en-US" smtClean="0"/>
              <a:t>32</a:t>
            </a:fld>
            <a:endParaRPr lang="en-US"/>
          </a:p>
        </p:txBody>
      </p:sp>
    </p:spTree>
    <p:extLst>
      <p:ext uri="{BB962C8B-B14F-4D97-AF65-F5344CB8AC3E}">
        <p14:creationId xmlns:p14="http://schemas.microsoft.com/office/powerpoint/2010/main" val="25243541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99"/>
                </a:solidFill>
              </a:defRPr>
            </a:lvl1pPr>
          </a:lstStyle>
          <a:p>
            <a:r>
              <a:rPr lang="en-US" dirty="0"/>
              <a:t>Click to edit Master title style</a:t>
            </a:r>
          </a:p>
        </p:txBody>
      </p:sp>
      <p:sp>
        <p:nvSpPr>
          <p:cNvPr id="3" name="Content Placeholder 2"/>
          <p:cNvSpPr>
            <a:spLocks noGrp="1"/>
          </p:cNvSpPr>
          <p:nvPr>
            <p:ph idx="1"/>
          </p:nvPr>
        </p:nvSpPr>
        <p:spPr>
          <a:xfrm>
            <a:off x="685800" y="2057400"/>
            <a:ext cx="7772400" cy="3048000"/>
          </a:xfrm>
        </p:spPr>
        <p:txBody>
          <a:bodyPr/>
          <a:lstStyle>
            <a:lvl1pPr marL="342900" indent="-342900">
              <a:buFont typeface="Wingdings" panose="05000000000000000000" pitchFamily="2" charset="2"/>
              <a:buChar char="§"/>
              <a:defRPr/>
            </a:lvl1pPr>
            <a:lvl2pPr marL="914400" indent="-457200">
              <a:buFont typeface="Wingdings" panose="05000000000000000000" pitchFamily="2" charset="2"/>
              <a:buChar char="§"/>
              <a:defRPr/>
            </a:lvl2pPr>
            <a:lvl3pPr marL="1085850" indent="-228600">
              <a:buFont typeface="Wingdings" panose="05000000000000000000" pitchFamily="2" charset="2"/>
              <a:buChar char="§"/>
              <a:defRPr/>
            </a:lvl3pPr>
            <a:lvl4pPr marL="1428750" indent="-228600">
              <a:buFont typeface="Wingdings" panose="05000000000000000000" pitchFamily="2" charset="2"/>
              <a:buChar char="§"/>
              <a:defRPr/>
            </a:lvl4pPr>
            <a:lvl5pPr marL="1771650" indent="-228600">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5" name="Group 4">
            <a:extLst>
              <a:ext uri="{FF2B5EF4-FFF2-40B4-BE49-F238E27FC236}">
                <a16:creationId xmlns:a16="http://schemas.microsoft.com/office/drawing/2014/main" id="{71D4E1FB-75EA-41F8-9632-3365AD33D7AD}"/>
              </a:ext>
            </a:extLst>
          </p:cNvPr>
          <p:cNvGrpSpPr/>
          <p:nvPr userDrawn="1"/>
        </p:nvGrpSpPr>
        <p:grpSpPr>
          <a:xfrm>
            <a:off x="152400" y="5480279"/>
            <a:ext cx="8991600" cy="1097868"/>
            <a:chOff x="152400" y="5480279"/>
            <a:chExt cx="8991600" cy="1097868"/>
          </a:xfrm>
        </p:grpSpPr>
        <p:sp>
          <p:nvSpPr>
            <p:cNvPr id="7" name="Rectangle 6"/>
            <p:cNvSpPr/>
            <p:nvPr userDrawn="1"/>
          </p:nvSpPr>
          <p:spPr bwMode="auto">
            <a:xfrm>
              <a:off x="4876800" y="5562600"/>
              <a:ext cx="4267200" cy="990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25000" dirty="0">
                <a:ln>
                  <a:noFill/>
                </a:ln>
                <a:solidFill>
                  <a:schemeClr val="tx1"/>
                </a:solidFill>
                <a:effectLst/>
                <a:latin typeface="Times"/>
              </a:endParaRPr>
            </a:p>
          </p:txBody>
        </p:sp>
        <p:pic>
          <p:nvPicPr>
            <p:cNvPr id="4" name="Picture 6" descr="&quot;&quot;"/>
            <p:cNvPicPr>
              <a:picLocks noChangeAspect="1" noChangeArrowheads="1"/>
            </p:cNvPicPr>
            <p:nvPr userDrawn="1"/>
          </p:nvPicPr>
          <p:blipFill>
            <a:blip r:embed="rId2" cstate="print"/>
            <a:srcRect/>
            <a:stretch>
              <a:fillRect/>
            </a:stretch>
          </p:blipFill>
          <p:spPr bwMode="auto">
            <a:xfrm>
              <a:off x="152400" y="5480279"/>
              <a:ext cx="674878" cy="674878"/>
            </a:xfrm>
            <a:prstGeom prst="rect">
              <a:avLst/>
            </a:prstGeom>
            <a:noFill/>
            <a:ln w="9525">
              <a:noFill/>
              <a:miter lim="800000"/>
              <a:headEnd/>
              <a:tailEnd/>
            </a:ln>
          </p:spPr>
        </p:pic>
        <p:pic>
          <p:nvPicPr>
            <p:cNvPr id="6" name="Picture 5" descr="&quot;&quot;"/>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91400" y="6013902"/>
              <a:ext cx="1698053" cy="564245"/>
            </a:xfrm>
            <a:prstGeom prst="rect">
              <a:avLst/>
            </a:prstGeom>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a:extLst>
              <a:ext uri="{FF2B5EF4-FFF2-40B4-BE49-F238E27FC236}">
                <a16:creationId xmlns:a16="http://schemas.microsoft.com/office/drawing/2014/main" id="{9BDAC984-3408-4F73-A9C5-4B80F3683D8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
            <a:extLst>
              <a:ext uri="{FF2B5EF4-FFF2-40B4-BE49-F238E27FC236}">
                <a16:creationId xmlns:a16="http://schemas.microsoft.com/office/drawing/2014/main" id="{9A3838EE-AF5D-46E4-8B7F-DD46BEF82D7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1">
            <a:extLst>
              <a:ext uri="{FF2B5EF4-FFF2-40B4-BE49-F238E27FC236}">
                <a16:creationId xmlns:a16="http://schemas.microsoft.com/office/drawing/2014/main" id="{05526EF0-6BD4-4140-94DC-E37CB3DFA5C6}"/>
              </a:ext>
            </a:extLst>
          </p:cNvPr>
          <p:cNvSpPr>
            <a:spLocks noGrp="1" noChangeArrowheads="1"/>
          </p:cNvSpPr>
          <p:nvPr>
            <p:ph type="sldNum" sz="quarter" idx="12"/>
          </p:nvPr>
        </p:nvSpPr>
        <p:spPr>
          <a:ln/>
        </p:spPr>
        <p:txBody>
          <a:bodyPr/>
          <a:lstStyle>
            <a:lvl1pPr>
              <a:defRPr/>
            </a:lvl1pPr>
          </a:lstStyle>
          <a:p>
            <a:fld id="{FDE39DAA-A69A-4C09-AEAF-E82EF096D6FC}" type="slidenum">
              <a:rPr lang="en-US" altLang="en-US"/>
              <a:pPr/>
              <a:t>‹#›</a:t>
            </a:fld>
            <a:endParaRPr lang="en-US" altLang="en-US"/>
          </a:p>
        </p:txBody>
      </p:sp>
    </p:spTree>
    <p:extLst>
      <p:ext uri="{BB962C8B-B14F-4D97-AF65-F5344CB8AC3E}">
        <p14:creationId xmlns:p14="http://schemas.microsoft.com/office/powerpoint/2010/main" val="152800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a:extLst>
              <a:ext uri="{FF2B5EF4-FFF2-40B4-BE49-F238E27FC236}">
                <a16:creationId xmlns:a16="http://schemas.microsoft.com/office/drawing/2014/main" id="{9CB5BEFD-F7BA-4AFE-960C-C634AF6136B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
            <a:extLst>
              <a:ext uri="{FF2B5EF4-FFF2-40B4-BE49-F238E27FC236}">
                <a16:creationId xmlns:a16="http://schemas.microsoft.com/office/drawing/2014/main" id="{A73FFC85-7AD6-44B7-B86C-6D40151B1CE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1">
            <a:extLst>
              <a:ext uri="{FF2B5EF4-FFF2-40B4-BE49-F238E27FC236}">
                <a16:creationId xmlns:a16="http://schemas.microsoft.com/office/drawing/2014/main" id="{4F21E616-194C-4744-96AF-1D0D1629A0BC}"/>
              </a:ext>
            </a:extLst>
          </p:cNvPr>
          <p:cNvSpPr>
            <a:spLocks noGrp="1" noChangeArrowheads="1"/>
          </p:cNvSpPr>
          <p:nvPr>
            <p:ph type="sldNum" sz="quarter" idx="12"/>
          </p:nvPr>
        </p:nvSpPr>
        <p:spPr>
          <a:ln/>
        </p:spPr>
        <p:txBody>
          <a:bodyPr/>
          <a:lstStyle>
            <a:lvl1pPr>
              <a:defRPr/>
            </a:lvl1pPr>
          </a:lstStyle>
          <a:p>
            <a:fld id="{F2AC399A-63C9-4EC0-AB58-286F1FC83160}" type="slidenum">
              <a:rPr lang="en-US" altLang="en-US"/>
              <a:pPr/>
              <a:t>‹#›</a:t>
            </a:fld>
            <a:endParaRPr lang="en-US" altLang="en-US"/>
          </a:p>
        </p:txBody>
      </p:sp>
    </p:spTree>
    <p:extLst>
      <p:ext uri="{BB962C8B-B14F-4D97-AF65-F5344CB8AC3E}">
        <p14:creationId xmlns:p14="http://schemas.microsoft.com/office/powerpoint/2010/main" val="400247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772400" cy="1143000"/>
          </a:xfrm>
        </p:spPr>
        <p:txBody>
          <a:bodyPr/>
          <a:lstStyle>
            <a:lvl1pPr>
              <a:defRPr>
                <a:solidFill>
                  <a:srgbClr val="000099"/>
                </a:solidFill>
              </a:defRPr>
            </a:lvl1pPr>
          </a:lstStyle>
          <a:p>
            <a:r>
              <a:rPr lang="en-US" dirty="0"/>
              <a:t>Click to edit Master title style</a:t>
            </a:r>
          </a:p>
        </p:txBody>
      </p:sp>
      <p:sp>
        <p:nvSpPr>
          <p:cNvPr id="3" name="Content Placeholder 2"/>
          <p:cNvSpPr>
            <a:spLocks noGrp="1"/>
          </p:cNvSpPr>
          <p:nvPr>
            <p:ph idx="1"/>
          </p:nvPr>
        </p:nvSpPr>
        <p:spPr>
          <a:xfrm>
            <a:off x="516924" y="1676400"/>
            <a:ext cx="8169876" cy="3048000"/>
          </a:xfrm>
        </p:spPr>
        <p:txBody>
          <a:bodyPr/>
          <a:lstStyle>
            <a:lvl1pPr marL="342900" indent="-342900">
              <a:buFont typeface="Wingdings" panose="05000000000000000000" pitchFamily="2" charset="2"/>
              <a:buChar char="§"/>
              <a:defRPr/>
            </a:lvl1pPr>
            <a:lvl2pPr marL="914400" indent="-457200">
              <a:buFont typeface="Wingdings" panose="05000000000000000000" pitchFamily="2" charset="2"/>
              <a:buChar char="§"/>
              <a:defRPr/>
            </a:lvl2pPr>
            <a:lvl3pPr marL="1085850" indent="-228600">
              <a:buFont typeface="Wingdings" panose="05000000000000000000" pitchFamily="2" charset="2"/>
              <a:buChar char="§"/>
              <a:defRPr/>
            </a:lvl3pPr>
            <a:lvl4pPr marL="1428750" indent="-228600">
              <a:buFont typeface="Wingdings" panose="05000000000000000000" pitchFamily="2" charset="2"/>
              <a:buChar char="§"/>
              <a:defRPr/>
            </a:lvl4pPr>
            <a:lvl5pPr marL="1771650" indent="-228600">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bwMode="auto">
          <a:xfrm>
            <a:off x="4876800" y="5562600"/>
            <a:ext cx="4267200" cy="990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25000" dirty="0">
              <a:ln>
                <a:noFill/>
              </a:ln>
              <a:solidFill>
                <a:schemeClr val="tx1"/>
              </a:solidFill>
              <a:effectLst/>
              <a:latin typeface="Times"/>
            </a:endParaRPr>
          </a:p>
        </p:txBody>
      </p:sp>
    </p:spTree>
    <p:extLst>
      <p:ext uri="{BB962C8B-B14F-4D97-AF65-F5344CB8AC3E}">
        <p14:creationId xmlns:p14="http://schemas.microsoft.com/office/powerpoint/2010/main" val="653882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bwMode="auto">
          <a:xfrm>
            <a:off x="4800600" y="5791200"/>
            <a:ext cx="4343400" cy="609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25000">
              <a:ln>
                <a:noFill/>
              </a:ln>
              <a:solidFill>
                <a:schemeClr val="bg1"/>
              </a:solidFill>
              <a:effectLst/>
              <a:latin typeface="Time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9A70F-584F-47CB-A60B-DB021443CBF3}"/>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FA58BEF-DDE1-4D9F-8BA9-841EBE93A77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B984E-A955-402F-8E7E-08DB5DD8D2B7}"/>
              </a:ext>
            </a:extLst>
          </p:cNvPr>
          <p:cNvSpPr>
            <a:spLocks noGrp="1"/>
          </p:cNvSpPr>
          <p:nvPr>
            <p:ph type="dt" sz="half" idx="10"/>
          </p:nvPr>
        </p:nvSpPr>
        <p:spPr/>
        <p:txBody>
          <a:bodyPr/>
          <a:lstStyle/>
          <a:p>
            <a:fld id="{27AA0E59-BD03-4004-9B17-3F8603743390}" type="datetimeFigureOut">
              <a:rPr lang="en-US" smtClean="0"/>
              <a:t>3/28/2019</a:t>
            </a:fld>
            <a:endParaRPr lang="en-US"/>
          </a:p>
        </p:txBody>
      </p:sp>
      <p:sp>
        <p:nvSpPr>
          <p:cNvPr id="5" name="Footer Placeholder 4">
            <a:extLst>
              <a:ext uri="{FF2B5EF4-FFF2-40B4-BE49-F238E27FC236}">
                <a16:creationId xmlns:a16="http://schemas.microsoft.com/office/drawing/2014/main" id="{7BABB0B7-569B-46CD-A562-12C5DD288B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50A022-1995-4A1C-B472-3F94906C55E1}"/>
              </a:ext>
            </a:extLst>
          </p:cNvPr>
          <p:cNvSpPr>
            <a:spLocks noGrp="1"/>
          </p:cNvSpPr>
          <p:nvPr>
            <p:ph type="sldNum" sz="quarter" idx="12"/>
          </p:nvPr>
        </p:nvSpPr>
        <p:spPr/>
        <p:txBody>
          <a:bodyPr/>
          <a:lstStyle/>
          <a:p>
            <a:fld id="{CBF53DB5-152A-4C2F-83AE-0AAE7B97EEB3}" type="slidenum">
              <a:rPr lang="en-US" smtClean="0"/>
              <a:t>‹#›</a:t>
            </a:fld>
            <a:endParaRPr lang="en-US"/>
          </a:p>
        </p:txBody>
      </p:sp>
      <p:pic>
        <p:nvPicPr>
          <p:cNvPr id="7" name="Picture 40">
            <a:extLst>
              <a:ext uri="{FF2B5EF4-FFF2-40B4-BE49-F238E27FC236}">
                <a16:creationId xmlns:a16="http://schemas.microsoft.com/office/drawing/2014/main" id="{7776581C-F48B-4057-A2FF-B36405C692CD}"/>
              </a:ext>
            </a:extLst>
          </p:cNvPr>
          <p:cNvPicPr>
            <a:picLocks noChangeAspect="1" noChangeArrowheads="1"/>
          </p:cNvPicPr>
          <p:nvPr userDrawn="1"/>
        </p:nvPicPr>
        <p:blipFill>
          <a:blip r:embed="rId2" cstate="print"/>
          <a:srcRect/>
          <a:stretch>
            <a:fillRect/>
          </a:stretch>
        </p:blipFill>
        <p:spPr bwMode="auto">
          <a:xfrm>
            <a:off x="-19763" y="5939760"/>
            <a:ext cx="9140825" cy="919162"/>
          </a:xfrm>
          <a:prstGeom prst="rect">
            <a:avLst/>
          </a:prstGeom>
          <a:noFill/>
          <a:ln w="9525">
            <a:noFill/>
            <a:miter lim="800000"/>
            <a:headEnd/>
            <a:tailEnd/>
          </a:ln>
        </p:spPr>
      </p:pic>
      <p:grpSp>
        <p:nvGrpSpPr>
          <p:cNvPr id="8" name="Group 7">
            <a:extLst>
              <a:ext uri="{FF2B5EF4-FFF2-40B4-BE49-F238E27FC236}">
                <a16:creationId xmlns:a16="http://schemas.microsoft.com/office/drawing/2014/main" id="{C5B6717A-FADE-4534-B021-42116449E2EB}"/>
              </a:ext>
            </a:extLst>
          </p:cNvPr>
          <p:cNvGrpSpPr/>
          <p:nvPr userDrawn="1"/>
        </p:nvGrpSpPr>
        <p:grpSpPr>
          <a:xfrm>
            <a:off x="152400" y="5480279"/>
            <a:ext cx="8991600" cy="1097868"/>
            <a:chOff x="152400" y="5480279"/>
            <a:chExt cx="8991600" cy="1097868"/>
          </a:xfrm>
        </p:grpSpPr>
        <p:sp>
          <p:nvSpPr>
            <p:cNvPr id="9" name="Rectangle 8">
              <a:extLst>
                <a:ext uri="{FF2B5EF4-FFF2-40B4-BE49-F238E27FC236}">
                  <a16:creationId xmlns:a16="http://schemas.microsoft.com/office/drawing/2014/main" id="{27BD5492-6A6F-4A7A-BB22-3930E67D1FF8}"/>
                </a:ext>
              </a:extLst>
            </p:cNvPr>
            <p:cNvSpPr/>
            <p:nvPr userDrawn="1"/>
          </p:nvSpPr>
          <p:spPr bwMode="auto">
            <a:xfrm>
              <a:off x="4876800" y="5562600"/>
              <a:ext cx="4267200" cy="990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25000" dirty="0">
                <a:ln>
                  <a:noFill/>
                </a:ln>
                <a:solidFill>
                  <a:schemeClr val="tx1"/>
                </a:solidFill>
                <a:effectLst/>
                <a:latin typeface="Times"/>
              </a:endParaRPr>
            </a:p>
          </p:txBody>
        </p:sp>
        <p:pic>
          <p:nvPicPr>
            <p:cNvPr id="10" name="Picture 6" descr="&quot;&quot;">
              <a:extLst>
                <a:ext uri="{FF2B5EF4-FFF2-40B4-BE49-F238E27FC236}">
                  <a16:creationId xmlns:a16="http://schemas.microsoft.com/office/drawing/2014/main" id="{45C9BF3E-0750-47E5-893B-52ADBD8C2AAA}"/>
                </a:ext>
              </a:extLst>
            </p:cNvPr>
            <p:cNvPicPr>
              <a:picLocks noChangeAspect="1" noChangeArrowheads="1"/>
            </p:cNvPicPr>
            <p:nvPr userDrawn="1"/>
          </p:nvPicPr>
          <p:blipFill>
            <a:blip r:embed="rId3" cstate="print"/>
            <a:srcRect/>
            <a:stretch>
              <a:fillRect/>
            </a:stretch>
          </p:blipFill>
          <p:spPr bwMode="auto">
            <a:xfrm>
              <a:off x="152400" y="5480279"/>
              <a:ext cx="674878" cy="674878"/>
            </a:xfrm>
            <a:prstGeom prst="rect">
              <a:avLst/>
            </a:prstGeom>
            <a:noFill/>
            <a:ln w="9525">
              <a:noFill/>
              <a:miter lim="800000"/>
              <a:headEnd/>
              <a:tailEnd/>
            </a:ln>
          </p:spPr>
        </p:pic>
        <p:pic>
          <p:nvPicPr>
            <p:cNvPr id="11" name="Picture 10" descr="&quot;&quot;">
              <a:extLst>
                <a:ext uri="{FF2B5EF4-FFF2-40B4-BE49-F238E27FC236}">
                  <a16:creationId xmlns:a16="http://schemas.microsoft.com/office/drawing/2014/main" id="{42AF5AE9-0FDC-45AE-80E9-596E887A8DC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91400" y="6013902"/>
              <a:ext cx="1698053" cy="564245"/>
            </a:xfrm>
            <a:prstGeom prst="rect">
              <a:avLst/>
            </a:prstGeom>
          </p:spPr>
        </p:pic>
      </p:grpSp>
    </p:spTree>
    <p:extLst>
      <p:ext uri="{BB962C8B-B14F-4D97-AF65-F5344CB8AC3E}">
        <p14:creationId xmlns:p14="http://schemas.microsoft.com/office/powerpoint/2010/main" val="362082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583F5C-5E09-456C-816A-0505D05488BC}" type="datetimeFigureOut">
              <a:rPr lang="en-US" smtClean="0"/>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15818-3619-4FE4-9E89-7843F39334F9}" type="slidenum">
              <a:rPr lang="en-US" smtClean="0"/>
              <a:t>‹#›</a:t>
            </a:fld>
            <a:endParaRPr lang="en-US"/>
          </a:p>
        </p:txBody>
      </p:sp>
    </p:spTree>
    <p:extLst>
      <p:ext uri="{BB962C8B-B14F-4D97-AF65-F5344CB8AC3E}">
        <p14:creationId xmlns:p14="http://schemas.microsoft.com/office/powerpoint/2010/main" val="844243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9A70F-584F-47CB-A60B-DB021443CBF3}"/>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FA58BEF-DDE1-4D9F-8BA9-841EBE93A77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B984E-A955-402F-8E7E-08DB5DD8D2B7}"/>
              </a:ext>
            </a:extLst>
          </p:cNvPr>
          <p:cNvSpPr>
            <a:spLocks noGrp="1"/>
          </p:cNvSpPr>
          <p:nvPr>
            <p:ph type="dt" sz="half" idx="10"/>
          </p:nvPr>
        </p:nvSpPr>
        <p:spPr/>
        <p:txBody>
          <a:bodyPr/>
          <a:lstStyle/>
          <a:p>
            <a:fld id="{27AA0E59-BD03-4004-9B17-3F8603743390}" type="datetimeFigureOut">
              <a:rPr lang="en-US" smtClean="0"/>
              <a:t>3/28/2019</a:t>
            </a:fld>
            <a:endParaRPr lang="en-US"/>
          </a:p>
        </p:txBody>
      </p:sp>
      <p:sp>
        <p:nvSpPr>
          <p:cNvPr id="5" name="Footer Placeholder 4">
            <a:extLst>
              <a:ext uri="{FF2B5EF4-FFF2-40B4-BE49-F238E27FC236}">
                <a16:creationId xmlns:a16="http://schemas.microsoft.com/office/drawing/2014/main" id="{7BABB0B7-569B-46CD-A562-12C5DD288B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50A022-1995-4A1C-B472-3F94906C55E1}"/>
              </a:ext>
            </a:extLst>
          </p:cNvPr>
          <p:cNvSpPr>
            <a:spLocks noGrp="1"/>
          </p:cNvSpPr>
          <p:nvPr>
            <p:ph type="sldNum" sz="quarter" idx="12"/>
          </p:nvPr>
        </p:nvSpPr>
        <p:spPr/>
        <p:txBody>
          <a:bodyPr/>
          <a:lstStyle/>
          <a:p>
            <a:fld id="{CBF53DB5-152A-4C2F-83AE-0AAE7B97EEB3}" type="slidenum">
              <a:rPr lang="en-US" smtClean="0"/>
              <a:t>‹#›</a:t>
            </a:fld>
            <a:endParaRPr lang="en-US"/>
          </a:p>
        </p:txBody>
      </p:sp>
      <p:pic>
        <p:nvPicPr>
          <p:cNvPr id="7" name="Picture 40">
            <a:extLst>
              <a:ext uri="{FF2B5EF4-FFF2-40B4-BE49-F238E27FC236}">
                <a16:creationId xmlns:a16="http://schemas.microsoft.com/office/drawing/2014/main" id="{7776581C-F48B-4057-A2FF-B36405C692CD}"/>
              </a:ext>
            </a:extLst>
          </p:cNvPr>
          <p:cNvPicPr>
            <a:picLocks noChangeAspect="1" noChangeArrowheads="1"/>
          </p:cNvPicPr>
          <p:nvPr userDrawn="1"/>
        </p:nvPicPr>
        <p:blipFill>
          <a:blip r:embed="rId2" cstate="print"/>
          <a:srcRect/>
          <a:stretch>
            <a:fillRect/>
          </a:stretch>
        </p:blipFill>
        <p:spPr bwMode="auto">
          <a:xfrm>
            <a:off x="-19763" y="5939760"/>
            <a:ext cx="9140825" cy="919162"/>
          </a:xfrm>
          <a:prstGeom prst="rect">
            <a:avLst/>
          </a:prstGeom>
          <a:noFill/>
          <a:ln w="9525">
            <a:noFill/>
            <a:miter lim="800000"/>
            <a:headEnd/>
            <a:tailEnd/>
          </a:ln>
        </p:spPr>
      </p:pic>
      <p:grpSp>
        <p:nvGrpSpPr>
          <p:cNvPr id="8" name="Group 7">
            <a:extLst>
              <a:ext uri="{FF2B5EF4-FFF2-40B4-BE49-F238E27FC236}">
                <a16:creationId xmlns:a16="http://schemas.microsoft.com/office/drawing/2014/main" id="{C5B6717A-FADE-4534-B021-42116449E2EB}"/>
              </a:ext>
            </a:extLst>
          </p:cNvPr>
          <p:cNvGrpSpPr/>
          <p:nvPr userDrawn="1"/>
        </p:nvGrpSpPr>
        <p:grpSpPr>
          <a:xfrm>
            <a:off x="152400" y="5480279"/>
            <a:ext cx="8991600" cy="1097868"/>
            <a:chOff x="152400" y="5480279"/>
            <a:chExt cx="8991600" cy="1097868"/>
          </a:xfrm>
        </p:grpSpPr>
        <p:sp>
          <p:nvSpPr>
            <p:cNvPr id="9" name="Rectangle 8">
              <a:extLst>
                <a:ext uri="{FF2B5EF4-FFF2-40B4-BE49-F238E27FC236}">
                  <a16:creationId xmlns:a16="http://schemas.microsoft.com/office/drawing/2014/main" id="{27BD5492-6A6F-4A7A-BB22-3930E67D1FF8}"/>
                </a:ext>
              </a:extLst>
            </p:cNvPr>
            <p:cNvSpPr/>
            <p:nvPr userDrawn="1"/>
          </p:nvSpPr>
          <p:spPr bwMode="auto">
            <a:xfrm>
              <a:off x="4876800" y="5562600"/>
              <a:ext cx="4267200" cy="990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25000" dirty="0">
                <a:ln>
                  <a:noFill/>
                </a:ln>
                <a:solidFill>
                  <a:schemeClr val="tx1"/>
                </a:solidFill>
                <a:effectLst/>
                <a:latin typeface="Times"/>
              </a:endParaRPr>
            </a:p>
          </p:txBody>
        </p:sp>
        <p:pic>
          <p:nvPicPr>
            <p:cNvPr id="10" name="Picture 6" descr="&quot;&quot;">
              <a:extLst>
                <a:ext uri="{FF2B5EF4-FFF2-40B4-BE49-F238E27FC236}">
                  <a16:creationId xmlns:a16="http://schemas.microsoft.com/office/drawing/2014/main" id="{45C9BF3E-0750-47E5-893B-52ADBD8C2AAA}"/>
                </a:ext>
              </a:extLst>
            </p:cNvPr>
            <p:cNvPicPr>
              <a:picLocks noChangeAspect="1" noChangeArrowheads="1"/>
            </p:cNvPicPr>
            <p:nvPr userDrawn="1"/>
          </p:nvPicPr>
          <p:blipFill>
            <a:blip r:embed="rId3" cstate="print"/>
            <a:srcRect/>
            <a:stretch>
              <a:fillRect/>
            </a:stretch>
          </p:blipFill>
          <p:spPr bwMode="auto">
            <a:xfrm>
              <a:off x="152400" y="5480279"/>
              <a:ext cx="674878" cy="674878"/>
            </a:xfrm>
            <a:prstGeom prst="rect">
              <a:avLst/>
            </a:prstGeom>
            <a:noFill/>
            <a:ln w="9525">
              <a:noFill/>
              <a:miter lim="800000"/>
              <a:headEnd/>
              <a:tailEnd/>
            </a:ln>
          </p:spPr>
        </p:pic>
        <p:pic>
          <p:nvPicPr>
            <p:cNvPr id="11" name="Picture 10" descr="&quot;&quot;">
              <a:extLst>
                <a:ext uri="{FF2B5EF4-FFF2-40B4-BE49-F238E27FC236}">
                  <a16:creationId xmlns:a16="http://schemas.microsoft.com/office/drawing/2014/main" id="{42AF5AE9-0FDC-45AE-80E9-596E887A8DC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91400" y="6013902"/>
              <a:ext cx="1698053" cy="564245"/>
            </a:xfrm>
            <a:prstGeom prst="rect">
              <a:avLst/>
            </a:prstGeom>
          </p:spPr>
        </p:pic>
      </p:grpSp>
    </p:spTree>
    <p:extLst>
      <p:ext uri="{BB962C8B-B14F-4D97-AF65-F5344CB8AC3E}">
        <p14:creationId xmlns:p14="http://schemas.microsoft.com/office/powerpoint/2010/main" val="2459854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16878-9F71-40AD-920F-A0CC2D9A06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385BCF-8A1A-4659-87DA-0B4AF1F5B901}"/>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242C94-5FA3-4054-A078-D217504316A0}"/>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21E9D0-DE23-4157-BB85-CD0505245ABF}"/>
              </a:ext>
            </a:extLst>
          </p:cNvPr>
          <p:cNvSpPr>
            <a:spLocks noGrp="1"/>
          </p:cNvSpPr>
          <p:nvPr>
            <p:ph type="dt" sz="half" idx="10"/>
          </p:nvPr>
        </p:nvSpPr>
        <p:spPr/>
        <p:txBody>
          <a:bodyPr/>
          <a:lstStyle/>
          <a:p>
            <a:fld id="{27AA0E59-BD03-4004-9B17-3F8603743390}" type="datetimeFigureOut">
              <a:rPr lang="en-US" smtClean="0"/>
              <a:t>3/28/2019</a:t>
            </a:fld>
            <a:endParaRPr lang="en-US"/>
          </a:p>
        </p:txBody>
      </p:sp>
      <p:sp>
        <p:nvSpPr>
          <p:cNvPr id="6" name="Footer Placeholder 5">
            <a:extLst>
              <a:ext uri="{FF2B5EF4-FFF2-40B4-BE49-F238E27FC236}">
                <a16:creationId xmlns:a16="http://schemas.microsoft.com/office/drawing/2014/main" id="{3FDE3326-E347-467B-829D-5CCD35CF0D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9277CD-4CF1-4E64-AAD7-CECD6223307B}"/>
              </a:ext>
            </a:extLst>
          </p:cNvPr>
          <p:cNvSpPr>
            <a:spLocks noGrp="1"/>
          </p:cNvSpPr>
          <p:nvPr>
            <p:ph type="sldNum" sz="quarter" idx="12"/>
          </p:nvPr>
        </p:nvSpPr>
        <p:spPr/>
        <p:txBody>
          <a:bodyPr/>
          <a:lstStyle/>
          <a:p>
            <a:fld id="{CBF53DB5-152A-4C2F-83AE-0AAE7B97EEB3}" type="slidenum">
              <a:rPr lang="en-US" smtClean="0"/>
              <a:t>‹#›</a:t>
            </a:fld>
            <a:endParaRPr lang="en-US"/>
          </a:p>
        </p:txBody>
      </p:sp>
      <p:pic>
        <p:nvPicPr>
          <p:cNvPr id="12" name="Picture 40">
            <a:extLst>
              <a:ext uri="{FF2B5EF4-FFF2-40B4-BE49-F238E27FC236}">
                <a16:creationId xmlns:a16="http://schemas.microsoft.com/office/drawing/2014/main" id="{C260265E-A702-4E20-9209-7E63AECBC018}"/>
              </a:ext>
            </a:extLst>
          </p:cNvPr>
          <p:cNvPicPr>
            <a:picLocks noChangeAspect="1" noChangeArrowheads="1"/>
          </p:cNvPicPr>
          <p:nvPr userDrawn="1"/>
        </p:nvPicPr>
        <p:blipFill>
          <a:blip r:embed="rId2" cstate="print"/>
          <a:srcRect/>
          <a:stretch>
            <a:fillRect/>
          </a:stretch>
        </p:blipFill>
        <p:spPr bwMode="auto">
          <a:xfrm>
            <a:off x="0" y="5926559"/>
            <a:ext cx="9140825" cy="919162"/>
          </a:xfrm>
          <a:prstGeom prst="rect">
            <a:avLst/>
          </a:prstGeom>
          <a:noFill/>
          <a:ln w="9525">
            <a:noFill/>
            <a:miter lim="800000"/>
            <a:headEnd/>
            <a:tailEnd/>
          </a:ln>
        </p:spPr>
      </p:pic>
      <p:grpSp>
        <p:nvGrpSpPr>
          <p:cNvPr id="8" name="Group 7">
            <a:extLst>
              <a:ext uri="{FF2B5EF4-FFF2-40B4-BE49-F238E27FC236}">
                <a16:creationId xmlns:a16="http://schemas.microsoft.com/office/drawing/2014/main" id="{7AF51560-AF28-43AC-8517-4B0B15C59691}"/>
              </a:ext>
            </a:extLst>
          </p:cNvPr>
          <p:cNvGrpSpPr/>
          <p:nvPr userDrawn="1"/>
        </p:nvGrpSpPr>
        <p:grpSpPr>
          <a:xfrm>
            <a:off x="183891" y="5522396"/>
            <a:ext cx="8956934" cy="1097868"/>
            <a:chOff x="152400" y="5480279"/>
            <a:chExt cx="8991600" cy="1097868"/>
          </a:xfrm>
        </p:grpSpPr>
        <p:sp>
          <p:nvSpPr>
            <p:cNvPr id="9" name="Rectangle 8">
              <a:extLst>
                <a:ext uri="{FF2B5EF4-FFF2-40B4-BE49-F238E27FC236}">
                  <a16:creationId xmlns:a16="http://schemas.microsoft.com/office/drawing/2014/main" id="{7ED1B58D-32CB-4046-9DE4-3DDD5D3E1D4A}"/>
                </a:ext>
              </a:extLst>
            </p:cNvPr>
            <p:cNvSpPr/>
            <p:nvPr userDrawn="1"/>
          </p:nvSpPr>
          <p:spPr bwMode="auto">
            <a:xfrm>
              <a:off x="4876800" y="5562600"/>
              <a:ext cx="4267200" cy="990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25000" dirty="0">
                <a:ln>
                  <a:noFill/>
                </a:ln>
                <a:solidFill>
                  <a:schemeClr val="tx1"/>
                </a:solidFill>
                <a:effectLst/>
                <a:latin typeface="Times"/>
              </a:endParaRPr>
            </a:p>
          </p:txBody>
        </p:sp>
        <p:pic>
          <p:nvPicPr>
            <p:cNvPr id="10" name="Picture 6" descr="&quot;&quot;">
              <a:extLst>
                <a:ext uri="{FF2B5EF4-FFF2-40B4-BE49-F238E27FC236}">
                  <a16:creationId xmlns:a16="http://schemas.microsoft.com/office/drawing/2014/main" id="{B1664352-8716-4AA8-A3D3-83FEAFA2ADF4}"/>
                </a:ext>
              </a:extLst>
            </p:cNvPr>
            <p:cNvPicPr>
              <a:picLocks noChangeAspect="1" noChangeArrowheads="1"/>
            </p:cNvPicPr>
            <p:nvPr userDrawn="1"/>
          </p:nvPicPr>
          <p:blipFill>
            <a:blip r:embed="rId3" cstate="print"/>
            <a:srcRect/>
            <a:stretch>
              <a:fillRect/>
            </a:stretch>
          </p:blipFill>
          <p:spPr bwMode="auto">
            <a:xfrm>
              <a:off x="152400" y="5480279"/>
              <a:ext cx="674878" cy="674878"/>
            </a:xfrm>
            <a:prstGeom prst="rect">
              <a:avLst/>
            </a:prstGeom>
            <a:noFill/>
            <a:ln w="9525">
              <a:noFill/>
              <a:miter lim="800000"/>
              <a:headEnd/>
              <a:tailEnd/>
            </a:ln>
          </p:spPr>
        </p:pic>
        <p:pic>
          <p:nvPicPr>
            <p:cNvPr id="11" name="Picture 10" descr="&quot;&quot;">
              <a:extLst>
                <a:ext uri="{FF2B5EF4-FFF2-40B4-BE49-F238E27FC236}">
                  <a16:creationId xmlns:a16="http://schemas.microsoft.com/office/drawing/2014/main" id="{58E4B35E-0DAB-405B-B787-2529CDA6DAE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91400" y="6013902"/>
              <a:ext cx="1698053" cy="564245"/>
            </a:xfrm>
            <a:prstGeom prst="rect">
              <a:avLst/>
            </a:prstGeom>
          </p:spPr>
        </p:pic>
      </p:grpSp>
    </p:spTree>
    <p:extLst>
      <p:ext uri="{BB962C8B-B14F-4D97-AF65-F5344CB8AC3E}">
        <p14:creationId xmlns:p14="http://schemas.microsoft.com/office/powerpoint/2010/main" val="562884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220AB-EF17-4F61-8944-4A0C0AB5807B}"/>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E3157704-CFC4-439C-BE88-FB61324DC52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B8CA559-BF9B-4F55-8D1B-16D7D8902870}"/>
              </a:ext>
            </a:extLst>
          </p:cNvPr>
          <p:cNvSpPr>
            <a:spLocks noGrp="1"/>
          </p:cNvSpPr>
          <p:nvPr>
            <p:ph type="sldNum" sz="quarter" idx="12"/>
          </p:nvPr>
        </p:nvSpPr>
        <p:spPr/>
        <p:txBody>
          <a:bodyPr/>
          <a:lstStyle/>
          <a:p>
            <a:endParaRPr lang="en-US" dirty="0"/>
          </a:p>
        </p:txBody>
      </p:sp>
      <p:pic>
        <p:nvPicPr>
          <p:cNvPr id="6" name="Picture 40">
            <a:extLst>
              <a:ext uri="{FF2B5EF4-FFF2-40B4-BE49-F238E27FC236}">
                <a16:creationId xmlns:a16="http://schemas.microsoft.com/office/drawing/2014/main" id="{5C6B035C-5D1E-4DFD-BBEC-1932DA117F46}"/>
              </a:ext>
            </a:extLst>
          </p:cNvPr>
          <p:cNvPicPr>
            <a:picLocks noChangeAspect="1" noChangeArrowheads="1"/>
          </p:cNvPicPr>
          <p:nvPr userDrawn="1"/>
        </p:nvPicPr>
        <p:blipFill>
          <a:blip r:embed="rId2" cstate="print"/>
          <a:srcRect/>
          <a:stretch>
            <a:fillRect/>
          </a:stretch>
        </p:blipFill>
        <p:spPr bwMode="auto">
          <a:xfrm>
            <a:off x="23057" y="5929570"/>
            <a:ext cx="9120943" cy="919162"/>
          </a:xfrm>
          <a:prstGeom prst="rect">
            <a:avLst/>
          </a:prstGeom>
          <a:noFill/>
          <a:ln w="9525">
            <a:noFill/>
            <a:miter lim="800000"/>
            <a:headEnd/>
            <a:tailEnd/>
          </a:ln>
        </p:spPr>
      </p:pic>
      <p:grpSp>
        <p:nvGrpSpPr>
          <p:cNvPr id="7" name="Group 6">
            <a:extLst>
              <a:ext uri="{FF2B5EF4-FFF2-40B4-BE49-F238E27FC236}">
                <a16:creationId xmlns:a16="http://schemas.microsoft.com/office/drawing/2014/main" id="{41822556-846F-4EAA-9B46-397595801CA0}"/>
              </a:ext>
            </a:extLst>
          </p:cNvPr>
          <p:cNvGrpSpPr/>
          <p:nvPr userDrawn="1"/>
        </p:nvGrpSpPr>
        <p:grpSpPr>
          <a:xfrm>
            <a:off x="183891" y="5522396"/>
            <a:ext cx="8807709" cy="1097868"/>
            <a:chOff x="152400" y="5480279"/>
            <a:chExt cx="8991600" cy="1097868"/>
          </a:xfrm>
        </p:grpSpPr>
        <p:sp>
          <p:nvSpPr>
            <p:cNvPr id="8" name="Rectangle 7">
              <a:extLst>
                <a:ext uri="{FF2B5EF4-FFF2-40B4-BE49-F238E27FC236}">
                  <a16:creationId xmlns:a16="http://schemas.microsoft.com/office/drawing/2014/main" id="{C28B614C-8E78-44A3-A645-CBEDF6E04488}"/>
                </a:ext>
              </a:extLst>
            </p:cNvPr>
            <p:cNvSpPr/>
            <p:nvPr userDrawn="1"/>
          </p:nvSpPr>
          <p:spPr bwMode="auto">
            <a:xfrm>
              <a:off x="4876800" y="5562600"/>
              <a:ext cx="4267200" cy="990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25000" dirty="0">
                <a:ln>
                  <a:noFill/>
                </a:ln>
                <a:solidFill>
                  <a:schemeClr val="tx1"/>
                </a:solidFill>
                <a:effectLst/>
                <a:latin typeface="Times"/>
              </a:endParaRPr>
            </a:p>
          </p:txBody>
        </p:sp>
        <p:pic>
          <p:nvPicPr>
            <p:cNvPr id="9" name="Picture 6" descr="&quot;&quot;">
              <a:extLst>
                <a:ext uri="{FF2B5EF4-FFF2-40B4-BE49-F238E27FC236}">
                  <a16:creationId xmlns:a16="http://schemas.microsoft.com/office/drawing/2014/main" id="{A17E5112-7E32-48DA-8024-CEEE30158C24}"/>
                </a:ext>
              </a:extLst>
            </p:cNvPr>
            <p:cNvPicPr>
              <a:picLocks noChangeAspect="1" noChangeArrowheads="1"/>
            </p:cNvPicPr>
            <p:nvPr userDrawn="1"/>
          </p:nvPicPr>
          <p:blipFill>
            <a:blip r:embed="rId3" cstate="print"/>
            <a:srcRect/>
            <a:stretch>
              <a:fillRect/>
            </a:stretch>
          </p:blipFill>
          <p:spPr bwMode="auto">
            <a:xfrm>
              <a:off x="152400" y="5480279"/>
              <a:ext cx="674878" cy="674878"/>
            </a:xfrm>
            <a:prstGeom prst="rect">
              <a:avLst/>
            </a:prstGeom>
            <a:noFill/>
            <a:ln w="9525">
              <a:noFill/>
              <a:miter lim="800000"/>
              <a:headEnd/>
              <a:tailEnd/>
            </a:ln>
          </p:spPr>
        </p:pic>
        <p:pic>
          <p:nvPicPr>
            <p:cNvPr id="10" name="Picture 9" descr="&quot;&quot;">
              <a:extLst>
                <a:ext uri="{FF2B5EF4-FFF2-40B4-BE49-F238E27FC236}">
                  <a16:creationId xmlns:a16="http://schemas.microsoft.com/office/drawing/2014/main" id="{CCA0A44B-1F3C-47F9-8803-A9BF930B1B2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91400" y="6013902"/>
              <a:ext cx="1698053" cy="564245"/>
            </a:xfrm>
            <a:prstGeom prst="rect">
              <a:avLst/>
            </a:prstGeom>
          </p:spPr>
        </p:pic>
      </p:grpSp>
    </p:spTree>
    <p:extLst>
      <p:ext uri="{BB962C8B-B14F-4D97-AF65-F5344CB8AC3E}">
        <p14:creationId xmlns:p14="http://schemas.microsoft.com/office/powerpoint/2010/main" val="558871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EB91D-F4B5-450F-A871-C1CF06B35A5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824C18-6DB8-4CFC-9FEC-B214FF1AC822}"/>
              </a:ext>
            </a:extLst>
          </p:cNvPr>
          <p:cNvSpPr>
            <a:spLocks noGrp="1"/>
          </p:cNvSpPr>
          <p:nvPr>
            <p:ph type="pic" idx="1"/>
          </p:nvPr>
        </p:nvSpPr>
        <p:spPr>
          <a:xfrm>
            <a:off x="3884612" y="75640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D8AD2E-CFD4-4C12-B105-765E1F49210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40">
            <a:extLst>
              <a:ext uri="{FF2B5EF4-FFF2-40B4-BE49-F238E27FC236}">
                <a16:creationId xmlns:a16="http://schemas.microsoft.com/office/drawing/2014/main" id="{1CB3156B-B441-45F5-B56F-4D0791DBBF8A}"/>
              </a:ext>
            </a:extLst>
          </p:cNvPr>
          <p:cNvPicPr>
            <a:picLocks noChangeAspect="1" noChangeArrowheads="1"/>
          </p:cNvPicPr>
          <p:nvPr userDrawn="1"/>
        </p:nvPicPr>
        <p:blipFill>
          <a:blip r:embed="rId2" cstate="print"/>
          <a:srcRect/>
          <a:stretch>
            <a:fillRect/>
          </a:stretch>
        </p:blipFill>
        <p:spPr bwMode="auto">
          <a:xfrm>
            <a:off x="3175" y="5941219"/>
            <a:ext cx="9140825" cy="919162"/>
          </a:xfrm>
          <a:prstGeom prst="rect">
            <a:avLst/>
          </a:prstGeom>
          <a:noFill/>
          <a:ln w="9525">
            <a:noFill/>
            <a:miter lim="800000"/>
            <a:headEnd/>
            <a:tailEnd/>
          </a:ln>
        </p:spPr>
      </p:pic>
      <p:grpSp>
        <p:nvGrpSpPr>
          <p:cNvPr id="9" name="Group 8">
            <a:extLst>
              <a:ext uri="{FF2B5EF4-FFF2-40B4-BE49-F238E27FC236}">
                <a16:creationId xmlns:a16="http://schemas.microsoft.com/office/drawing/2014/main" id="{F718D683-4C0A-405C-9522-C8C0C26D738D}"/>
              </a:ext>
            </a:extLst>
          </p:cNvPr>
          <p:cNvGrpSpPr/>
          <p:nvPr userDrawn="1"/>
        </p:nvGrpSpPr>
        <p:grpSpPr>
          <a:xfrm>
            <a:off x="152400" y="5480279"/>
            <a:ext cx="8991600" cy="1097868"/>
            <a:chOff x="152400" y="5480279"/>
            <a:chExt cx="8991600" cy="1097868"/>
          </a:xfrm>
        </p:grpSpPr>
        <p:sp>
          <p:nvSpPr>
            <p:cNvPr id="10" name="Rectangle 9">
              <a:extLst>
                <a:ext uri="{FF2B5EF4-FFF2-40B4-BE49-F238E27FC236}">
                  <a16:creationId xmlns:a16="http://schemas.microsoft.com/office/drawing/2014/main" id="{8CB8F1CD-B30C-452F-80E0-DDBFE15C79E8}"/>
                </a:ext>
              </a:extLst>
            </p:cNvPr>
            <p:cNvSpPr/>
            <p:nvPr userDrawn="1"/>
          </p:nvSpPr>
          <p:spPr bwMode="auto">
            <a:xfrm>
              <a:off x="4876800" y="5562600"/>
              <a:ext cx="4267200" cy="990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25000" dirty="0">
                <a:ln>
                  <a:noFill/>
                </a:ln>
                <a:solidFill>
                  <a:schemeClr val="tx1"/>
                </a:solidFill>
                <a:effectLst/>
                <a:latin typeface="Times"/>
              </a:endParaRPr>
            </a:p>
          </p:txBody>
        </p:sp>
        <p:pic>
          <p:nvPicPr>
            <p:cNvPr id="11" name="Picture 6" descr="&quot;&quot;">
              <a:extLst>
                <a:ext uri="{FF2B5EF4-FFF2-40B4-BE49-F238E27FC236}">
                  <a16:creationId xmlns:a16="http://schemas.microsoft.com/office/drawing/2014/main" id="{02B0A3B2-0477-498C-9B85-8D83DE8A88F2}"/>
                </a:ext>
              </a:extLst>
            </p:cNvPr>
            <p:cNvPicPr>
              <a:picLocks noChangeAspect="1" noChangeArrowheads="1"/>
            </p:cNvPicPr>
            <p:nvPr userDrawn="1"/>
          </p:nvPicPr>
          <p:blipFill>
            <a:blip r:embed="rId3" cstate="print"/>
            <a:srcRect/>
            <a:stretch>
              <a:fillRect/>
            </a:stretch>
          </p:blipFill>
          <p:spPr bwMode="auto">
            <a:xfrm>
              <a:off x="152400" y="5480279"/>
              <a:ext cx="674878" cy="674878"/>
            </a:xfrm>
            <a:prstGeom prst="rect">
              <a:avLst/>
            </a:prstGeom>
            <a:noFill/>
            <a:ln w="9525">
              <a:noFill/>
              <a:miter lim="800000"/>
              <a:headEnd/>
              <a:tailEnd/>
            </a:ln>
          </p:spPr>
        </p:pic>
        <p:pic>
          <p:nvPicPr>
            <p:cNvPr id="12" name="Picture 11" descr="&quot;&quot;">
              <a:extLst>
                <a:ext uri="{FF2B5EF4-FFF2-40B4-BE49-F238E27FC236}">
                  <a16:creationId xmlns:a16="http://schemas.microsoft.com/office/drawing/2014/main" id="{F08C1DEE-C794-479C-A431-BAAAC291412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91400" y="6013902"/>
              <a:ext cx="1698053" cy="564245"/>
            </a:xfrm>
            <a:prstGeom prst="rect">
              <a:avLst/>
            </a:prstGeom>
          </p:spPr>
        </p:pic>
      </p:grpSp>
    </p:spTree>
    <p:extLst>
      <p:ext uri="{BB962C8B-B14F-4D97-AF65-F5344CB8AC3E}">
        <p14:creationId xmlns:p14="http://schemas.microsoft.com/office/powerpoint/2010/main" val="41560150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0"/>
          <p:cNvPicPr>
            <a:picLocks noChangeAspect="1" noChangeArrowheads="1"/>
          </p:cNvPicPr>
          <p:nvPr/>
        </p:nvPicPr>
        <p:blipFill>
          <a:blip r:embed="rId7" cstate="print"/>
          <a:srcRect/>
          <a:stretch>
            <a:fillRect/>
          </a:stretch>
        </p:blipFill>
        <p:spPr bwMode="auto">
          <a:xfrm>
            <a:off x="0" y="5938838"/>
            <a:ext cx="9140825" cy="919162"/>
          </a:xfrm>
          <a:prstGeom prst="rect">
            <a:avLst/>
          </a:prstGeom>
          <a:noFill/>
          <a:ln w="9525">
            <a:noFill/>
            <a:miter lim="800000"/>
            <a:headEnd/>
            <a:tailEnd/>
          </a:ln>
        </p:spPr>
      </p:pic>
      <p:sp>
        <p:nvSpPr>
          <p:cNvPr id="1027" name="Rectangle 16"/>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17"/>
          <p:cNvSpPr>
            <a:spLocks noGrp="1" noChangeArrowheads="1"/>
          </p:cNvSpPr>
          <p:nvPr>
            <p:ph type="body" idx="1"/>
          </p:nvPr>
        </p:nvSpPr>
        <p:spPr bwMode="auto">
          <a:xfrm>
            <a:off x="685800" y="1981200"/>
            <a:ext cx="7772400" cy="381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54" name="Rectangle 30"/>
          <p:cNvSpPr>
            <a:spLocks noGrp="1" noChangeArrowheads="1"/>
          </p:cNvSpPr>
          <p:nvPr>
            <p:ph type="dt" sz="half" idx="2"/>
          </p:nvPr>
        </p:nvSpPr>
        <p:spPr bwMode="auto">
          <a:xfrm>
            <a:off x="3651250" y="6296025"/>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aseline="0" smtClean="0">
                <a:latin typeface="Times"/>
                <a:ea typeface="+mn-ea"/>
                <a:cs typeface="+mn-cs"/>
              </a:defRPr>
            </a:lvl1pPr>
          </a:lstStyle>
          <a:p>
            <a:pPr>
              <a:defRPr/>
            </a:pPr>
            <a:endParaRPr lang="en-US" dirty="0"/>
          </a:p>
        </p:txBody>
      </p:sp>
      <p:sp>
        <p:nvSpPr>
          <p:cNvPr id="1055" name="Rectangle 31"/>
          <p:cNvSpPr>
            <a:spLocks noGrp="1" noChangeArrowheads="1"/>
          </p:cNvSpPr>
          <p:nvPr>
            <p:ph type="ftr" sz="quarter" idx="3"/>
          </p:nvPr>
        </p:nvSpPr>
        <p:spPr bwMode="auto">
          <a:xfrm>
            <a:off x="5708650" y="6296025"/>
            <a:ext cx="2209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1" baseline="0">
                <a:latin typeface="+mn-lt"/>
                <a:ea typeface="+mn-ea"/>
                <a:cs typeface="+mn-cs"/>
              </a:defRPr>
            </a:lvl1pPr>
          </a:lstStyle>
          <a:p>
            <a:pPr>
              <a:defRPr/>
            </a:pPr>
            <a:endParaRPr lang="en-US" dirty="0"/>
          </a:p>
        </p:txBody>
      </p:sp>
      <p:sp>
        <p:nvSpPr>
          <p:cNvPr id="1056" name="Rectangle 32"/>
          <p:cNvSpPr>
            <a:spLocks noGrp="1" noChangeArrowheads="1"/>
          </p:cNvSpPr>
          <p:nvPr>
            <p:ph type="sldNum" sz="quarter" idx="4"/>
          </p:nvPr>
        </p:nvSpPr>
        <p:spPr bwMode="auto">
          <a:xfrm>
            <a:off x="8070850" y="6296025"/>
            <a:ext cx="990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aseline="0" smtClean="0">
                <a:latin typeface="Arial" charset="0"/>
                <a:cs typeface="+mn-cs"/>
              </a:defRPr>
            </a:lvl1pPr>
          </a:lstStyle>
          <a:p>
            <a:pPr>
              <a:defRPr/>
            </a:pPr>
            <a:fld id="{6C8C25FF-3B53-4007-AB60-607EAE6E55C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31" r:id="rId1"/>
    <p:sldLayoutId id="2147483748" r:id="rId2"/>
    <p:sldLayoutId id="2147483733" r:id="rId3"/>
    <p:sldLayoutId id="2147483746" r:id="rId4"/>
    <p:sldLayoutId id="2147483747" r:id="rId5"/>
  </p:sldLayoutIdLst>
  <p:hf hdr="0" ftr="0" dt="0"/>
  <p:txStyles>
    <p:titleStyle>
      <a:lvl1pPr algn="l" rtl="0" fontAlgn="base">
        <a:spcBef>
          <a:spcPct val="0"/>
        </a:spcBef>
        <a:spcAft>
          <a:spcPct val="0"/>
        </a:spcAft>
        <a:defRPr sz="3600" b="1" i="0" u="none">
          <a:solidFill>
            <a:schemeClr val="tx2"/>
          </a:solidFill>
          <a:latin typeface="+mj-lt"/>
          <a:ea typeface="MS PGothic" pitchFamily="34" charset="-128"/>
          <a:cs typeface="+mj-cs"/>
        </a:defRPr>
      </a:lvl1pPr>
      <a:lvl2pPr algn="l" rtl="0" fontAlgn="base">
        <a:spcBef>
          <a:spcPct val="0"/>
        </a:spcBef>
        <a:spcAft>
          <a:spcPct val="0"/>
        </a:spcAft>
        <a:defRPr sz="3600" b="1">
          <a:solidFill>
            <a:schemeClr val="tx2"/>
          </a:solidFill>
          <a:latin typeface="Arial" charset="0"/>
          <a:ea typeface="MS PGothic" pitchFamily="34" charset="-128"/>
        </a:defRPr>
      </a:lvl2pPr>
      <a:lvl3pPr algn="l" rtl="0" fontAlgn="base">
        <a:spcBef>
          <a:spcPct val="0"/>
        </a:spcBef>
        <a:spcAft>
          <a:spcPct val="0"/>
        </a:spcAft>
        <a:defRPr sz="3600" b="1">
          <a:solidFill>
            <a:schemeClr val="tx2"/>
          </a:solidFill>
          <a:latin typeface="Arial" charset="0"/>
          <a:ea typeface="MS PGothic" pitchFamily="34" charset="-128"/>
        </a:defRPr>
      </a:lvl3pPr>
      <a:lvl4pPr algn="l" rtl="0" fontAlgn="base">
        <a:spcBef>
          <a:spcPct val="0"/>
        </a:spcBef>
        <a:spcAft>
          <a:spcPct val="0"/>
        </a:spcAft>
        <a:defRPr sz="3600" b="1">
          <a:solidFill>
            <a:schemeClr val="tx2"/>
          </a:solidFill>
          <a:latin typeface="Arial" charset="0"/>
          <a:ea typeface="MS PGothic" pitchFamily="34" charset="-128"/>
        </a:defRPr>
      </a:lvl4pPr>
      <a:lvl5pPr algn="l" rtl="0" fontAlgn="base">
        <a:spcBef>
          <a:spcPct val="0"/>
        </a:spcBef>
        <a:spcAft>
          <a:spcPct val="0"/>
        </a:spcAft>
        <a:defRPr sz="3600" b="1">
          <a:solidFill>
            <a:schemeClr val="tx2"/>
          </a:solidFill>
          <a:latin typeface="Arial" charset="0"/>
          <a:ea typeface="MS PGothic" pitchFamily="34" charset="-128"/>
        </a:defRPr>
      </a:lvl5pPr>
      <a:lvl6pPr marL="457200" algn="l" rtl="0" eaLnBrk="1" fontAlgn="base" hangingPunct="1">
        <a:spcBef>
          <a:spcPct val="0"/>
        </a:spcBef>
        <a:spcAft>
          <a:spcPct val="0"/>
        </a:spcAft>
        <a:defRPr sz="3600" b="1">
          <a:solidFill>
            <a:schemeClr val="tx2"/>
          </a:solidFill>
          <a:latin typeface="Arial" charset="0"/>
        </a:defRPr>
      </a:lvl6pPr>
      <a:lvl7pPr marL="914400" algn="l" rtl="0" eaLnBrk="1" fontAlgn="base" hangingPunct="1">
        <a:spcBef>
          <a:spcPct val="0"/>
        </a:spcBef>
        <a:spcAft>
          <a:spcPct val="0"/>
        </a:spcAft>
        <a:defRPr sz="3600" b="1">
          <a:solidFill>
            <a:schemeClr val="tx2"/>
          </a:solidFill>
          <a:latin typeface="Arial" charset="0"/>
        </a:defRPr>
      </a:lvl7pPr>
      <a:lvl8pPr marL="1371600" algn="l" rtl="0" eaLnBrk="1" fontAlgn="base" hangingPunct="1">
        <a:spcBef>
          <a:spcPct val="0"/>
        </a:spcBef>
        <a:spcAft>
          <a:spcPct val="0"/>
        </a:spcAft>
        <a:defRPr sz="3600" b="1">
          <a:solidFill>
            <a:schemeClr val="tx2"/>
          </a:solidFill>
          <a:latin typeface="Arial" charset="0"/>
        </a:defRPr>
      </a:lvl8pPr>
      <a:lvl9pPr marL="1828800" algn="l" rtl="0" eaLnBrk="1" fontAlgn="base" hangingPunct="1">
        <a:spcBef>
          <a:spcPct val="0"/>
        </a:spcBef>
        <a:spcAft>
          <a:spcPct val="0"/>
        </a:spcAft>
        <a:defRPr sz="3600" b="1">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S PGothic" pitchFamily="34" charset="-128"/>
          <a:cs typeface="+mn-cs"/>
        </a:defRPr>
      </a:lvl1pPr>
      <a:lvl2pPr marL="742950" indent="-285750" algn="l" rtl="0" fontAlgn="base">
        <a:spcBef>
          <a:spcPct val="20000"/>
        </a:spcBef>
        <a:spcAft>
          <a:spcPct val="0"/>
        </a:spcAft>
        <a:defRPr sz="2800">
          <a:solidFill>
            <a:schemeClr val="tx1"/>
          </a:solidFill>
          <a:latin typeface="+mn-lt"/>
          <a:ea typeface="MS PGothic" pitchFamily="34" charset="-128"/>
        </a:defRPr>
      </a:lvl2pPr>
      <a:lvl3pPr marL="1085850" indent="-228600" algn="l" rtl="0" fontAlgn="base">
        <a:spcBef>
          <a:spcPct val="20000"/>
        </a:spcBef>
        <a:spcAft>
          <a:spcPct val="0"/>
        </a:spcAft>
        <a:buChar char="•"/>
        <a:defRPr sz="2400">
          <a:solidFill>
            <a:schemeClr val="tx1"/>
          </a:solidFill>
          <a:latin typeface="+mn-lt"/>
          <a:ea typeface="MS PGothic" pitchFamily="34" charset="-128"/>
        </a:defRPr>
      </a:lvl3pPr>
      <a:lvl4pPr marL="1428750" indent="-228600" algn="l" rtl="0" fontAlgn="base">
        <a:spcBef>
          <a:spcPct val="20000"/>
        </a:spcBef>
        <a:spcAft>
          <a:spcPct val="0"/>
        </a:spcAft>
        <a:buChar char="–"/>
        <a:defRPr sz="2000">
          <a:solidFill>
            <a:schemeClr val="tx1"/>
          </a:solidFill>
          <a:latin typeface="+mn-lt"/>
          <a:ea typeface="MS PGothic" pitchFamily="34" charset="-128"/>
        </a:defRPr>
      </a:lvl4pPr>
      <a:lvl5pPr marL="1771650" indent="-228600" algn="l" rtl="0" fontAlgn="base">
        <a:spcBef>
          <a:spcPct val="20000"/>
        </a:spcBef>
        <a:spcAft>
          <a:spcPct val="0"/>
        </a:spcAft>
        <a:buChar char="»"/>
        <a:defRPr sz="2000">
          <a:solidFill>
            <a:schemeClr val="tx1"/>
          </a:solidFill>
          <a:latin typeface="+mn-lt"/>
          <a:ea typeface="MS PGothic" pitchFamily="34" charset="-128"/>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DC1BBD-65B1-4284-9FF2-482A3F98CE3A}"/>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43A2D1-E2BF-46E7-8074-B411442D762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FC6CB4-4728-4522-A017-74231EFF5C1A}"/>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AA0E59-BD03-4004-9B17-3F8603743390}" type="datetimeFigureOut">
              <a:rPr lang="en-US" smtClean="0"/>
              <a:t>3/28/2019</a:t>
            </a:fld>
            <a:endParaRPr lang="en-US"/>
          </a:p>
        </p:txBody>
      </p:sp>
      <p:sp>
        <p:nvSpPr>
          <p:cNvPr id="5" name="Footer Placeholder 4">
            <a:extLst>
              <a:ext uri="{FF2B5EF4-FFF2-40B4-BE49-F238E27FC236}">
                <a16:creationId xmlns:a16="http://schemas.microsoft.com/office/drawing/2014/main" id="{B0E1491D-6E31-471E-8012-B2CE0CFA4D22}"/>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6899A16-597A-44DB-9F5D-C44F43199C8D}"/>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F53DB5-152A-4C2F-83AE-0AAE7B97EEB3}" type="slidenum">
              <a:rPr lang="en-US" smtClean="0"/>
              <a:t>‹#›</a:t>
            </a:fld>
            <a:endParaRPr lang="en-US"/>
          </a:p>
        </p:txBody>
      </p:sp>
    </p:spTree>
    <p:extLst>
      <p:ext uri="{BB962C8B-B14F-4D97-AF65-F5344CB8AC3E}">
        <p14:creationId xmlns:p14="http://schemas.microsoft.com/office/powerpoint/2010/main" val="3814593697"/>
      </p:ext>
    </p:extLst>
  </p:cSld>
  <p:clrMap bg1="lt1" tx1="dk1" bg2="lt2" tx2="dk2" accent1="accent1" accent2="accent2" accent3="accent3" accent4="accent4" accent5="accent5" accent6="accent6" hlink="hlink" folHlink="folHlink"/>
  <p:sldLayoutIdLst>
    <p:sldLayoutId id="2147483735" r:id="rId1"/>
    <p:sldLayoutId id="2147483738" r:id="rId2"/>
    <p:sldLayoutId id="2147483740" r:id="rId3"/>
    <p:sldLayoutId id="2147483743" r:id="rId4"/>
    <p:sldLayoutId id="2147483744" r:id="rId5"/>
    <p:sldLayoutId id="2147483745"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hyperlink" Target="http://impactboston.com/" TargetMode="External"/><Relationship Id="rId4" Type="http://schemas.openxmlformats.org/officeDocument/2006/relationships/hyperlink" Target="https://triangle-inc.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FFCB0-735A-4870-B83D-3CCCDDB9FA11}"/>
              </a:ext>
            </a:extLst>
          </p:cNvPr>
          <p:cNvSpPr>
            <a:spLocks noGrp="1"/>
          </p:cNvSpPr>
          <p:nvPr>
            <p:ph type="ctrTitle"/>
          </p:nvPr>
        </p:nvSpPr>
        <p:spPr/>
        <p:txBody>
          <a:bodyPr>
            <a:normAutofit/>
          </a:bodyPr>
          <a:lstStyle/>
          <a:p>
            <a:r>
              <a:rPr lang="en-US" sz="4800" b="1" dirty="0">
                <a:solidFill>
                  <a:srgbClr val="000099"/>
                </a:solidFill>
                <a:latin typeface="Arial" panose="020B0604020202020204" pitchFamily="34" charset="0"/>
                <a:cs typeface="Arial" panose="020B0604020202020204" pitchFamily="34" charset="0"/>
              </a:rPr>
              <a:t>Prevention Strategies</a:t>
            </a:r>
          </a:p>
        </p:txBody>
      </p:sp>
    </p:spTree>
    <p:extLst>
      <p:ext uri="{BB962C8B-B14F-4D97-AF65-F5344CB8AC3E}">
        <p14:creationId xmlns:p14="http://schemas.microsoft.com/office/powerpoint/2010/main" val="2169543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of a diverse group of people studying or holding a business meeting in a sunny room.  "/>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343024" y="4343400"/>
            <a:ext cx="3364032" cy="2064481"/>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idx="1"/>
          </p:nvPr>
        </p:nvSpPr>
        <p:spPr>
          <a:xfrm>
            <a:off x="516924" y="1295400"/>
            <a:ext cx="8169876" cy="3048000"/>
          </a:xfrm>
        </p:spPr>
        <p:txBody>
          <a:bodyPr>
            <a:normAutofit fontScale="85000" lnSpcReduction="20000"/>
          </a:bodyPr>
          <a:lstStyle/>
          <a:p>
            <a:pPr marL="0" indent="0">
              <a:buNone/>
            </a:pPr>
            <a:r>
              <a:rPr lang="en-US" sz="3600" dirty="0"/>
              <a:t>Creating teams that are </a:t>
            </a:r>
            <a:r>
              <a:rPr lang="en-US" sz="3600" b="1" dirty="0"/>
              <a:t>trusting and cohesive </a:t>
            </a:r>
            <a:r>
              <a:rPr lang="en-US" sz="3600" dirty="0"/>
              <a:t>enough to grapple with the complexities of sexual abuse</a:t>
            </a:r>
          </a:p>
          <a:p>
            <a:pPr marL="0" indent="0">
              <a:buNone/>
            </a:pPr>
            <a:endParaRPr lang="en-US" sz="3600" dirty="0"/>
          </a:p>
          <a:p>
            <a:pPr marL="0" indent="0">
              <a:buNone/>
            </a:pPr>
            <a:r>
              <a:rPr lang="mr-IN" sz="3600" dirty="0"/>
              <a:t>…</a:t>
            </a:r>
            <a:r>
              <a:rPr lang="en-US" sz="3600" dirty="0"/>
              <a:t>but not so </a:t>
            </a:r>
            <a:r>
              <a:rPr lang="en-US" sz="3600" b="1" dirty="0"/>
              <a:t>loyal that they fail to act </a:t>
            </a:r>
            <a:r>
              <a:rPr lang="en-US" sz="3600" dirty="0"/>
              <a:t>when coworkers abuse power or violate students’ boundaries.</a:t>
            </a:r>
          </a:p>
        </p:txBody>
      </p:sp>
    </p:spTree>
    <p:extLst>
      <p:ext uri="{BB962C8B-B14F-4D97-AF65-F5344CB8AC3E}">
        <p14:creationId xmlns:p14="http://schemas.microsoft.com/office/powerpoint/2010/main" val="288611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Why Organizational Culture is Important</a:t>
            </a:r>
          </a:p>
        </p:txBody>
      </p:sp>
      <p:sp>
        <p:nvSpPr>
          <p:cNvPr id="3" name="Content Placeholder 2"/>
          <p:cNvSpPr>
            <a:spLocks noGrp="1"/>
          </p:cNvSpPr>
          <p:nvPr>
            <p:ph idx="1"/>
          </p:nvPr>
        </p:nvSpPr>
        <p:spPr>
          <a:xfrm>
            <a:off x="334662" y="1066800"/>
            <a:ext cx="8169876" cy="4953000"/>
          </a:xfrm>
        </p:spPr>
        <p:txBody>
          <a:bodyPr/>
          <a:lstStyle/>
          <a:p>
            <a:endParaRPr lang="en-US" dirty="0"/>
          </a:p>
          <a:p>
            <a:r>
              <a:rPr lang="en-US" dirty="0"/>
              <a:t>Laws and policies alone don’t stop sexual abuse</a:t>
            </a:r>
          </a:p>
          <a:p>
            <a:r>
              <a:rPr lang="en-US" dirty="0"/>
              <a:t>Risky behaviors may not be widely visible </a:t>
            </a:r>
          </a:p>
          <a:p>
            <a:pPr lvl="1"/>
            <a:r>
              <a:rPr lang="en-US" dirty="0"/>
              <a:t>Every employee must be equipped to respond</a:t>
            </a:r>
          </a:p>
          <a:p>
            <a:pPr lvl="1"/>
            <a:r>
              <a:rPr lang="en-US" dirty="0"/>
              <a:t>Every employee must feel safe to respond</a:t>
            </a:r>
          </a:p>
          <a:p>
            <a:r>
              <a:rPr lang="en-US" dirty="0"/>
              <a:t>Indications of sexual abuse perpetration are often not obvious</a:t>
            </a:r>
          </a:p>
          <a:p>
            <a:pPr marL="0" indent="0">
              <a:buNone/>
            </a:pPr>
            <a:endParaRPr lang="en-US" dirty="0"/>
          </a:p>
          <a:p>
            <a:endParaRPr lang="en-US" dirty="0"/>
          </a:p>
        </p:txBody>
      </p:sp>
    </p:spTree>
    <p:extLst>
      <p:ext uri="{BB962C8B-B14F-4D97-AF65-F5344CB8AC3E}">
        <p14:creationId xmlns:p14="http://schemas.microsoft.com/office/powerpoint/2010/main" val="4200761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71B3A-774B-42B6-B92A-16BE1EB5CD51}"/>
              </a:ext>
            </a:extLst>
          </p:cNvPr>
          <p:cNvSpPr>
            <a:spLocks noGrp="1"/>
          </p:cNvSpPr>
          <p:nvPr>
            <p:ph type="title"/>
          </p:nvPr>
        </p:nvSpPr>
        <p:spPr/>
        <p:txBody>
          <a:bodyPr/>
          <a:lstStyle/>
          <a:p>
            <a:pPr>
              <a:defRPr/>
            </a:pPr>
            <a:r>
              <a:rPr lang="en-US" b="1" dirty="0"/>
              <a:t>Empowering Practices</a:t>
            </a:r>
          </a:p>
        </p:txBody>
      </p:sp>
      <p:sp>
        <p:nvSpPr>
          <p:cNvPr id="3" name="Content Placeholder 2">
            <a:extLst>
              <a:ext uri="{FF2B5EF4-FFF2-40B4-BE49-F238E27FC236}">
                <a16:creationId xmlns:a16="http://schemas.microsoft.com/office/drawing/2014/main" id="{0344EBD3-5BD8-4668-8F91-0BE40E01A2FE}"/>
              </a:ext>
            </a:extLst>
          </p:cNvPr>
          <p:cNvSpPr>
            <a:spLocks noGrp="1"/>
          </p:cNvSpPr>
          <p:nvPr>
            <p:ph idx="1"/>
          </p:nvPr>
        </p:nvSpPr>
        <p:spPr>
          <a:xfrm>
            <a:off x="516924" y="1676400"/>
            <a:ext cx="8169876" cy="4191000"/>
          </a:xfrm>
        </p:spPr>
        <p:txBody>
          <a:bodyPr/>
          <a:lstStyle/>
          <a:p>
            <a:pPr>
              <a:defRPr/>
            </a:pPr>
            <a:r>
              <a:rPr lang="en-US" altLang="en-US" dirty="0">
                <a:ea typeface="ＭＳ Ｐゴシック" pitchFamily="34" charset="-128"/>
              </a:rPr>
              <a:t>Self-advocacy is supported</a:t>
            </a:r>
          </a:p>
          <a:p>
            <a:pPr>
              <a:defRPr/>
            </a:pPr>
            <a:r>
              <a:rPr lang="en-US" altLang="en-US" dirty="0">
                <a:ea typeface="ＭＳ Ｐゴシック" pitchFamily="34" charset="-128"/>
              </a:rPr>
              <a:t>Staff support individuals’ choice</a:t>
            </a:r>
          </a:p>
          <a:p>
            <a:pPr>
              <a:defRPr/>
            </a:pPr>
            <a:r>
              <a:rPr lang="en-US" altLang="en-US" dirty="0">
                <a:ea typeface="ＭＳ Ｐゴシック" pitchFamily="34" charset="-128"/>
              </a:rPr>
              <a:t>Dignity of risk</a:t>
            </a:r>
          </a:p>
          <a:p>
            <a:pPr>
              <a:defRPr/>
            </a:pPr>
            <a:r>
              <a:rPr lang="en-US" altLang="en-US" dirty="0">
                <a:ea typeface="ＭＳ Ｐゴシック" pitchFamily="34" charset="-128"/>
              </a:rPr>
              <a:t>Education about safety &amp; healthy sexuality</a:t>
            </a:r>
          </a:p>
          <a:p>
            <a:pPr>
              <a:defRPr/>
            </a:pPr>
            <a:r>
              <a:rPr lang="en-US" altLang="en-US" dirty="0">
                <a:ea typeface="ＭＳ Ｐゴシック" pitchFamily="34" charset="-128"/>
              </a:rPr>
              <a:t>Respectful treatment by staff</a:t>
            </a:r>
          </a:p>
          <a:p>
            <a:pPr>
              <a:defRPr/>
            </a:pPr>
            <a:r>
              <a:rPr lang="en-US" altLang="en-US" dirty="0">
                <a:ea typeface="ＭＳ Ｐゴシック" pitchFamily="34" charset="-128"/>
              </a:rPr>
              <a:t>Staff responds well to smaller problems or concerns</a:t>
            </a:r>
          </a:p>
          <a:p>
            <a:pPr>
              <a:defRPr/>
            </a:pPr>
            <a:endParaRPr lang="en-US" altLang="en-US" dirty="0">
              <a:ea typeface="ＭＳ Ｐゴシック" pitchFamily="34" charset="-128"/>
            </a:endParaRPr>
          </a:p>
        </p:txBody>
      </p:sp>
    </p:spTree>
    <p:extLst>
      <p:ext uri="{BB962C8B-B14F-4D97-AF65-F5344CB8AC3E}">
        <p14:creationId xmlns:p14="http://schemas.microsoft.com/office/powerpoint/2010/main" val="3940722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CF8265-0D34-4340-8C53-216F8CB6D679}"/>
              </a:ext>
            </a:extLst>
          </p:cNvPr>
          <p:cNvSpPr>
            <a:spLocks noGrp="1"/>
          </p:cNvSpPr>
          <p:nvPr>
            <p:ph type="title"/>
          </p:nvPr>
        </p:nvSpPr>
        <p:spPr/>
        <p:txBody>
          <a:bodyPr/>
          <a:lstStyle/>
          <a:p>
            <a:pPr>
              <a:defRPr/>
            </a:pPr>
            <a:r>
              <a:rPr lang="en-US" b="1" dirty="0"/>
              <a:t>Disempowering Practices</a:t>
            </a:r>
          </a:p>
        </p:txBody>
      </p:sp>
      <p:sp>
        <p:nvSpPr>
          <p:cNvPr id="5" name="Content Placeholder 4">
            <a:extLst>
              <a:ext uri="{FF2B5EF4-FFF2-40B4-BE49-F238E27FC236}">
                <a16:creationId xmlns:a16="http://schemas.microsoft.com/office/drawing/2014/main" id="{DC58C7D3-0915-4ED9-ADBD-98898B6FA201}"/>
              </a:ext>
            </a:extLst>
          </p:cNvPr>
          <p:cNvSpPr>
            <a:spLocks noGrp="1"/>
          </p:cNvSpPr>
          <p:nvPr>
            <p:ph idx="1"/>
          </p:nvPr>
        </p:nvSpPr>
        <p:spPr>
          <a:xfrm>
            <a:off x="516924" y="1524000"/>
            <a:ext cx="8169876" cy="4495800"/>
          </a:xfrm>
        </p:spPr>
        <p:txBody>
          <a:bodyPr/>
          <a:lstStyle/>
          <a:p>
            <a:pPr>
              <a:defRPr/>
            </a:pPr>
            <a:r>
              <a:rPr lang="en-US" dirty="0"/>
              <a:t>Choice is taken away</a:t>
            </a:r>
          </a:p>
          <a:p>
            <a:pPr>
              <a:defRPr/>
            </a:pPr>
            <a:r>
              <a:rPr lang="en-US" dirty="0"/>
              <a:t>Culture of bullying, verbal abuse &amp; control</a:t>
            </a:r>
          </a:p>
          <a:p>
            <a:pPr>
              <a:defRPr/>
            </a:pPr>
            <a:r>
              <a:rPr lang="en-US" dirty="0"/>
              <a:t>Chosen intimate relationships are prohibited</a:t>
            </a:r>
          </a:p>
          <a:p>
            <a:pPr>
              <a:defRPr/>
            </a:pPr>
            <a:r>
              <a:rPr lang="en-US" dirty="0"/>
              <a:t>Treat individuals like they are incapable of learning or growing</a:t>
            </a:r>
          </a:p>
          <a:p>
            <a:pPr>
              <a:defRPr/>
            </a:pPr>
            <a:r>
              <a:rPr lang="en-US" dirty="0"/>
              <a:t>Staff make decisions for individuals out of fear of convenience</a:t>
            </a:r>
          </a:p>
        </p:txBody>
      </p:sp>
    </p:spTree>
    <p:extLst>
      <p:ext uri="{BB962C8B-B14F-4D97-AF65-F5344CB8AC3E}">
        <p14:creationId xmlns:p14="http://schemas.microsoft.com/office/powerpoint/2010/main" val="1634521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315C6-6DF5-4084-8AA6-E2CC3BED97B7}"/>
              </a:ext>
            </a:extLst>
          </p:cNvPr>
          <p:cNvSpPr>
            <a:spLocks noGrp="1"/>
          </p:cNvSpPr>
          <p:nvPr>
            <p:ph type="ctrTitle"/>
          </p:nvPr>
        </p:nvSpPr>
        <p:spPr>
          <a:xfrm>
            <a:off x="1233445" y="1600200"/>
            <a:ext cx="6858000" cy="2387600"/>
          </a:xfrm>
        </p:spPr>
        <p:txBody>
          <a:bodyPr>
            <a:normAutofit/>
          </a:bodyPr>
          <a:lstStyle/>
          <a:p>
            <a:r>
              <a:rPr lang="en-US" sz="4800" b="1" dirty="0">
                <a:solidFill>
                  <a:srgbClr val="000099"/>
                </a:solidFill>
                <a:latin typeface="Arial" panose="020B0604020202020204" pitchFamily="34" charset="0"/>
                <a:cs typeface="Arial" panose="020B0604020202020204" pitchFamily="34" charset="0"/>
              </a:rPr>
              <a:t>Organizational Policies</a:t>
            </a:r>
          </a:p>
        </p:txBody>
      </p:sp>
      <p:sp>
        <p:nvSpPr>
          <p:cNvPr id="4" name="Slide Number Placeholder 3">
            <a:extLst>
              <a:ext uri="{FF2B5EF4-FFF2-40B4-BE49-F238E27FC236}">
                <a16:creationId xmlns:a16="http://schemas.microsoft.com/office/drawing/2014/main" id="{F5CB60FC-84F7-476C-A06A-C7B7F44C294D}"/>
              </a:ext>
            </a:extLst>
          </p:cNvPr>
          <p:cNvSpPr>
            <a:spLocks noGrp="1"/>
          </p:cNvSpPr>
          <p:nvPr>
            <p:ph type="sldNum" sz="quarter" idx="12"/>
          </p:nvPr>
        </p:nvSpPr>
        <p:spPr/>
        <p:txBody>
          <a:bodyPr/>
          <a:lstStyle/>
          <a:p>
            <a:fld id="{CBF53DB5-152A-4C2F-83AE-0AAE7B97EEB3}" type="slidenum">
              <a:rPr lang="en-US" smtClean="0"/>
              <a:t>14</a:t>
            </a:fld>
            <a:endParaRPr lang="en-US"/>
          </a:p>
        </p:txBody>
      </p:sp>
    </p:spTree>
    <p:extLst>
      <p:ext uri="{BB962C8B-B14F-4D97-AF65-F5344CB8AC3E}">
        <p14:creationId xmlns:p14="http://schemas.microsoft.com/office/powerpoint/2010/main" val="1537251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Some Elements of an Effective Abuse-Prevention Policy</a:t>
            </a:r>
          </a:p>
        </p:txBody>
      </p:sp>
      <p:sp>
        <p:nvSpPr>
          <p:cNvPr id="3" name="Content Placeholder 2"/>
          <p:cNvSpPr>
            <a:spLocks noGrp="1"/>
          </p:cNvSpPr>
          <p:nvPr>
            <p:ph idx="1"/>
          </p:nvPr>
        </p:nvSpPr>
        <p:spPr>
          <a:xfrm>
            <a:off x="516924" y="1676400"/>
            <a:ext cx="8169876" cy="4495800"/>
          </a:xfrm>
        </p:spPr>
        <p:txBody>
          <a:bodyPr>
            <a:noAutofit/>
          </a:bodyPr>
          <a:lstStyle/>
          <a:p>
            <a:r>
              <a:rPr lang="en-US" sz="2800" b="1" dirty="0"/>
              <a:t>Widely relevant </a:t>
            </a:r>
            <a:r>
              <a:rPr lang="en-US" sz="2800" dirty="0"/>
              <a:t>– not just a response to one incident</a:t>
            </a:r>
          </a:p>
          <a:p>
            <a:r>
              <a:rPr lang="en-US" sz="2800" b="1" dirty="0"/>
              <a:t>Clear &amp; specific </a:t>
            </a:r>
            <a:r>
              <a:rPr lang="en-US" sz="2800" dirty="0"/>
              <a:t>– a person can read it once and know what it means</a:t>
            </a:r>
          </a:p>
          <a:p>
            <a:r>
              <a:rPr lang="en-US" sz="2800" b="1" dirty="0"/>
              <a:t>Enforced &amp; enforceable</a:t>
            </a:r>
            <a:r>
              <a:rPr lang="en-US" sz="2800" dirty="0"/>
              <a:t> – the organization has the resources and political will to follow it</a:t>
            </a:r>
          </a:p>
          <a:p>
            <a:r>
              <a:rPr lang="en-US" sz="2800" b="1" dirty="0"/>
              <a:t>Consistent with skills &amp; training</a:t>
            </a:r>
            <a:r>
              <a:rPr lang="en-US" sz="2800" dirty="0"/>
              <a:t> – People charged with enforcing it have the knowledge and skills to do so</a:t>
            </a:r>
          </a:p>
        </p:txBody>
      </p:sp>
    </p:spTree>
    <p:extLst>
      <p:ext uri="{BB962C8B-B14F-4D97-AF65-F5344CB8AC3E}">
        <p14:creationId xmlns:p14="http://schemas.microsoft.com/office/powerpoint/2010/main" val="3846749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 of a bulleting board with some policies tacked onto it">
            <a:extLst>
              <a:ext uri="{FF2B5EF4-FFF2-40B4-BE49-F238E27FC236}">
                <a16:creationId xmlns:a16="http://schemas.microsoft.com/office/drawing/2014/main" id="{B26CC108-5DE8-4201-BB61-FB1B604763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184" y="3863482"/>
            <a:ext cx="3486364" cy="2680142"/>
          </a:xfrm>
          <a:prstGeom prst="rect">
            <a:avLst/>
          </a:prstGeom>
        </p:spPr>
      </p:pic>
      <p:sp>
        <p:nvSpPr>
          <p:cNvPr id="3" name="Content Placeholder 2"/>
          <p:cNvSpPr>
            <a:spLocks noGrp="1"/>
          </p:cNvSpPr>
          <p:nvPr>
            <p:ph idx="1"/>
          </p:nvPr>
        </p:nvSpPr>
        <p:spPr>
          <a:xfrm>
            <a:off x="516924" y="990600"/>
            <a:ext cx="8169876" cy="3136106"/>
          </a:xfrm>
        </p:spPr>
        <p:txBody>
          <a:bodyPr/>
          <a:lstStyle/>
          <a:p>
            <a:r>
              <a:rPr lang="en-US" dirty="0"/>
              <a:t>Communicate values &amp; expectations</a:t>
            </a:r>
          </a:p>
          <a:p>
            <a:r>
              <a:rPr lang="en-US" dirty="0"/>
              <a:t>Give recourse to address risky or problematic actions before they escalate</a:t>
            </a:r>
          </a:p>
          <a:p>
            <a:r>
              <a:rPr lang="en-US" dirty="0"/>
              <a:t>Provide clarity &amp; consistency under stress</a:t>
            </a:r>
          </a:p>
          <a:p>
            <a:r>
              <a:rPr lang="en-US" dirty="0"/>
              <a:t>Use environmental prompts</a:t>
            </a:r>
          </a:p>
        </p:txBody>
      </p:sp>
      <p:sp>
        <p:nvSpPr>
          <p:cNvPr id="2" name="Title 1"/>
          <p:cNvSpPr>
            <a:spLocks noGrp="1"/>
          </p:cNvSpPr>
          <p:nvPr>
            <p:ph type="title"/>
          </p:nvPr>
        </p:nvSpPr>
        <p:spPr>
          <a:xfrm>
            <a:off x="228600" y="0"/>
            <a:ext cx="7772400" cy="1143000"/>
          </a:xfrm>
        </p:spPr>
        <p:txBody>
          <a:bodyPr/>
          <a:lstStyle/>
          <a:p>
            <a:r>
              <a:rPr lang="en-US" dirty="0"/>
              <a:t>A disability aware policy can…</a:t>
            </a:r>
          </a:p>
        </p:txBody>
      </p:sp>
    </p:spTree>
    <p:extLst>
      <p:ext uri="{BB962C8B-B14F-4D97-AF65-F5344CB8AC3E}">
        <p14:creationId xmlns:p14="http://schemas.microsoft.com/office/powerpoint/2010/main" val="3164220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policy can’t…</a:t>
            </a:r>
          </a:p>
        </p:txBody>
      </p:sp>
      <p:sp>
        <p:nvSpPr>
          <p:cNvPr id="3" name="Content Placeholder 2"/>
          <p:cNvSpPr>
            <a:spLocks noGrp="1"/>
          </p:cNvSpPr>
          <p:nvPr>
            <p:ph idx="1"/>
          </p:nvPr>
        </p:nvSpPr>
        <p:spPr>
          <a:xfrm>
            <a:off x="533400" y="1295400"/>
            <a:ext cx="8169876" cy="3429000"/>
          </a:xfrm>
        </p:spPr>
        <p:txBody>
          <a:bodyPr/>
          <a:lstStyle/>
          <a:p>
            <a:endParaRPr lang="en-US" dirty="0"/>
          </a:p>
          <a:p>
            <a:r>
              <a:rPr lang="en-US" dirty="0"/>
              <a:t>Be a substitute for deep organizational culture change work</a:t>
            </a:r>
          </a:p>
          <a:p>
            <a:r>
              <a:rPr lang="en-US" dirty="0"/>
              <a:t>Be meaningful if the person or people in charge of enforcing it don’t have the skills or power to do so</a:t>
            </a:r>
          </a:p>
          <a:p>
            <a:endParaRPr lang="en-US" dirty="0"/>
          </a:p>
        </p:txBody>
      </p:sp>
    </p:spTree>
    <p:extLst>
      <p:ext uri="{BB962C8B-B14F-4D97-AF65-F5344CB8AC3E}">
        <p14:creationId xmlns:p14="http://schemas.microsoft.com/office/powerpoint/2010/main" val="2516517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7772400" cy="1143000"/>
          </a:xfrm>
        </p:spPr>
        <p:txBody>
          <a:bodyPr/>
          <a:lstStyle/>
          <a:p>
            <a:r>
              <a:rPr lang="en-US" dirty="0"/>
              <a:t>Areas addressed by policies</a:t>
            </a:r>
          </a:p>
        </p:txBody>
      </p:sp>
      <p:sp>
        <p:nvSpPr>
          <p:cNvPr id="3" name="Content Placeholder 2"/>
          <p:cNvSpPr>
            <a:spLocks noGrp="1"/>
          </p:cNvSpPr>
          <p:nvPr>
            <p:ph idx="1"/>
          </p:nvPr>
        </p:nvSpPr>
        <p:spPr>
          <a:xfrm>
            <a:off x="560408" y="838200"/>
            <a:ext cx="8169876" cy="5638800"/>
          </a:xfrm>
        </p:spPr>
        <p:txBody>
          <a:bodyPr>
            <a:noAutofit/>
          </a:bodyPr>
          <a:lstStyle/>
          <a:p>
            <a:pPr>
              <a:spcBef>
                <a:spcPts val="600"/>
              </a:spcBef>
            </a:pPr>
            <a:r>
              <a:rPr lang="en-US" dirty="0"/>
              <a:t>Sexual/intimate relationships in residential programs</a:t>
            </a:r>
          </a:p>
          <a:p>
            <a:pPr lvl="1">
              <a:spcBef>
                <a:spcPts val="600"/>
              </a:spcBef>
            </a:pPr>
            <a:r>
              <a:rPr lang="en-US" dirty="0"/>
              <a:t>Affirming access</a:t>
            </a:r>
          </a:p>
          <a:p>
            <a:pPr lvl="1">
              <a:spcBef>
                <a:spcPts val="600"/>
              </a:spcBef>
            </a:pPr>
            <a:r>
              <a:rPr lang="en-US" dirty="0"/>
              <a:t>What staff should do if they are concerned about a particular relationship or an individual’s capacity to consent</a:t>
            </a:r>
          </a:p>
          <a:p>
            <a:pPr>
              <a:spcBef>
                <a:spcPts val="600"/>
              </a:spcBef>
            </a:pPr>
            <a:r>
              <a:rPr lang="en-US" dirty="0"/>
              <a:t>Expressions of affection in day or employment programs</a:t>
            </a:r>
          </a:p>
          <a:p>
            <a:pPr>
              <a:spcBef>
                <a:spcPts val="600"/>
              </a:spcBef>
            </a:pPr>
            <a:r>
              <a:rPr lang="en-US" dirty="0"/>
              <a:t>How to address needs or requests for sexuality &amp; relationship education</a:t>
            </a:r>
          </a:p>
          <a:p>
            <a:pPr>
              <a:spcBef>
                <a:spcPts val="600"/>
              </a:spcBef>
            </a:pPr>
            <a:r>
              <a:rPr lang="en-US" dirty="0"/>
              <a:t>Guidance for problems or concerns</a:t>
            </a:r>
          </a:p>
          <a:p>
            <a:endParaRPr lang="en-US" sz="2700" dirty="0"/>
          </a:p>
        </p:txBody>
      </p:sp>
    </p:spTree>
    <p:extLst>
      <p:ext uri="{BB962C8B-B14F-4D97-AF65-F5344CB8AC3E}">
        <p14:creationId xmlns:p14="http://schemas.microsoft.com/office/powerpoint/2010/main" val="1023439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21208-BB92-49BE-8DE2-F0A0A3D6D4EC}"/>
              </a:ext>
            </a:extLst>
          </p:cNvPr>
          <p:cNvSpPr>
            <a:spLocks noGrp="1"/>
          </p:cNvSpPr>
          <p:nvPr>
            <p:ph type="title"/>
          </p:nvPr>
        </p:nvSpPr>
        <p:spPr>
          <a:xfrm>
            <a:off x="533400" y="76200"/>
            <a:ext cx="7772400" cy="1143000"/>
          </a:xfrm>
        </p:spPr>
        <p:txBody>
          <a:bodyPr/>
          <a:lstStyle/>
          <a:p>
            <a:pPr>
              <a:defRPr/>
            </a:pPr>
            <a:r>
              <a:rPr lang="en-US" b="1" dirty="0"/>
              <a:t>Types of Organizational Policies</a:t>
            </a:r>
          </a:p>
        </p:txBody>
      </p:sp>
      <p:sp>
        <p:nvSpPr>
          <p:cNvPr id="3" name="Content Placeholder 2">
            <a:extLst>
              <a:ext uri="{FF2B5EF4-FFF2-40B4-BE49-F238E27FC236}">
                <a16:creationId xmlns:a16="http://schemas.microsoft.com/office/drawing/2014/main" id="{C39F6966-BD2B-4D97-BDE1-C2A26FD9EB8E}"/>
              </a:ext>
            </a:extLst>
          </p:cNvPr>
          <p:cNvSpPr>
            <a:spLocks noGrp="1"/>
          </p:cNvSpPr>
          <p:nvPr>
            <p:ph idx="1"/>
          </p:nvPr>
        </p:nvSpPr>
        <p:spPr>
          <a:xfrm>
            <a:off x="533400" y="1524000"/>
            <a:ext cx="8169876" cy="4343400"/>
          </a:xfrm>
        </p:spPr>
        <p:txBody>
          <a:bodyPr/>
          <a:lstStyle/>
          <a:p>
            <a:pPr>
              <a:defRPr/>
            </a:pPr>
            <a:r>
              <a:rPr lang="en-US" altLang="en-US" dirty="0">
                <a:ea typeface="ＭＳ Ｐゴシック" pitchFamily="34" charset="-128"/>
              </a:rPr>
              <a:t>Abuse Reporting Protocol</a:t>
            </a:r>
          </a:p>
          <a:p>
            <a:pPr>
              <a:defRPr/>
            </a:pPr>
            <a:r>
              <a:rPr lang="en-US" altLang="en-US" dirty="0">
                <a:ea typeface="ＭＳ Ｐゴシック" pitchFamily="34" charset="-128"/>
              </a:rPr>
              <a:t>Whistleblower Policy</a:t>
            </a:r>
          </a:p>
          <a:p>
            <a:pPr>
              <a:defRPr/>
            </a:pPr>
            <a:r>
              <a:rPr lang="en-US" altLang="en-US" dirty="0">
                <a:ea typeface="ＭＳ Ｐゴシック" pitchFamily="34" charset="-128"/>
              </a:rPr>
              <a:t>Code of Ethics</a:t>
            </a:r>
          </a:p>
          <a:p>
            <a:pPr lvl="1">
              <a:defRPr/>
            </a:pPr>
            <a:r>
              <a:rPr lang="en-US" altLang="en-US" dirty="0">
                <a:ea typeface="Arial" pitchFamily="34" charset="0"/>
              </a:rPr>
              <a:t>Ableism &amp; Disability Rights</a:t>
            </a:r>
          </a:p>
          <a:p>
            <a:pPr lvl="1">
              <a:defRPr/>
            </a:pPr>
            <a:r>
              <a:rPr lang="en-US" altLang="en-US" dirty="0">
                <a:ea typeface="Arial" pitchFamily="34" charset="0"/>
              </a:rPr>
              <a:t>Appropriate touch</a:t>
            </a:r>
          </a:p>
          <a:p>
            <a:pPr>
              <a:defRPr/>
            </a:pPr>
            <a:r>
              <a:rPr lang="en-US" altLang="en-US" dirty="0">
                <a:ea typeface="ＭＳ Ｐゴシック" pitchFamily="34" charset="-128"/>
              </a:rPr>
              <a:t>Healthy Sexuality </a:t>
            </a:r>
          </a:p>
          <a:p>
            <a:pPr>
              <a:defRPr/>
            </a:pPr>
            <a:r>
              <a:rPr lang="en-US" altLang="en-US" dirty="0">
                <a:ea typeface="ＭＳ Ｐゴシック" pitchFamily="34" charset="-128"/>
              </a:rPr>
              <a:t>Healthy Relationships</a:t>
            </a:r>
          </a:p>
          <a:p>
            <a:pPr>
              <a:defRPr/>
            </a:pPr>
            <a:endParaRPr lang="en-US" altLang="en-US" dirty="0">
              <a:ea typeface="ＭＳ Ｐゴシック" pitchFamily="34" charset="-128"/>
            </a:endParaRPr>
          </a:p>
        </p:txBody>
      </p:sp>
    </p:spTree>
    <p:extLst>
      <p:ext uri="{BB962C8B-B14F-4D97-AF65-F5344CB8AC3E}">
        <p14:creationId xmlns:p14="http://schemas.microsoft.com/office/powerpoint/2010/main" val="3055774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F9FCC-5B97-4F64-898E-1DF8DA16836D}"/>
              </a:ext>
            </a:extLst>
          </p:cNvPr>
          <p:cNvSpPr>
            <a:spLocks noGrp="1"/>
          </p:cNvSpPr>
          <p:nvPr>
            <p:ph type="title"/>
          </p:nvPr>
        </p:nvSpPr>
        <p:spPr>
          <a:xfrm>
            <a:off x="838200" y="2286000"/>
            <a:ext cx="7886700" cy="1325563"/>
          </a:xfrm>
        </p:spPr>
        <p:txBody>
          <a:bodyPr>
            <a:normAutofit fontScale="90000"/>
          </a:bodyPr>
          <a:lstStyle/>
          <a:p>
            <a:pPr marL="0" indent="0"/>
            <a:br>
              <a:rPr lang="en-US" b="1" dirty="0">
                <a:solidFill>
                  <a:srgbClr val="000099"/>
                </a:solidFill>
              </a:rPr>
            </a:br>
            <a:r>
              <a:rPr lang="en-US" b="1" dirty="0">
                <a:solidFill>
                  <a:srgbClr val="000099"/>
                </a:solidFill>
                <a:latin typeface="Arial" panose="020B0604020202020204" pitchFamily="34" charset="0"/>
                <a:cs typeface="Arial" panose="020B0604020202020204" pitchFamily="34" charset="0"/>
              </a:rPr>
              <a:t>Organizational Environment, Policies &amp; Practices</a:t>
            </a:r>
            <a:br>
              <a:rPr lang="en-US" b="1" dirty="0">
                <a:solidFill>
                  <a:srgbClr val="000099"/>
                </a:solidFill>
              </a:rPr>
            </a:br>
            <a:endParaRPr lang="en-US" b="1" dirty="0">
              <a:solidFill>
                <a:srgbClr val="000099"/>
              </a:solidFill>
            </a:endParaRPr>
          </a:p>
        </p:txBody>
      </p:sp>
    </p:spTree>
    <p:extLst>
      <p:ext uri="{BB962C8B-B14F-4D97-AF65-F5344CB8AC3E}">
        <p14:creationId xmlns:p14="http://schemas.microsoft.com/office/powerpoint/2010/main" val="397012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772400" cy="1143000"/>
          </a:xfrm>
        </p:spPr>
        <p:txBody>
          <a:bodyPr>
            <a:normAutofit/>
          </a:bodyPr>
          <a:lstStyle/>
          <a:p>
            <a:r>
              <a:rPr lang="en-US" dirty="0"/>
              <a:t>Generic Abuse Prevention Policy</a:t>
            </a:r>
          </a:p>
        </p:txBody>
      </p:sp>
      <p:sp>
        <p:nvSpPr>
          <p:cNvPr id="3" name="Content Placeholder 2"/>
          <p:cNvSpPr>
            <a:spLocks noGrp="1"/>
          </p:cNvSpPr>
          <p:nvPr>
            <p:ph idx="1"/>
          </p:nvPr>
        </p:nvSpPr>
        <p:spPr>
          <a:xfrm>
            <a:off x="550762" y="1143000"/>
            <a:ext cx="8169876" cy="5029200"/>
          </a:xfrm>
        </p:spPr>
        <p:txBody>
          <a:bodyPr>
            <a:noAutofit/>
          </a:bodyPr>
          <a:lstStyle/>
          <a:p>
            <a:pPr marL="0" indent="0">
              <a:buNone/>
            </a:pPr>
            <a:endParaRPr lang="en-US" sz="2600" dirty="0"/>
          </a:p>
          <a:p>
            <a:pPr marL="0" indent="0">
              <a:buNone/>
            </a:pPr>
            <a:r>
              <a:rPr lang="en-US" sz="2600" dirty="0"/>
              <a:t>[NAME OF ORGANIZATION] prohibits and does not tolerate sexual abuse or misconduct in the workplace or during any organization-related activity. [NAME OF ORGANIZATION] provides procedures for employees, volunteers, board members or any other victims of sexual abuse or misconduct to report such acts. Those reasonably suspected or believed to have committed sexual abuse or misconduct will be appropriately disciplined, up to and including termination of employment or membership, as well as criminally prosecuted. </a:t>
            </a:r>
          </a:p>
        </p:txBody>
      </p:sp>
    </p:spTree>
    <p:extLst>
      <p:ext uri="{BB962C8B-B14F-4D97-AF65-F5344CB8AC3E}">
        <p14:creationId xmlns:p14="http://schemas.microsoft.com/office/powerpoint/2010/main" val="17638241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772400" cy="914400"/>
          </a:xfrm>
        </p:spPr>
        <p:txBody>
          <a:bodyPr>
            <a:normAutofit/>
          </a:bodyPr>
          <a:lstStyle/>
          <a:p>
            <a:r>
              <a:rPr lang="en-US" dirty="0"/>
              <a:t>SEEM Touch Guidelines Excerpt</a:t>
            </a:r>
          </a:p>
        </p:txBody>
      </p:sp>
      <p:sp>
        <p:nvSpPr>
          <p:cNvPr id="3" name="Content Placeholder 2"/>
          <p:cNvSpPr>
            <a:spLocks noGrp="1"/>
          </p:cNvSpPr>
          <p:nvPr>
            <p:ph idx="1"/>
          </p:nvPr>
        </p:nvSpPr>
        <p:spPr>
          <a:xfrm>
            <a:off x="593124" y="762000"/>
            <a:ext cx="8169876" cy="5943600"/>
          </a:xfrm>
        </p:spPr>
        <p:txBody>
          <a:bodyPr>
            <a:noAutofit/>
          </a:bodyPr>
          <a:lstStyle/>
          <a:p>
            <a:pPr marL="0" indent="0">
              <a:buNone/>
            </a:pPr>
            <a:r>
              <a:rPr lang="en-US" sz="2300" dirty="0"/>
              <a:t>Any time a staff member is touching a student the touch must be intended to serve the student. The staff member must be able to articulate the reason for the touch. Staff are also expected to be mindful about potential negative effects of touch, given the large number of SEEM students who are survivors of abuse and trauma who may be upset or confused by touch from staff.</a:t>
            </a:r>
            <a:endParaRPr lang="en-US" sz="2500" b="1" dirty="0"/>
          </a:p>
          <a:p>
            <a:pPr marL="0" indent="0">
              <a:buNone/>
            </a:pPr>
            <a:r>
              <a:rPr lang="en-US" sz="2500" b="1" dirty="0"/>
              <a:t>The following are recognized reasons why it is acceptable for staff to touch students:</a:t>
            </a:r>
            <a:endParaRPr lang="en-US" sz="2500" dirty="0"/>
          </a:p>
          <a:p>
            <a:r>
              <a:rPr lang="en-US" sz="2500" dirty="0"/>
              <a:t>Education</a:t>
            </a:r>
          </a:p>
          <a:p>
            <a:r>
              <a:rPr lang="en-US" sz="2500" dirty="0"/>
              <a:t>Therapeutic</a:t>
            </a:r>
          </a:p>
          <a:p>
            <a:r>
              <a:rPr lang="en-US" sz="2500" dirty="0"/>
              <a:t>Safety</a:t>
            </a:r>
          </a:p>
          <a:p>
            <a:r>
              <a:rPr lang="en-US" sz="2500" dirty="0"/>
              <a:t>Hygiene and Medical</a:t>
            </a:r>
          </a:p>
          <a:p>
            <a:r>
              <a:rPr lang="en-US" sz="2500" dirty="0"/>
              <a:t>Instructional</a:t>
            </a:r>
          </a:p>
          <a:p>
            <a:pPr marL="0" indent="0">
              <a:buNone/>
            </a:pPr>
            <a:endParaRPr lang="en-US" sz="2500" u="sng" dirty="0"/>
          </a:p>
        </p:txBody>
      </p:sp>
    </p:spTree>
    <p:extLst>
      <p:ext uri="{BB962C8B-B14F-4D97-AF65-F5344CB8AC3E}">
        <p14:creationId xmlns:p14="http://schemas.microsoft.com/office/powerpoint/2010/main" val="2515669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772400" cy="1143000"/>
          </a:xfrm>
        </p:spPr>
        <p:txBody>
          <a:bodyPr>
            <a:noAutofit/>
          </a:bodyPr>
          <a:lstStyle/>
          <a:p>
            <a:r>
              <a:rPr lang="en-US" dirty="0"/>
              <a:t>Key Elements of an Abuse Reporting Policy</a:t>
            </a:r>
          </a:p>
        </p:txBody>
      </p:sp>
      <p:sp>
        <p:nvSpPr>
          <p:cNvPr id="3" name="Content Placeholder 2"/>
          <p:cNvSpPr>
            <a:spLocks noGrp="1"/>
          </p:cNvSpPr>
          <p:nvPr>
            <p:ph idx="1"/>
          </p:nvPr>
        </p:nvSpPr>
        <p:spPr>
          <a:xfrm>
            <a:off x="516924" y="1143000"/>
            <a:ext cx="8169876" cy="4876800"/>
          </a:xfrm>
        </p:spPr>
        <p:txBody>
          <a:bodyPr>
            <a:noAutofit/>
          </a:bodyPr>
          <a:lstStyle/>
          <a:p>
            <a:r>
              <a:rPr lang="en-US" sz="2800" dirty="0"/>
              <a:t>Focus on safety</a:t>
            </a:r>
          </a:p>
          <a:p>
            <a:r>
              <a:rPr lang="en-US" sz="2800" dirty="0"/>
              <a:t>Respects the individuals’ privacy as much as possible</a:t>
            </a:r>
          </a:p>
          <a:p>
            <a:r>
              <a:rPr lang="en-US" sz="2800" dirty="0"/>
              <a:t>Provides meaningful choice and explains when something isn’t a choice</a:t>
            </a:r>
          </a:p>
          <a:p>
            <a:r>
              <a:rPr lang="en-US" sz="2800" dirty="0"/>
              <a:t>Responds in a calm and validating way</a:t>
            </a:r>
          </a:p>
          <a:p>
            <a:pPr lvl="1"/>
            <a:r>
              <a:rPr lang="en-US" sz="2400" dirty="0"/>
              <a:t>Want individuals to feel safe around us, will come to us with things in the future</a:t>
            </a:r>
          </a:p>
          <a:p>
            <a:r>
              <a:rPr lang="en-US" sz="2800" dirty="0"/>
              <a:t>Assumes truth, allows DPPC to be the ones to investigate</a:t>
            </a:r>
          </a:p>
        </p:txBody>
      </p:sp>
    </p:spTree>
    <p:extLst>
      <p:ext uri="{BB962C8B-B14F-4D97-AF65-F5344CB8AC3E}">
        <p14:creationId xmlns:p14="http://schemas.microsoft.com/office/powerpoint/2010/main" val="882218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7772400" cy="1143000"/>
          </a:xfrm>
        </p:spPr>
        <p:txBody>
          <a:bodyPr>
            <a:noAutofit/>
          </a:bodyPr>
          <a:lstStyle/>
          <a:p>
            <a:r>
              <a:rPr lang="en-US" dirty="0"/>
              <a:t>Key Elements of Whistleblower Policy</a:t>
            </a:r>
          </a:p>
        </p:txBody>
      </p:sp>
      <p:sp>
        <p:nvSpPr>
          <p:cNvPr id="3" name="Content Placeholder 2"/>
          <p:cNvSpPr>
            <a:spLocks noGrp="1"/>
          </p:cNvSpPr>
          <p:nvPr>
            <p:ph idx="1"/>
          </p:nvPr>
        </p:nvSpPr>
        <p:spPr>
          <a:xfrm>
            <a:off x="516924" y="1676400"/>
            <a:ext cx="8169876" cy="3810000"/>
          </a:xfrm>
        </p:spPr>
        <p:txBody>
          <a:bodyPr/>
          <a:lstStyle/>
          <a:p>
            <a:r>
              <a:rPr lang="en-US" dirty="0"/>
              <a:t>Gives individuals protection for reporting abuse in good faith against any type of retaliation</a:t>
            </a:r>
          </a:p>
          <a:p>
            <a:r>
              <a:rPr lang="en-US" dirty="0"/>
              <a:t>Allows an individual to remain anonymous</a:t>
            </a:r>
          </a:p>
          <a:p>
            <a:r>
              <a:rPr lang="en-US" dirty="0"/>
              <a:t>Requires the organization to take action in response to a whistleblower claim</a:t>
            </a:r>
          </a:p>
          <a:p>
            <a:endParaRPr lang="en-US" dirty="0"/>
          </a:p>
        </p:txBody>
      </p:sp>
    </p:spTree>
    <p:extLst>
      <p:ext uri="{BB962C8B-B14F-4D97-AF65-F5344CB8AC3E}">
        <p14:creationId xmlns:p14="http://schemas.microsoft.com/office/powerpoint/2010/main" val="26172628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a:t>Key Elements of the Participant on Participant Abuse and Harassment Policy</a:t>
            </a:r>
          </a:p>
        </p:txBody>
      </p:sp>
      <p:sp>
        <p:nvSpPr>
          <p:cNvPr id="3" name="Content Placeholder 2"/>
          <p:cNvSpPr>
            <a:spLocks noGrp="1"/>
          </p:cNvSpPr>
          <p:nvPr>
            <p:ph idx="1"/>
          </p:nvPr>
        </p:nvSpPr>
        <p:spPr>
          <a:xfrm>
            <a:off x="516924" y="1676400"/>
            <a:ext cx="8169876" cy="3733800"/>
          </a:xfrm>
        </p:spPr>
        <p:txBody>
          <a:bodyPr/>
          <a:lstStyle/>
          <a:p>
            <a:r>
              <a:rPr lang="en-US" dirty="0"/>
              <a:t>Defines abuse and harassment </a:t>
            </a:r>
          </a:p>
          <a:p>
            <a:r>
              <a:rPr lang="en-US" dirty="0"/>
              <a:t>Does not assign blame</a:t>
            </a:r>
          </a:p>
          <a:p>
            <a:r>
              <a:rPr lang="en-US" dirty="0"/>
              <a:t>Provides means for staff to make changes to services</a:t>
            </a:r>
          </a:p>
          <a:p>
            <a:r>
              <a:rPr lang="en-US" dirty="0"/>
              <a:t>Focuses on safety and education for all clients involved </a:t>
            </a:r>
          </a:p>
        </p:txBody>
      </p:sp>
    </p:spTree>
    <p:extLst>
      <p:ext uri="{BB962C8B-B14F-4D97-AF65-F5344CB8AC3E}">
        <p14:creationId xmlns:p14="http://schemas.microsoft.com/office/powerpoint/2010/main" val="5270270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3590C0-E2BD-4AC8-A5B6-5F2FFACEF0DA}"/>
              </a:ext>
            </a:extLst>
          </p:cNvPr>
          <p:cNvSpPr>
            <a:spLocks noGrp="1"/>
          </p:cNvSpPr>
          <p:nvPr>
            <p:ph type="ctrTitle"/>
          </p:nvPr>
        </p:nvSpPr>
        <p:spPr>
          <a:xfrm>
            <a:off x="1143000" y="1371600"/>
            <a:ext cx="6858000" cy="2387600"/>
          </a:xfrm>
        </p:spPr>
        <p:txBody>
          <a:bodyPr/>
          <a:lstStyle/>
          <a:p>
            <a:pPr>
              <a:defRPr/>
            </a:pPr>
            <a:r>
              <a:rPr lang="en-US" sz="4800" dirty="0">
                <a:solidFill>
                  <a:srgbClr val="000099"/>
                </a:solidFill>
              </a:rPr>
              <a:t>Education &amp; Training</a:t>
            </a:r>
          </a:p>
        </p:txBody>
      </p:sp>
    </p:spTree>
    <p:extLst>
      <p:ext uri="{BB962C8B-B14F-4D97-AF65-F5344CB8AC3E}">
        <p14:creationId xmlns:p14="http://schemas.microsoft.com/office/powerpoint/2010/main" val="16152392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D0596-6F2E-4CA5-9C6F-F2BCDCFBA364}"/>
              </a:ext>
            </a:extLst>
          </p:cNvPr>
          <p:cNvSpPr>
            <a:spLocks noGrp="1"/>
          </p:cNvSpPr>
          <p:nvPr>
            <p:ph type="title"/>
          </p:nvPr>
        </p:nvSpPr>
        <p:spPr/>
        <p:txBody>
          <a:bodyPr/>
          <a:lstStyle/>
          <a:p>
            <a:pPr>
              <a:defRPr/>
            </a:pPr>
            <a:r>
              <a:rPr lang="en-US" b="1" dirty="0"/>
              <a:t>Training Offered to Individuals</a:t>
            </a:r>
            <a:r>
              <a:rPr lang="en-US" dirty="0"/>
              <a:t>	</a:t>
            </a:r>
          </a:p>
        </p:txBody>
      </p:sp>
      <p:sp>
        <p:nvSpPr>
          <p:cNvPr id="3" name="Content Placeholder 2">
            <a:extLst>
              <a:ext uri="{FF2B5EF4-FFF2-40B4-BE49-F238E27FC236}">
                <a16:creationId xmlns:a16="http://schemas.microsoft.com/office/drawing/2014/main" id="{90DE5EFB-CB35-45F6-BE1B-3775A486A420}"/>
              </a:ext>
            </a:extLst>
          </p:cNvPr>
          <p:cNvSpPr>
            <a:spLocks noGrp="1"/>
          </p:cNvSpPr>
          <p:nvPr>
            <p:ph idx="1"/>
          </p:nvPr>
        </p:nvSpPr>
        <p:spPr>
          <a:xfrm>
            <a:off x="533400" y="1452716"/>
            <a:ext cx="8169876" cy="4724400"/>
          </a:xfrm>
        </p:spPr>
        <p:txBody>
          <a:bodyPr/>
          <a:lstStyle/>
          <a:p>
            <a:pPr>
              <a:defRPr/>
            </a:pPr>
            <a:r>
              <a:rPr lang="en-US" dirty="0"/>
              <a:t>Decided though Sexuality Assessment </a:t>
            </a:r>
          </a:p>
          <a:p>
            <a:pPr>
              <a:defRPr/>
            </a:pPr>
            <a:r>
              <a:rPr lang="en-US" dirty="0"/>
              <a:t>Empowerment self-defense</a:t>
            </a:r>
          </a:p>
          <a:p>
            <a:pPr>
              <a:defRPr/>
            </a:pPr>
            <a:r>
              <a:rPr lang="en-US" dirty="0"/>
              <a:t>Healthy Relationships</a:t>
            </a:r>
          </a:p>
          <a:p>
            <a:pPr>
              <a:defRPr/>
            </a:pPr>
            <a:r>
              <a:rPr lang="en-US" dirty="0"/>
              <a:t>Education about consent, boundaries, and abuse</a:t>
            </a:r>
          </a:p>
          <a:p>
            <a:pPr>
              <a:defRPr/>
            </a:pPr>
            <a:r>
              <a:rPr lang="en-US" dirty="0"/>
              <a:t>Sex Education</a:t>
            </a:r>
          </a:p>
          <a:p>
            <a:pPr lvl="1">
              <a:defRPr/>
            </a:pPr>
            <a:r>
              <a:rPr lang="en-US" dirty="0"/>
              <a:t>Individual and in groups</a:t>
            </a:r>
          </a:p>
          <a:p>
            <a:pPr>
              <a:defRPr/>
            </a:pPr>
            <a:r>
              <a:rPr lang="en-US" dirty="0"/>
              <a:t>Healthy Relationships Peer Leaders</a:t>
            </a:r>
          </a:p>
        </p:txBody>
      </p:sp>
    </p:spTree>
    <p:extLst>
      <p:ext uri="{BB962C8B-B14F-4D97-AF65-F5344CB8AC3E}">
        <p14:creationId xmlns:p14="http://schemas.microsoft.com/office/powerpoint/2010/main" val="41634697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 of two people-shaped figures sitting next to each other. The red figure of a person has it's arm around the black figure and the black figure is leaning on the red one. ">
            <a:extLst>
              <a:ext uri="{FF2B5EF4-FFF2-40B4-BE49-F238E27FC236}">
                <a16:creationId xmlns:a16="http://schemas.microsoft.com/office/drawing/2014/main" id="{F2FFE17C-DE08-41BB-8A3D-D37E6DC76FE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367" t="16326" r="16326" b="12245"/>
          <a:stretch/>
        </p:blipFill>
        <p:spPr>
          <a:xfrm>
            <a:off x="6254496" y="3886200"/>
            <a:ext cx="2438400" cy="2667000"/>
          </a:xfrm>
          <a:prstGeom prst="rect">
            <a:avLst/>
          </a:prstGeom>
        </p:spPr>
      </p:pic>
      <p:sp>
        <p:nvSpPr>
          <p:cNvPr id="3" name="Content Placeholder 2">
            <a:extLst>
              <a:ext uri="{FF2B5EF4-FFF2-40B4-BE49-F238E27FC236}">
                <a16:creationId xmlns:a16="http://schemas.microsoft.com/office/drawing/2014/main" id="{0AD442A5-BDBB-4B36-9497-1BD0A2475221}"/>
              </a:ext>
            </a:extLst>
          </p:cNvPr>
          <p:cNvSpPr>
            <a:spLocks noGrp="1"/>
          </p:cNvSpPr>
          <p:nvPr>
            <p:ph idx="1"/>
          </p:nvPr>
        </p:nvSpPr>
        <p:spPr>
          <a:xfrm>
            <a:off x="516924" y="1371600"/>
            <a:ext cx="8169876" cy="3048000"/>
          </a:xfrm>
        </p:spPr>
        <p:txBody>
          <a:bodyPr/>
          <a:lstStyle/>
          <a:p>
            <a:pPr>
              <a:defRPr/>
            </a:pPr>
            <a:r>
              <a:rPr lang="en-US" dirty="0"/>
              <a:t>Recognizing Abuse &amp; Creating Safety*</a:t>
            </a:r>
          </a:p>
          <a:p>
            <a:pPr>
              <a:defRPr/>
            </a:pPr>
            <a:r>
              <a:rPr lang="en-US" dirty="0"/>
              <a:t>Supporting Healthy Relationships &amp; Sexuality*</a:t>
            </a:r>
          </a:p>
          <a:p>
            <a:pPr>
              <a:defRPr/>
            </a:pPr>
            <a:r>
              <a:rPr lang="en-US" dirty="0"/>
              <a:t>Challenging Conversations</a:t>
            </a:r>
          </a:p>
          <a:p>
            <a:pPr>
              <a:defRPr/>
            </a:pPr>
            <a:r>
              <a:rPr lang="en-US" dirty="0"/>
              <a:t>Personal Care for Abuse Prevention</a:t>
            </a:r>
          </a:p>
        </p:txBody>
      </p:sp>
      <p:sp>
        <p:nvSpPr>
          <p:cNvPr id="2" name="Title 1">
            <a:extLst>
              <a:ext uri="{FF2B5EF4-FFF2-40B4-BE49-F238E27FC236}">
                <a16:creationId xmlns:a16="http://schemas.microsoft.com/office/drawing/2014/main" id="{56B4CF8F-A9D7-44B0-9376-E1118E118F33}"/>
              </a:ext>
            </a:extLst>
          </p:cNvPr>
          <p:cNvSpPr>
            <a:spLocks noGrp="1"/>
          </p:cNvSpPr>
          <p:nvPr>
            <p:ph type="title"/>
          </p:nvPr>
        </p:nvSpPr>
        <p:spPr/>
        <p:txBody>
          <a:bodyPr/>
          <a:lstStyle/>
          <a:p>
            <a:pPr>
              <a:defRPr/>
            </a:pPr>
            <a:r>
              <a:rPr lang="en-US" b="1" dirty="0"/>
              <a:t>Training for Staff</a:t>
            </a:r>
          </a:p>
        </p:txBody>
      </p:sp>
    </p:spTree>
    <p:extLst>
      <p:ext uri="{BB962C8B-B14F-4D97-AF65-F5344CB8AC3E}">
        <p14:creationId xmlns:p14="http://schemas.microsoft.com/office/powerpoint/2010/main" val="8951730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E39948-C645-4752-A774-D30B8D4862BD}"/>
              </a:ext>
            </a:extLst>
          </p:cNvPr>
          <p:cNvSpPr>
            <a:spLocks noGrp="1"/>
          </p:cNvSpPr>
          <p:nvPr>
            <p:ph type="ctrTitle"/>
          </p:nvPr>
        </p:nvSpPr>
        <p:spPr>
          <a:xfrm>
            <a:off x="1219200" y="1219200"/>
            <a:ext cx="6858000" cy="3581400"/>
          </a:xfrm>
        </p:spPr>
        <p:txBody>
          <a:bodyPr/>
          <a:lstStyle/>
          <a:p>
            <a:r>
              <a:rPr lang="en-US" sz="4800" dirty="0">
                <a:solidFill>
                  <a:srgbClr val="000099"/>
                </a:solidFill>
              </a:rPr>
              <a:t>Prevention through Healthy Relationships &amp; Sexuality</a:t>
            </a:r>
            <a:br>
              <a:rPr lang="en-US" dirty="0"/>
            </a:br>
            <a:endParaRPr lang="en-US" dirty="0"/>
          </a:p>
        </p:txBody>
      </p:sp>
    </p:spTree>
    <p:extLst>
      <p:ext uri="{BB962C8B-B14F-4D97-AF65-F5344CB8AC3E}">
        <p14:creationId xmlns:p14="http://schemas.microsoft.com/office/powerpoint/2010/main" val="24380177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7772400" cy="1143000"/>
          </a:xfrm>
        </p:spPr>
        <p:txBody>
          <a:bodyPr/>
          <a:lstStyle/>
          <a:p>
            <a:pPr algn="ctr"/>
            <a:r>
              <a:rPr lang="en-US" dirty="0"/>
              <a:t>Challenges</a:t>
            </a:r>
          </a:p>
        </p:txBody>
      </p:sp>
      <p:sp>
        <p:nvSpPr>
          <p:cNvPr id="3" name="Content Placeholder 2"/>
          <p:cNvSpPr>
            <a:spLocks noGrp="1"/>
          </p:cNvSpPr>
          <p:nvPr>
            <p:ph idx="1"/>
          </p:nvPr>
        </p:nvSpPr>
        <p:spPr>
          <a:xfrm>
            <a:off x="516924" y="1066800"/>
            <a:ext cx="8169876" cy="4800600"/>
          </a:xfrm>
        </p:spPr>
        <p:txBody>
          <a:bodyPr>
            <a:noAutofit/>
          </a:bodyPr>
          <a:lstStyle/>
          <a:p>
            <a:r>
              <a:rPr lang="en-US" sz="2800" dirty="0"/>
              <a:t>Buy in – “Why is this important?”, “This is more work for me”, “My client isn’t in a relationship”</a:t>
            </a:r>
          </a:p>
          <a:p>
            <a:pPr lvl="1"/>
            <a:r>
              <a:rPr lang="en-US" sz="2400" dirty="0"/>
              <a:t>Relationships can also mean friendships</a:t>
            </a:r>
          </a:p>
          <a:p>
            <a:pPr lvl="1"/>
            <a:r>
              <a:rPr lang="en-US" sz="2400" dirty="0"/>
              <a:t>It is important to make sure the individuals served have the tools to build healthy friendships, not just intimate relationships</a:t>
            </a:r>
          </a:p>
          <a:p>
            <a:r>
              <a:rPr lang="en-US" sz="2800" dirty="0"/>
              <a:t>Fear – “Talking about healthy relationships and safe sex will increase these behaviors”</a:t>
            </a:r>
          </a:p>
          <a:p>
            <a:pPr lvl="1"/>
            <a:r>
              <a:rPr lang="en-US" sz="2400" dirty="0"/>
              <a:t>This already happens and talking about it won't increase these behaviors, it will help</a:t>
            </a:r>
          </a:p>
        </p:txBody>
      </p:sp>
    </p:spTree>
    <p:extLst>
      <p:ext uri="{BB962C8B-B14F-4D97-AF65-F5344CB8AC3E}">
        <p14:creationId xmlns:p14="http://schemas.microsoft.com/office/powerpoint/2010/main" val="1229682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407A6-D7FA-4021-BADA-5810EC2AB3FC}"/>
              </a:ext>
            </a:extLst>
          </p:cNvPr>
          <p:cNvSpPr>
            <a:spLocks noGrp="1"/>
          </p:cNvSpPr>
          <p:nvPr>
            <p:ph type="title"/>
          </p:nvPr>
        </p:nvSpPr>
        <p:spPr/>
        <p:txBody>
          <a:bodyPr/>
          <a:lstStyle/>
          <a:p>
            <a:pPr>
              <a:defRPr/>
            </a:pPr>
            <a:r>
              <a:rPr lang="en-US" b="1" dirty="0"/>
              <a:t>Disability Services at Our Best</a:t>
            </a:r>
          </a:p>
        </p:txBody>
      </p:sp>
      <p:sp>
        <p:nvSpPr>
          <p:cNvPr id="3" name="Content Placeholder 2">
            <a:extLst>
              <a:ext uri="{FF2B5EF4-FFF2-40B4-BE49-F238E27FC236}">
                <a16:creationId xmlns:a16="http://schemas.microsoft.com/office/drawing/2014/main" id="{66934592-F281-4532-8394-67FFB31F0588}"/>
              </a:ext>
            </a:extLst>
          </p:cNvPr>
          <p:cNvSpPr>
            <a:spLocks noGrp="1"/>
          </p:cNvSpPr>
          <p:nvPr>
            <p:ph idx="1"/>
          </p:nvPr>
        </p:nvSpPr>
        <p:spPr>
          <a:xfrm>
            <a:off x="745524" y="1524000"/>
            <a:ext cx="8169876" cy="4648200"/>
          </a:xfrm>
        </p:spPr>
        <p:txBody>
          <a:bodyPr/>
          <a:lstStyle/>
          <a:p>
            <a:pPr>
              <a:defRPr/>
            </a:pPr>
            <a:r>
              <a:rPr lang="en-US" dirty="0"/>
              <a:t>Opportunities to socialize</a:t>
            </a:r>
          </a:p>
          <a:p>
            <a:pPr>
              <a:defRPr/>
            </a:pPr>
            <a:r>
              <a:rPr lang="en-US" dirty="0"/>
              <a:t>Skills for gainful employment</a:t>
            </a:r>
          </a:p>
          <a:p>
            <a:pPr>
              <a:defRPr/>
            </a:pPr>
            <a:r>
              <a:rPr lang="en-US" dirty="0"/>
              <a:t>Help people heal from past injustices</a:t>
            </a:r>
          </a:p>
          <a:p>
            <a:pPr>
              <a:defRPr/>
            </a:pPr>
            <a:r>
              <a:rPr lang="en-US" dirty="0"/>
              <a:t>Support people in having healthy adult relationships</a:t>
            </a:r>
          </a:p>
          <a:p>
            <a:pPr>
              <a:defRPr/>
            </a:pPr>
            <a:r>
              <a:rPr lang="en-US" dirty="0"/>
              <a:t>Connect people to their communities</a:t>
            </a:r>
          </a:p>
          <a:p>
            <a:pPr>
              <a:defRPr/>
            </a:pPr>
            <a:r>
              <a:rPr lang="en-US" dirty="0"/>
              <a:t>Further civil rights, human rights, and equality of people with disabilities</a:t>
            </a:r>
          </a:p>
        </p:txBody>
      </p:sp>
    </p:spTree>
    <p:extLst>
      <p:ext uri="{BB962C8B-B14F-4D97-AF65-F5344CB8AC3E}">
        <p14:creationId xmlns:p14="http://schemas.microsoft.com/office/powerpoint/2010/main" val="19367963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7772400" cy="1143000"/>
          </a:xfrm>
        </p:spPr>
        <p:txBody>
          <a:bodyPr/>
          <a:lstStyle/>
          <a:p>
            <a:pPr algn="ctr"/>
            <a:r>
              <a:rPr lang="en-US" dirty="0"/>
              <a:t>Challenges</a:t>
            </a:r>
          </a:p>
        </p:txBody>
      </p:sp>
      <p:sp>
        <p:nvSpPr>
          <p:cNvPr id="3" name="Content Placeholder 2"/>
          <p:cNvSpPr>
            <a:spLocks noGrp="1"/>
          </p:cNvSpPr>
          <p:nvPr>
            <p:ph idx="1"/>
          </p:nvPr>
        </p:nvSpPr>
        <p:spPr>
          <a:xfrm>
            <a:off x="516924" y="1066800"/>
            <a:ext cx="8169876" cy="4876800"/>
          </a:xfrm>
        </p:spPr>
        <p:txBody>
          <a:bodyPr>
            <a:noAutofit/>
          </a:bodyPr>
          <a:lstStyle/>
          <a:p>
            <a:r>
              <a:rPr lang="en-US" sz="2800" dirty="0"/>
              <a:t>What do we do? – “When two clients in the same program break up?”, “When we see two clients kissing?”, “When parents call about the new policy?”</a:t>
            </a:r>
          </a:p>
          <a:p>
            <a:pPr lvl="1"/>
            <a:r>
              <a:rPr lang="en-US" sz="2400" dirty="0"/>
              <a:t>Steps were added to training to teach how to handle these situations</a:t>
            </a:r>
          </a:p>
          <a:p>
            <a:r>
              <a:rPr lang="en-US" sz="2800" dirty="0"/>
              <a:t>Misunderstanding of roles – writing behavior plans, therapy, and this training are different things although often intertwined </a:t>
            </a:r>
          </a:p>
          <a:p>
            <a:pPr lvl="1"/>
            <a:r>
              <a:rPr lang="en-US" sz="2400" dirty="0"/>
              <a:t>Being aware of the needs of each individual</a:t>
            </a:r>
          </a:p>
        </p:txBody>
      </p:sp>
    </p:spTree>
    <p:extLst>
      <p:ext uri="{BB962C8B-B14F-4D97-AF65-F5344CB8AC3E}">
        <p14:creationId xmlns:p14="http://schemas.microsoft.com/office/powerpoint/2010/main" val="34847747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772400" cy="1143000"/>
          </a:xfrm>
        </p:spPr>
        <p:txBody>
          <a:bodyPr/>
          <a:lstStyle/>
          <a:p>
            <a:r>
              <a:rPr lang="en-US" dirty="0"/>
              <a:t>Recommendations</a:t>
            </a:r>
          </a:p>
        </p:txBody>
      </p:sp>
      <p:sp>
        <p:nvSpPr>
          <p:cNvPr id="3" name="Content Placeholder 2"/>
          <p:cNvSpPr>
            <a:spLocks noGrp="1"/>
          </p:cNvSpPr>
          <p:nvPr>
            <p:ph idx="1"/>
          </p:nvPr>
        </p:nvSpPr>
        <p:spPr>
          <a:xfrm>
            <a:off x="457200" y="1219200"/>
            <a:ext cx="8169876" cy="5105400"/>
          </a:xfrm>
        </p:spPr>
        <p:txBody>
          <a:bodyPr>
            <a:noAutofit/>
          </a:bodyPr>
          <a:lstStyle/>
          <a:p>
            <a:r>
              <a:rPr lang="en-US" sz="2400" dirty="0"/>
              <a:t>Find champions within your organization, staff, clients, parents/guardians</a:t>
            </a:r>
          </a:p>
          <a:p>
            <a:r>
              <a:rPr lang="en-US" sz="2400" dirty="0"/>
              <a:t>Remind others of QUEST need</a:t>
            </a:r>
          </a:p>
          <a:p>
            <a:r>
              <a:rPr lang="en-US" sz="2400" dirty="0"/>
              <a:t>If you can, try to capitalize on systems already in place</a:t>
            </a:r>
          </a:p>
          <a:p>
            <a:pPr lvl="1"/>
            <a:r>
              <a:rPr lang="en-US" sz="2000" dirty="0"/>
              <a:t>Demonstrate the need through data collection</a:t>
            </a:r>
          </a:p>
          <a:p>
            <a:pPr lvl="1"/>
            <a:r>
              <a:rPr lang="en-US" sz="2000" dirty="0"/>
              <a:t>Policy committee </a:t>
            </a:r>
          </a:p>
          <a:p>
            <a:pPr lvl="1"/>
            <a:r>
              <a:rPr lang="en-US" sz="2000" dirty="0"/>
              <a:t>PBS</a:t>
            </a:r>
          </a:p>
          <a:p>
            <a:pPr lvl="1"/>
            <a:r>
              <a:rPr lang="en-US" sz="2000" dirty="0"/>
              <a:t>Remember to distinguish clinical needs from educational needs</a:t>
            </a:r>
          </a:p>
          <a:p>
            <a:r>
              <a:rPr lang="en-US" sz="2400" dirty="0"/>
              <a:t>Be prepared to share activity ideas, materials, training, to get others on board </a:t>
            </a:r>
          </a:p>
          <a:p>
            <a:r>
              <a:rPr lang="en-US" sz="2400" dirty="0"/>
              <a:t>Get in where you can!</a:t>
            </a:r>
          </a:p>
          <a:p>
            <a:pPr marL="457200" lvl="1" indent="0">
              <a:buNone/>
            </a:pPr>
            <a:endParaRPr lang="en-US" sz="2400" dirty="0"/>
          </a:p>
          <a:p>
            <a:endParaRPr lang="en-US" sz="2400" dirty="0"/>
          </a:p>
        </p:txBody>
      </p:sp>
    </p:spTree>
    <p:extLst>
      <p:ext uri="{BB962C8B-B14F-4D97-AF65-F5344CB8AC3E}">
        <p14:creationId xmlns:p14="http://schemas.microsoft.com/office/powerpoint/2010/main" val="7822174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wo blue figures high-fiving each other">
            <a:extLst>
              <a:ext uri="{FF2B5EF4-FFF2-40B4-BE49-F238E27FC236}">
                <a16:creationId xmlns:a16="http://schemas.microsoft.com/office/drawing/2014/main" id="{865FE4B7-B7EA-4C8A-945B-75575FB3BF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1401" y="3942778"/>
            <a:ext cx="2743200" cy="2631757"/>
          </a:xfrm>
          <a:prstGeom prst="rect">
            <a:avLst/>
          </a:prstGeom>
        </p:spPr>
      </p:pic>
      <p:sp>
        <p:nvSpPr>
          <p:cNvPr id="3" name="Content Placeholder 2"/>
          <p:cNvSpPr>
            <a:spLocks noGrp="1"/>
          </p:cNvSpPr>
          <p:nvPr>
            <p:ph idx="1"/>
          </p:nvPr>
        </p:nvSpPr>
        <p:spPr>
          <a:xfrm>
            <a:off x="516924" y="990600"/>
            <a:ext cx="8246076" cy="3124200"/>
          </a:xfrm>
        </p:spPr>
        <p:txBody>
          <a:bodyPr/>
          <a:lstStyle/>
          <a:p>
            <a:r>
              <a:rPr lang="en-US" dirty="0"/>
              <a:t>Consent</a:t>
            </a:r>
          </a:p>
          <a:p>
            <a:pPr lvl="1"/>
            <a:r>
              <a:rPr lang="en-US" dirty="0"/>
              <a:t>Clients referred for 1:1 training after incidents of consensual, inappropriate touching</a:t>
            </a:r>
          </a:p>
          <a:p>
            <a:pPr lvl="1"/>
            <a:r>
              <a:rPr lang="en-US" dirty="0"/>
              <a:t>After training, staff observed interaction of asking for consent for a high five, consent being denied, and acceptance of that denial</a:t>
            </a:r>
          </a:p>
        </p:txBody>
      </p:sp>
      <p:sp>
        <p:nvSpPr>
          <p:cNvPr id="2" name="Title 1"/>
          <p:cNvSpPr>
            <a:spLocks noGrp="1"/>
          </p:cNvSpPr>
          <p:nvPr>
            <p:ph type="title"/>
          </p:nvPr>
        </p:nvSpPr>
        <p:spPr>
          <a:xfrm>
            <a:off x="228600" y="76200"/>
            <a:ext cx="7772400" cy="1143000"/>
          </a:xfrm>
        </p:spPr>
        <p:txBody>
          <a:bodyPr/>
          <a:lstStyle/>
          <a:p>
            <a:r>
              <a:rPr lang="en-US" dirty="0"/>
              <a:t>Success Stories</a:t>
            </a:r>
          </a:p>
        </p:txBody>
      </p:sp>
    </p:spTree>
    <p:extLst>
      <p:ext uri="{BB962C8B-B14F-4D97-AF65-F5344CB8AC3E}">
        <p14:creationId xmlns:p14="http://schemas.microsoft.com/office/powerpoint/2010/main" val="5501225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772400" cy="1143000"/>
          </a:xfrm>
        </p:spPr>
        <p:txBody>
          <a:bodyPr/>
          <a:lstStyle/>
          <a:p>
            <a:r>
              <a:rPr lang="en-US" dirty="0"/>
              <a:t>Success Stories</a:t>
            </a:r>
          </a:p>
        </p:txBody>
      </p:sp>
      <p:sp>
        <p:nvSpPr>
          <p:cNvPr id="3" name="Content Placeholder 2"/>
          <p:cNvSpPr>
            <a:spLocks noGrp="1"/>
          </p:cNvSpPr>
          <p:nvPr>
            <p:ph idx="1"/>
          </p:nvPr>
        </p:nvSpPr>
        <p:spPr>
          <a:xfrm>
            <a:off x="516924" y="1524000"/>
            <a:ext cx="8169876" cy="3048000"/>
          </a:xfrm>
        </p:spPr>
        <p:txBody>
          <a:bodyPr/>
          <a:lstStyle/>
          <a:p>
            <a:r>
              <a:rPr lang="en-US" dirty="0"/>
              <a:t>Communication </a:t>
            </a:r>
          </a:p>
          <a:p>
            <a:pPr lvl="1"/>
            <a:r>
              <a:rPr lang="en-US" dirty="0"/>
              <a:t>Clients referred for multiple negative interactions around name calling</a:t>
            </a:r>
          </a:p>
          <a:p>
            <a:pPr lvl="1"/>
            <a:r>
              <a:rPr lang="en-US" dirty="0"/>
              <a:t>After training, staff observed client 1 using steps for speaking up for herself to ask other client to stop</a:t>
            </a:r>
          </a:p>
          <a:p>
            <a:pPr lvl="1"/>
            <a:endParaRPr lang="en-US" dirty="0"/>
          </a:p>
          <a:p>
            <a:pPr lvl="1"/>
            <a:endParaRPr lang="en-US" dirty="0"/>
          </a:p>
        </p:txBody>
      </p:sp>
    </p:spTree>
    <p:extLst>
      <p:ext uri="{BB962C8B-B14F-4D97-AF65-F5344CB8AC3E}">
        <p14:creationId xmlns:p14="http://schemas.microsoft.com/office/powerpoint/2010/main" val="3364496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FFCB0-735A-4870-B83D-3CCCDDB9FA11}"/>
              </a:ext>
            </a:extLst>
          </p:cNvPr>
          <p:cNvSpPr>
            <a:spLocks noGrp="1"/>
          </p:cNvSpPr>
          <p:nvPr>
            <p:ph type="ctrTitle"/>
          </p:nvPr>
        </p:nvSpPr>
        <p:spPr>
          <a:xfrm>
            <a:off x="1219200" y="1905000"/>
            <a:ext cx="6858000" cy="2387600"/>
          </a:xfrm>
        </p:spPr>
        <p:txBody>
          <a:bodyPr>
            <a:normAutofit/>
          </a:bodyPr>
          <a:lstStyle/>
          <a:p>
            <a:r>
              <a:rPr lang="en-US" sz="4800" dirty="0">
                <a:solidFill>
                  <a:srgbClr val="000099"/>
                </a:solidFill>
              </a:rPr>
              <a:t>Prevention:</a:t>
            </a:r>
            <a:br>
              <a:rPr lang="en-US" sz="4800" dirty="0">
                <a:solidFill>
                  <a:srgbClr val="000099"/>
                </a:solidFill>
              </a:rPr>
            </a:br>
            <a:r>
              <a:rPr lang="en-US" sz="4800" dirty="0">
                <a:solidFill>
                  <a:srgbClr val="000099"/>
                </a:solidFill>
              </a:rPr>
              <a:t> Individual Level</a:t>
            </a:r>
          </a:p>
        </p:txBody>
      </p:sp>
    </p:spTree>
    <p:extLst>
      <p:ext uri="{BB962C8B-B14F-4D97-AF65-F5344CB8AC3E}">
        <p14:creationId xmlns:p14="http://schemas.microsoft.com/office/powerpoint/2010/main" val="25339205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62400" y="1659802"/>
            <a:ext cx="1295400" cy="369332"/>
          </a:xfrm>
          <a:prstGeom prst="rect">
            <a:avLst/>
          </a:prstGeom>
          <a:noFill/>
        </p:spPr>
        <p:txBody>
          <a:bodyPr wrap="square" rtlCol="0">
            <a:spAutoFit/>
          </a:bodyPr>
          <a:lstStyle/>
          <a:p>
            <a:r>
              <a:rPr lang="en-US" dirty="0"/>
              <a:t>Strangers</a:t>
            </a:r>
          </a:p>
        </p:txBody>
      </p:sp>
      <p:graphicFrame>
        <p:nvGraphicFramePr>
          <p:cNvPr id="4" name="Content Placeholder 3" descr="An image of the Relationship circle. The first circle is &quot;You&quot;, the next is &quot;Intimate partners&quot;, then &quot;Close Family and Friends&quot;, &quot;Acquaintances&quot;, &quot;Helping Professionals&quot; and lastly &quot;Strangers&quot;"/>
          <p:cNvGraphicFramePr>
            <a:graphicFrameLocks noGrp="1"/>
          </p:cNvGraphicFramePr>
          <p:nvPr>
            <p:ph idx="1"/>
            <p:extLst>
              <p:ext uri="{D42A27DB-BD31-4B8C-83A1-F6EECF244321}">
                <p14:modId xmlns:p14="http://schemas.microsoft.com/office/powerpoint/2010/main" val="555814696"/>
              </p:ext>
            </p:extLst>
          </p:nvPr>
        </p:nvGraphicFramePr>
        <p:xfrm>
          <a:off x="228600" y="1981200"/>
          <a:ext cx="8686800" cy="4571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7086600" y="1659802"/>
            <a:ext cx="1676400" cy="4524315"/>
          </a:xfrm>
          <a:prstGeom prst="rect">
            <a:avLst/>
          </a:prstGeom>
          <a:noFill/>
        </p:spPr>
        <p:txBody>
          <a:bodyPr wrap="square" rtlCol="0">
            <a:spAutoFit/>
          </a:bodyPr>
          <a:lstStyle/>
          <a:p>
            <a:r>
              <a:rPr lang="en-US" dirty="0"/>
              <a:t>Name people in the circle:</a:t>
            </a:r>
          </a:p>
          <a:p>
            <a:pPr marL="285750" indent="-285750">
              <a:buFont typeface="Arial" panose="020B0604020202020204" pitchFamily="34" charset="0"/>
              <a:buChar char="•"/>
            </a:pPr>
            <a:r>
              <a:rPr lang="en-US" dirty="0"/>
              <a:t>This can be more general such as boyfriend/ girlfriend, mom, dad, best friend, classmate, doctor, teacher, stranger</a:t>
            </a:r>
          </a:p>
        </p:txBody>
      </p:sp>
      <p:sp>
        <p:nvSpPr>
          <p:cNvPr id="7" name="TextBox 6"/>
          <p:cNvSpPr txBox="1"/>
          <p:nvPr/>
        </p:nvSpPr>
        <p:spPr>
          <a:xfrm>
            <a:off x="304800" y="2029134"/>
            <a:ext cx="1828800" cy="3139321"/>
          </a:xfrm>
          <a:prstGeom prst="rect">
            <a:avLst/>
          </a:prstGeom>
          <a:noFill/>
        </p:spPr>
        <p:txBody>
          <a:bodyPr wrap="square" rtlCol="0">
            <a:spAutoFit/>
          </a:bodyPr>
          <a:lstStyle/>
          <a:p>
            <a:r>
              <a:rPr lang="en-US" dirty="0"/>
              <a:t>Name people in the circle:</a:t>
            </a:r>
          </a:p>
          <a:p>
            <a:endParaRPr lang="en-US" dirty="0"/>
          </a:p>
          <a:p>
            <a:pPr marL="285750" indent="-285750">
              <a:buFont typeface="Arial" panose="020B0604020202020204" pitchFamily="34" charset="0"/>
              <a:buChar char="•"/>
            </a:pPr>
            <a:r>
              <a:rPr lang="en-US" dirty="0"/>
              <a:t>This can be specific names of people if you are making in individual chart with someone</a:t>
            </a:r>
          </a:p>
        </p:txBody>
      </p:sp>
      <p:sp>
        <p:nvSpPr>
          <p:cNvPr id="3" name="Title 2"/>
          <p:cNvSpPr>
            <a:spLocks noGrp="1"/>
          </p:cNvSpPr>
          <p:nvPr>
            <p:ph type="title"/>
          </p:nvPr>
        </p:nvSpPr>
        <p:spPr>
          <a:xfrm>
            <a:off x="683226" y="46037"/>
            <a:ext cx="7886700" cy="1325563"/>
          </a:xfrm>
        </p:spPr>
        <p:txBody>
          <a:bodyPr>
            <a:normAutofit/>
          </a:bodyPr>
          <a:lstStyle/>
          <a:p>
            <a:pPr algn="ctr"/>
            <a:r>
              <a:rPr lang="en-US" sz="3600" b="1" dirty="0">
                <a:solidFill>
                  <a:srgbClr val="000099"/>
                </a:solidFill>
                <a:latin typeface="Arial" panose="020B0604020202020204" pitchFamily="34" charset="0"/>
                <a:cs typeface="Arial" panose="020B0604020202020204" pitchFamily="34" charset="0"/>
              </a:rPr>
              <a:t>How to use the Relationship Circle</a:t>
            </a:r>
          </a:p>
        </p:txBody>
      </p:sp>
    </p:spTree>
    <p:extLst>
      <p:ext uri="{BB962C8B-B14F-4D97-AF65-F5344CB8AC3E}">
        <p14:creationId xmlns:p14="http://schemas.microsoft.com/office/powerpoint/2010/main" val="26795842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6200" y="1143000"/>
            <a:ext cx="1295400" cy="381000"/>
          </a:xfrm>
          <a:prstGeom prst="rect">
            <a:avLst/>
          </a:prstGeom>
          <a:noFill/>
        </p:spPr>
        <p:txBody>
          <a:bodyPr wrap="square" rtlCol="0">
            <a:spAutoFit/>
          </a:bodyPr>
          <a:lstStyle/>
          <a:p>
            <a:r>
              <a:rPr lang="en-US" dirty="0"/>
              <a:t>Strangers</a:t>
            </a:r>
          </a:p>
        </p:txBody>
      </p:sp>
      <p:graphicFrame>
        <p:nvGraphicFramePr>
          <p:cNvPr id="6" name="Content Placeholder 3" descr="An image of the Relationship circle. The first circle is &quot;You&quot;, the next is &quot;Intimate partners&quot;, then &quot;Close Family and Friends&quot;, &quot;Acquaintances&quot;, &quot;Helping Professionals&quot; and lastly &quot;Strangers&quot;"/>
          <p:cNvGraphicFramePr>
            <a:graphicFrameLocks noGrp="1"/>
          </p:cNvGraphicFramePr>
          <p:nvPr>
            <p:ph idx="1"/>
            <p:extLst>
              <p:ext uri="{D42A27DB-BD31-4B8C-83A1-F6EECF244321}">
                <p14:modId xmlns:p14="http://schemas.microsoft.com/office/powerpoint/2010/main" val="196170700"/>
              </p:ext>
            </p:extLst>
          </p:nvPr>
        </p:nvGraphicFramePr>
        <p:xfrm>
          <a:off x="381000" y="1676400"/>
          <a:ext cx="8407400" cy="4406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6869545" y="1524000"/>
            <a:ext cx="2057400" cy="4031873"/>
          </a:xfrm>
          <a:prstGeom prst="rect">
            <a:avLst/>
          </a:prstGeom>
          <a:noFill/>
        </p:spPr>
        <p:txBody>
          <a:bodyPr wrap="square" rtlCol="0">
            <a:spAutoFit/>
          </a:bodyPr>
          <a:lstStyle/>
          <a:p>
            <a:r>
              <a:rPr lang="en-US" sz="1600" dirty="0"/>
              <a:t>Leave room for the grey areas. Examples:</a:t>
            </a:r>
          </a:p>
          <a:p>
            <a:pPr marL="285750" indent="-285750">
              <a:buFont typeface="Arial" panose="020B0604020202020204" pitchFamily="34" charset="0"/>
              <a:buChar char="•"/>
            </a:pPr>
            <a:r>
              <a:rPr lang="en-US" sz="1600" dirty="0"/>
              <a:t>Depending on the age and cultural background kissing of different types with certain family members or friends may or may not be acceptable </a:t>
            </a:r>
          </a:p>
          <a:p>
            <a:pPr marL="285750" indent="-285750">
              <a:buFont typeface="Arial" panose="020B0604020202020204" pitchFamily="34" charset="0"/>
              <a:buChar char="•"/>
            </a:pPr>
            <a:r>
              <a:rPr lang="en-US" sz="1600" dirty="0"/>
              <a:t>More professional or relaxed work environments</a:t>
            </a:r>
          </a:p>
        </p:txBody>
      </p:sp>
      <p:sp>
        <p:nvSpPr>
          <p:cNvPr id="9" name="TextBox 8"/>
          <p:cNvSpPr txBox="1"/>
          <p:nvPr/>
        </p:nvSpPr>
        <p:spPr>
          <a:xfrm>
            <a:off x="278120" y="1143000"/>
            <a:ext cx="1828800" cy="5262979"/>
          </a:xfrm>
          <a:prstGeom prst="rect">
            <a:avLst/>
          </a:prstGeom>
          <a:noFill/>
        </p:spPr>
        <p:txBody>
          <a:bodyPr wrap="square" rtlCol="0">
            <a:spAutoFit/>
          </a:bodyPr>
          <a:lstStyle/>
          <a:p>
            <a:r>
              <a:rPr lang="en-US" sz="1600" dirty="0"/>
              <a:t>Sort types of touch:</a:t>
            </a:r>
          </a:p>
          <a:p>
            <a:pPr marL="285750" indent="-285750">
              <a:buFont typeface="Arial" panose="020B0604020202020204" pitchFamily="34" charset="0"/>
              <a:buChar char="•"/>
            </a:pPr>
            <a:r>
              <a:rPr lang="en-US" sz="1600" dirty="0"/>
              <a:t>Hand shake</a:t>
            </a:r>
          </a:p>
          <a:p>
            <a:pPr marL="285750" indent="-285750">
              <a:buFont typeface="Arial" panose="020B0604020202020204" pitchFamily="34" charset="0"/>
              <a:buChar char="•"/>
            </a:pPr>
            <a:r>
              <a:rPr lang="en-US" sz="1600" dirty="0"/>
              <a:t>High five</a:t>
            </a:r>
          </a:p>
          <a:p>
            <a:pPr marL="285750" indent="-285750">
              <a:buFont typeface="Arial" panose="020B0604020202020204" pitchFamily="34" charset="0"/>
              <a:buChar char="•"/>
            </a:pPr>
            <a:r>
              <a:rPr lang="en-US" sz="1600" dirty="0"/>
              <a:t>Fist bump</a:t>
            </a:r>
          </a:p>
          <a:p>
            <a:pPr marL="285750" indent="-285750">
              <a:buFont typeface="Arial" panose="020B0604020202020204" pitchFamily="34" charset="0"/>
              <a:buChar char="•"/>
            </a:pPr>
            <a:r>
              <a:rPr lang="en-US" sz="1600" dirty="0"/>
              <a:t>Tap on shoulder</a:t>
            </a:r>
          </a:p>
          <a:p>
            <a:pPr marL="285750" indent="-285750">
              <a:buFont typeface="Arial" panose="020B0604020202020204" pitchFamily="34" charset="0"/>
              <a:buChar char="•"/>
            </a:pPr>
            <a:r>
              <a:rPr lang="en-US" sz="1600" dirty="0"/>
              <a:t>Touching leg</a:t>
            </a:r>
          </a:p>
          <a:p>
            <a:pPr marL="285750" indent="-285750">
              <a:buFont typeface="Arial" panose="020B0604020202020204" pitchFamily="34" charset="0"/>
              <a:buChar char="•"/>
            </a:pPr>
            <a:r>
              <a:rPr lang="en-US" sz="1600" dirty="0"/>
              <a:t>Hug</a:t>
            </a:r>
          </a:p>
          <a:p>
            <a:pPr marL="285750" indent="-285750">
              <a:buFont typeface="Arial" panose="020B0604020202020204" pitchFamily="34" charset="0"/>
              <a:buChar char="•"/>
            </a:pPr>
            <a:r>
              <a:rPr lang="en-US" sz="1600" dirty="0"/>
              <a:t>Holding hands</a:t>
            </a:r>
          </a:p>
          <a:p>
            <a:pPr marL="285750" indent="-285750">
              <a:buFont typeface="Arial" panose="020B0604020202020204" pitchFamily="34" charset="0"/>
              <a:buChar char="•"/>
            </a:pPr>
            <a:r>
              <a:rPr lang="en-US" sz="1600" dirty="0"/>
              <a:t>Kiss on cheek</a:t>
            </a:r>
          </a:p>
          <a:p>
            <a:pPr marL="285750" indent="-285750">
              <a:buFont typeface="Arial" panose="020B0604020202020204" pitchFamily="34" charset="0"/>
              <a:buChar char="•"/>
            </a:pPr>
            <a:r>
              <a:rPr lang="en-US" sz="1600" dirty="0"/>
              <a:t>Kiss on forehead</a:t>
            </a:r>
          </a:p>
          <a:p>
            <a:pPr marL="285750" indent="-285750">
              <a:buFont typeface="Arial" panose="020B0604020202020204" pitchFamily="34" charset="0"/>
              <a:buChar char="•"/>
            </a:pPr>
            <a:r>
              <a:rPr lang="en-US" sz="1600" dirty="0"/>
              <a:t>Kiss on lips closed mouth</a:t>
            </a:r>
          </a:p>
          <a:p>
            <a:pPr marL="285750" indent="-285750">
              <a:buFont typeface="Arial" panose="020B0604020202020204" pitchFamily="34" charset="0"/>
              <a:buChar char="•"/>
            </a:pPr>
            <a:r>
              <a:rPr lang="en-US" sz="1600" dirty="0"/>
              <a:t>Kiss on lips open mouth</a:t>
            </a:r>
          </a:p>
          <a:p>
            <a:pPr marL="285750" indent="-285750">
              <a:buFont typeface="Arial" panose="020B0604020202020204" pitchFamily="34" charset="0"/>
              <a:buChar char="•"/>
            </a:pPr>
            <a:r>
              <a:rPr lang="en-US" sz="1600" dirty="0"/>
              <a:t>Tongue kiss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p:txBody>
      </p:sp>
      <p:sp>
        <p:nvSpPr>
          <p:cNvPr id="3" name="Title 2"/>
          <p:cNvSpPr>
            <a:spLocks noGrp="1"/>
          </p:cNvSpPr>
          <p:nvPr>
            <p:ph type="title"/>
          </p:nvPr>
        </p:nvSpPr>
        <p:spPr>
          <a:xfrm>
            <a:off x="609600" y="304800"/>
            <a:ext cx="8178800" cy="457200"/>
          </a:xfrm>
        </p:spPr>
        <p:txBody>
          <a:bodyPr>
            <a:noAutofit/>
          </a:bodyPr>
          <a:lstStyle/>
          <a:p>
            <a:pPr algn="ctr"/>
            <a:r>
              <a:rPr lang="en-US" sz="3600" b="1" dirty="0">
                <a:solidFill>
                  <a:srgbClr val="000099"/>
                </a:solidFill>
                <a:latin typeface="Arial" panose="020B0604020202020204" pitchFamily="34" charset="0"/>
                <a:cs typeface="Arial" panose="020B0604020202020204" pitchFamily="34" charset="0"/>
              </a:rPr>
              <a:t>How to use the relationship Circle</a:t>
            </a:r>
          </a:p>
        </p:txBody>
      </p:sp>
    </p:spTree>
    <p:extLst>
      <p:ext uri="{BB962C8B-B14F-4D97-AF65-F5344CB8AC3E}">
        <p14:creationId xmlns:p14="http://schemas.microsoft.com/office/powerpoint/2010/main" val="7943115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942" y="0"/>
            <a:ext cx="7772400" cy="1143000"/>
          </a:xfrm>
        </p:spPr>
        <p:txBody>
          <a:bodyPr/>
          <a:lstStyle/>
          <a:p>
            <a:r>
              <a:rPr lang="en-US" dirty="0"/>
              <a:t>Public and Private Places</a:t>
            </a:r>
          </a:p>
        </p:txBody>
      </p:sp>
      <p:sp>
        <p:nvSpPr>
          <p:cNvPr id="3" name="Content Placeholder 2"/>
          <p:cNvSpPr>
            <a:spLocks noGrp="1"/>
          </p:cNvSpPr>
          <p:nvPr>
            <p:ph idx="1"/>
          </p:nvPr>
        </p:nvSpPr>
        <p:spPr>
          <a:xfrm>
            <a:off x="530942" y="1066800"/>
            <a:ext cx="8169876" cy="5334000"/>
          </a:xfrm>
        </p:spPr>
        <p:txBody>
          <a:bodyPr>
            <a:noAutofit/>
          </a:bodyPr>
          <a:lstStyle/>
          <a:p>
            <a:r>
              <a:rPr lang="en-US" sz="3000" b="1" dirty="0"/>
              <a:t>Professional Place: </a:t>
            </a:r>
            <a:r>
              <a:rPr lang="en-US" sz="3000" dirty="0"/>
              <a:t>A place where you go to work or learn. </a:t>
            </a:r>
            <a:r>
              <a:rPr lang="en-US" sz="3000" b="1" dirty="0"/>
              <a:t>Examples: </a:t>
            </a:r>
            <a:r>
              <a:rPr lang="en-US" sz="3000" dirty="0"/>
              <a:t>work site, volunteer site, transportation van, day program</a:t>
            </a:r>
          </a:p>
          <a:p>
            <a:r>
              <a:rPr lang="en-US" sz="3000" b="1" dirty="0"/>
              <a:t>Public Place: </a:t>
            </a:r>
            <a:r>
              <a:rPr lang="en-US" sz="3000" dirty="0"/>
              <a:t>A place where you go where there are other people, not for work. </a:t>
            </a:r>
            <a:r>
              <a:rPr lang="en-US" sz="3000" b="1" dirty="0"/>
              <a:t>Examples: </a:t>
            </a:r>
            <a:r>
              <a:rPr lang="en-US" sz="3000" dirty="0"/>
              <a:t>park, bowling alley, restaurant </a:t>
            </a:r>
          </a:p>
          <a:p>
            <a:r>
              <a:rPr lang="en-US" sz="3000" b="1" dirty="0"/>
              <a:t>Private Place: </a:t>
            </a:r>
            <a:r>
              <a:rPr lang="en-US" sz="3000" dirty="0"/>
              <a:t>a place where you can be alone, door locks, can’t be seen or heard, is yours. </a:t>
            </a:r>
            <a:r>
              <a:rPr lang="en-US" sz="3000" b="1" dirty="0"/>
              <a:t>Examples: </a:t>
            </a:r>
            <a:r>
              <a:rPr lang="en-US" sz="3000" dirty="0"/>
              <a:t>bedroom, bathroom in home</a:t>
            </a:r>
          </a:p>
        </p:txBody>
      </p:sp>
    </p:spTree>
    <p:extLst>
      <p:ext uri="{BB962C8B-B14F-4D97-AF65-F5344CB8AC3E}">
        <p14:creationId xmlns:p14="http://schemas.microsoft.com/office/powerpoint/2010/main" val="28419516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7772400" cy="1143000"/>
          </a:xfrm>
        </p:spPr>
        <p:txBody>
          <a:bodyPr>
            <a:noAutofit/>
          </a:bodyPr>
          <a:lstStyle/>
          <a:p>
            <a:pPr algn="ctr"/>
            <a:r>
              <a:rPr lang="en-US" dirty="0"/>
              <a:t>Healthy Relationships as Universal Supports</a:t>
            </a:r>
          </a:p>
        </p:txBody>
      </p:sp>
      <p:sp>
        <p:nvSpPr>
          <p:cNvPr id="3" name="Content Placeholder 2"/>
          <p:cNvSpPr>
            <a:spLocks noGrp="1"/>
          </p:cNvSpPr>
          <p:nvPr>
            <p:ph idx="1"/>
          </p:nvPr>
        </p:nvSpPr>
        <p:spPr>
          <a:xfrm>
            <a:off x="516924" y="1447800"/>
            <a:ext cx="8169876" cy="4800600"/>
          </a:xfrm>
        </p:spPr>
        <p:txBody>
          <a:bodyPr>
            <a:noAutofit/>
          </a:bodyPr>
          <a:lstStyle/>
          <a:p>
            <a:pPr lvl="1"/>
            <a:r>
              <a:rPr lang="en-US" sz="2500" dirty="0"/>
              <a:t>Use the circle of relationships to learn about different relationships and different touch </a:t>
            </a:r>
          </a:p>
          <a:p>
            <a:pPr lvl="1"/>
            <a:r>
              <a:rPr lang="en-US" sz="2500" dirty="0"/>
              <a:t>Use public and private place sorting to learn about different types of places and appropriate touch </a:t>
            </a:r>
          </a:p>
          <a:p>
            <a:pPr lvl="1"/>
            <a:r>
              <a:rPr lang="en-US" sz="2500" dirty="0"/>
              <a:t>Use the same graphic organizer to help clients think through healthy decision making</a:t>
            </a:r>
          </a:p>
          <a:p>
            <a:pPr lvl="1"/>
            <a:r>
              <a:rPr lang="en-US" sz="2500" dirty="0"/>
              <a:t>Use same green, yellow, red system to help clients learn about reporting</a:t>
            </a:r>
          </a:p>
          <a:p>
            <a:pPr lvl="1"/>
            <a:r>
              <a:rPr lang="en-US" sz="2500" dirty="0"/>
              <a:t>Use same consent poster to reinforce meaning</a:t>
            </a:r>
          </a:p>
          <a:p>
            <a:pPr lvl="1"/>
            <a:r>
              <a:rPr lang="en-US" sz="2500" dirty="0"/>
              <a:t>Use same steps to help clients advocate for themselves</a:t>
            </a:r>
          </a:p>
        </p:txBody>
      </p:sp>
    </p:spTree>
    <p:extLst>
      <p:ext uri="{BB962C8B-B14F-4D97-AF65-F5344CB8AC3E}">
        <p14:creationId xmlns:p14="http://schemas.microsoft.com/office/powerpoint/2010/main" val="6499927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7772400" cy="1143000"/>
          </a:xfrm>
        </p:spPr>
        <p:txBody>
          <a:bodyPr/>
          <a:lstStyle/>
          <a:p>
            <a:r>
              <a:rPr lang="en-US" dirty="0"/>
              <a:t>Healthy Decision Making</a:t>
            </a:r>
          </a:p>
        </p:txBody>
      </p:sp>
      <p:sp>
        <p:nvSpPr>
          <p:cNvPr id="3" name="Content Placeholder 2"/>
          <p:cNvSpPr>
            <a:spLocks noGrp="1"/>
          </p:cNvSpPr>
          <p:nvPr>
            <p:ph idx="1"/>
          </p:nvPr>
        </p:nvSpPr>
        <p:spPr>
          <a:xfrm>
            <a:off x="516924" y="1447800"/>
            <a:ext cx="8169876" cy="4191000"/>
          </a:xfrm>
        </p:spPr>
        <p:txBody>
          <a:bodyPr>
            <a:noAutofit/>
          </a:bodyPr>
          <a:lstStyle/>
          <a:p>
            <a:pPr marL="0" indent="0">
              <a:buNone/>
            </a:pPr>
            <a:r>
              <a:rPr lang="en-US" dirty="0"/>
              <a:t>What Should I Do?</a:t>
            </a:r>
          </a:p>
          <a:p>
            <a:pPr marL="0" indent="0">
              <a:buNone/>
            </a:pPr>
            <a:r>
              <a:rPr lang="en-US" dirty="0"/>
              <a:t>1. Breathe</a:t>
            </a:r>
          </a:p>
          <a:p>
            <a:pPr marL="0" indent="0">
              <a:buNone/>
            </a:pPr>
            <a:r>
              <a:rPr lang="en-US" dirty="0"/>
              <a:t>2. What is the problem?</a:t>
            </a:r>
          </a:p>
          <a:p>
            <a:pPr marL="0" indent="0">
              <a:buNone/>
            </a:pPr>
            <a:r>
              <a:rPr lang="en-US" dirty="0"/>
              <a:t>3. What is something that I could do?  </a:t>
            </a:r>
          </a:p>
          <a:p>
            <a:pPr marL="0" indent="0">
              <a:buNone/>
            </a:pPr>
            <a:r>
              <a:rPr lang="en-US" dirty="0"/>
              <a:t>4. Will this be helpful or unhelpful? Will it make the situation better or worse? </a:t>
            </a:r>
          </a:p>
          <a:p>
            <a:pPr marL="0" indent="0">
              <a:buNone/>
            </a:pPr>
            <a:br>
              <a:rPr lang="en-US" sz="2800" dirty="0"/>
            </a:br>
            <a:endParaRPr lang="en-US" sz="2800" dirty="0"/>
          </a:p>
        </p:txBody>
      </p:sp>
    </p:spTree>
    <p:extLst>
      <p:ext uri="{BB962C8B-B14F-4D97-AF65-F5344CB8AC3E}">
        <p14:creationId xmlns:p14="http://schemas.microsoft.com/office/powerpoint/2010/main" val="1668035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6C9EE-23B2-4986-BEA2-FCCEF61A6DDC}"/>
              </a:ext>
            </a:extLst>
          </p:cNvPr>
          <p:cNvSpPr>
            <a:spLocks noGrp="1"/>
          </p:cNvSpPr>
          <p:nvPr>
            <p:ph type="title"/>
          </p:nvPr>
        </p:nvSpPr>
        <p:spPr>
          <a:xfrm>
            <a:off x="533400" y="152400"/>
            <a:ext cx="7772400" cy="1143000"/>
          </a:xfrm>
        </p:spPr>
        <p:txBody>
          <a:bodyPr/>
          <a:lstStyle/>
          <a:p>
            <a:pPr>
              <a:defRPr/>
            </a:pPr>
            <a:r>
              <a:rPr lang="en-US" b="1" dirty="0"/>
              <a:t>Disability Services at Our Worst</a:t>
            </a:r>
          </a:p>
        </p:txBody>
      </p:sp>
      <p:sp>
        <p:nvSpPr>
          <p:cNvPr id="3" name="Content Placeholder 2">
            <a:extLst>
              <a:ext uri="{FF2B5EF4-FFF2-40B4-BE49-F238E27FC236}">
                <a16:creationId xmlns:a16="http://schemas.microsoft.com/office/drawing/2014/main" id="{1D12757C-601B-4455-ABDE-70A2A670EAA4}"/>
              </a:ext>
            </a:extLst>
          </p:cNvPr>
          <p:cNvSpPr>
            <a:spLocks noGrp="1"/>
          </p:cNvSpPr>
          <p:nvPr>
            <p:ph idx="1"/>
          </p:nvPr>
        </p:nvSpPr>
        <p:spPr>
          <a:xfrm>
            <a:off x="745524" y="1295400"/>
            <a:ext cx="8169876" cy="4953000"/>
          </a:xfrm>
        </p:spPr>
        <p:txBody>
          <a:bodyPr/>
          <a:lstStyle/>
          <a:p>
            <a:pPr>
              <a:defRPr/>
            </a:pPr>
            <a:r>
              <a:rPr lang="en-US" dirty="0"/>
              <a:t>Train people with disabilities to comply with the wishes of people without disabilities</a:t>
            </a:r>
          </a:p>
          <a:p>
            <a:pPr>
              <a:defRPr/>
            </a:pPr>
            <a:r>
              <a:rPr lang="en-US" dirty="0"/>
              <a:t>Isolate people with disabilities</a:t>
            </a:r>
          </a:p>
          <a:p>
            <a:pPr>
              <a:defRPr/>
            </a:pPr>
            <a:r>
              <a:rPr lang="en-US" dirty="0"/>
              <a:t>Restrict people’s lives</a:t>
            </a:r>
            <a:r>
              <a:rPr lang="mr-IN" dirty="0"/>
              <a:t>–</a:t>
            </a:r>
            <a:r>
              <a:rPr lang="en-US" dirty="0"/>
              <a:t> including access to intimate &amp; sexual expression</a:t>
            </a:r>
          </a:p>
          <a:p>
            <a:pPr>
              <a:defRPr/>
            </a:pPr>
            <a:r>
              <a:rPr lang="en-US" dirty="0"/>
              <a:t>Bullying &amp; Abuse</a:t>
            </a:r>
          </a:p>
          <a:p>
            <a:pPr>
              <a:defRPr/>
            </a:pPr>
            <a:r>
              <a:rPr lang="en-US" dirty="0"/>
              <a:t>Reinforce Ableism &amp; social devaluing of people with disabilities</a:t>
            </a:r>
          </a:p>
        </p:txBody>
      </p:sp>
    </p:spTree>
    <p:extLst>
      <p:ext uri="{BB962C8B-B14F-4D97-AF65-F5344CB8AC3E}">
        <p14:creationId xmlns:p14="http://schemas.microsoft.com/office/powerpoint/2010/main" val="25764482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772400" cy="1143000"/>
          </a:xfrm>
        </p:spPr>
        <p:txBody>
          <a:bodyPr>
            <a:normAutofit/>
          </a:bodyPr>
          <a:lstStyle/>
          <a:p>
            <a:r>
              <a:rPr lang="en-US" dirty="0"/>
              <a:t>Reporting</a:t>
            </a:r>
          </a:p>
        </p:txBody>
      </p:sp>
      <p:pic>
        <p:nvPicPr>
          <p:cNvPr id="4" name="Content Placeholder 3" descr="An image of the stoplight chart. In the green box: Healthy behaviors such as listening, helping, talking out problems, being positive, being supportive, taking turns, sharing. talking about your work, likes, dislikes, the weekend. Green means feeling comfortable. What to do: this is good! keep doing it. In the yellow box: Conflicts such as, disagreements/arguments, difference of opinions, boundaries with classmates (someone taking your things, someone calling or texting when you don't want them to, someone using nicknames you don't like). Yellow represents feeling uncomfortable. What to do: use coping skills to calm down, use healthy decision making chart, use steps for speaking up for yourself. The red box: Abuse/Harassment such as inappropriate touch, repeated name calling (put downs), physically hurting (hitting, kicking, pushing, pulling hair), threats, controlling behaviors. The red box represents feeling unsafe. What to do: report staff to safe adult. Staff will fill out DPPC or Participant on Participant forms as need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19200" y="1219200"/>
            <a:ext cx="6781800" cy="5010040"/>
          </a:xfrm>
        </p:spPr>
      </p:pic>
    </p:spTree>
    <p:extLst>
      <p:ext uri="{BB962C8B-B14F-4D97-AF65-F5344CB8AC3E}">
        <p14:creationId xmlns:p14="http://schemas.microsoft.com/office/powerpoint/2010/main" val="22652572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96957-F883-4ED0-AFF0-D4863DCB46DE}"/>
              </a:ext>
            </a:extLst>
          </p:cNvPr>
          <p:cNvSpPr>
            <a:spLocks noGrp="1"/>
          </p:cNvSpPr>
          <p:nvPr>
            <p:ph type="title"/>
          </p:nvPr>
        </p:nvSpPr>
        <p:spPr>
          <a:xfrm>
            <a:off x="533400" y="152400"/>
            <a:ext cx="7772400" cy="1143000"/>
          </a:xfrm>
        </p:spPr>
        <p:txBody>
          <a:bodyPr/>
          <a:lstStyle/>
          <a:p>
            <a:r>
              <a:rPr lang="en-US" dirty="0"/>
              <a:t>Consent </a:t>
            </a:r>
          </a:p>
        </p:txBody>
      </p:sp>
      <p:pic>
        <p:nvPicPr>
          <p:cNvPr id="5" name="Content Placeholder 4" descr="Consent, asking for permission. One image of two stick figures both saying &quot;yes&quot; to a high five. A box underneath says &quot;my body, my rules&quot; The other image of two stick figures, one saying &quot;yes&quot; the other saying &quot;no&quot; to a high five. A box underneath says &quot;your body, your rules&quot;"/>
          <p:cNvPicPr>
            <a:picLocks noGrp="1" noChangeAspect="1"/>
          </p:cNvPicPr>
          <p:nvPr>
            <p:ph idx="1"/>
          </p:nvPr>
        </p:nvPicPr>
        <p:blipFill>
          <a:blip r:embed="rId2"/>
          <a:stretch>
            <a:fillRect/>
          </a:stretch>
        </p:blipFill>
        <p:spPr>
          <a:xfrm>
            <a:off x="3429000" y="1371600"/>
            <a:ext cx="3868318" cy="4726252"/>
          </a:xfrm>
          <a:prstGeom prst="rect">
            <a:avLst/>
          </a:prstGeom>
        </p:spPr>
      </p:pic>
    </p:spTree>
    <p:extLst>
      <p:ext uri="{BB962C8B-B14F-4D97-AF65-F5344CB8AC3E}">
        <p14:creationId xmlns:p14="http://schemas.microsoft.com/office/powerpoint/2010/main" val="27513951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772400" cy="1143000"/>
          </a:xfrm>
        </p:spPr>
        <p:txBody>
          <a:bodyPr/>
          <a:lstStyle/>
          <a:p>
            <a:r>
              <a:rPr lang="en-US" dirty="0"/>
              <a:t>Consent Vs. Agreement</a:t>
            </a:r>
          </a:p>
        </p:txBody>
      </p:sp>
      <p:sp>
        <p:nvSpPr>
          <p:cNvPr id="3" name="Content Placeholder 2"/>
          <p:cNvSpPr>
            <a:spLocks noGrp="1"/>
          </p:cNvSpPr>
          <p:nvPr>
            <p:ph idx="1"/>
          </p:nvPr>
        </p:nvSpPr>
        <p:spPr/>
        <p:txBody>
          <a:bodyPr/>
          <a:lstStyle/>
          <a:p>
            <a:r>
              <a:rPr lang="en-US" dirty="0"/>
              <a:t>Consent is high level of understanding and high level of risk</a:t>
            </a:r>
          </a:p>
          <a:p>
            <a:endParaRPr lang="en-US" dirty="0"/>
          </a:p>
          <a:p>
            <a:r>
              <a:rPr lang="en-US" dirty="0"/>
              <a:t>Agreement is lower level of understanding and lower level of risk</a:t>
            </a:r>
          </a:p>
        </p:txBody>
      </p:sp>
    </p:spTree>
    <p:extLst>
      <p:ext uri="{BB962C8B-B14F-4D97-AF65-F5344CB8AC3E}">
        <p14:creationId xmlns:p14="http://schemas.microsoft.com/office/powerpoint/2010/main" val="24362343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dirty="0"/>
              <a:t>STEPS FOR SPEAKING UP FOR YOURSELF</a:t>
            </a:r>
            <a:br>
              <a:rPr lang="en-US" dirty="0"/>
            </a:br>
            <a:endParaRPr lang="en-US" dirty="0"/>
          </a:p>
        </p:txBody>
      </p:sp>
      <p:sp>
        <p:nvSpPr>
          <p:cNvPr id="3" name="Content Placeholder 2"/>
          <p:cNvSpPr>
            <a:spLocks noGrp="1"/>
          </p:cNvSpPr>
          <p:nvPr>
            <p:ph idx="1"/>
          </p:nvPr>
        </p:nvSpPr>
        <p:spPr>
          <a:xfrm>
            <a:off x="516924" y="1676400"/>
            <a:ext cx="8169876" cy="3886200"/>
          </a:xfrm>
        </p:spPr>
        <p:txBody>
          <a:bodyPr>
            <a:noAutofit/>
          </a:bodyPr>
          <a:lstStyle/>
          <a:p>
            <a:pPr marL="0" indent="0">
              <a:buNone/>
            </a:pPr>
            <a:r>
              <a:rPr lang="en-US" dirty="0"/>
              <a:t> </a:t>
            </a:r>
          </a:p>
          <a:p>
            <a:pPr marL="0" indent="0">
              <a:buNone/>
            </a:pPr>
            <a:r>
              <a:rPr lang="en-US" sz="2600" dirty="0"/>
              <a:t>When you _______________________________ (say what is happening, name the behavior) </a:t>
            </a:r>
          </a:p>
          <a:p>
            <a:pPr marL="0" indent="0">
              <a:buNone/>
            </a:pPr>
            <a:r>
              <a:rPr lang="en-US" sz="2600" dirty="0"/>
              <a:t>I feel ___________________ (say how you feel) </a:t>
            </a:r>
          </a:p>
          <a:p>
            <a:pPr marL="0" indent="0">
              <a:buNone/>
            </a:pPr>
            <a:r>
              <a:rPr lang="en-US" sz="2600" dirty="0"/>
              <a:t>because _________________________ (why do you feel that way) </a:t>
            </a:r>
          </a:p>
          <a:p>
            <a:pPr marL="0" indent="0">
              <a:buNone/>
            </a:pPr>
            <a:r>
              <a:rPr lang="en-US" sz="2600" dirty="0"/>
              <a:t>and I want __________________________ (say what you need to happen).</a:t>
            </a:r>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42250803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7772400" cy="1143000"/>
          </a:xfrm>
        </p:spPr>
        <p:txBody>
          <a:bodyPr/>
          <a:lstStyle/>
          <a:p>
            <a:r>
              <a:rPr lang="en-US" dirty="0"/>
              <a:t>Safety and Social Media</a:t>
            </a:r>
          </a:p>
        </p:txBody>
      </p:sp>
      <p:sp>
        <p:nvSpPr>
          <p:cNvPr id="3" name="Content Placeholder 2"/>
          <p:cNvSpPr>
            <a:spLocks noGrp="1"/>
          </p:cNvSpPr>
          <p:nvPr>
            <p:ph idx="1"/>
          </p:nvPr>
        </p:nvSpPr>
        <p:spPr>
          <a:xfrm>
            <a:off x="516924" y="1676400"/>
            <a:ext cx="8169876" cy="4343400"/>
          </a:xfrm>
        </p:spPr>
        <p:txBody>
          <a:bodyPr>
            <a:noAutofit/>
          </a:bodyPr>
          <a:lstStyle/>
          <a:p>
            <a:pPr lvl="0"/>
            <a:r>
              <a:rPr lang="en-US" dirty="0">
                <a:solidFill>
                  <a:schemeClr val="accent6">
                    <a:lumMod val="50000"/>
                  </a:schemeClr>
                </a:solidFill>
              </a:rPr>
              <a:t>Check Your Privacy Settings</a:t>
            </a:r>
          </a:p>
          <a:p>
            <a:pPr lvl="0"/>
            <a:r>
              <a:rPr lang="en-US" dirty="0">
                <a:solidFill>
                  <a:schemeClr val="accent6">
                    <a:lumMod val="50000"/>
                  </a:schemeClr>
                </a:solidFill>
              </a:rPr>
              <a:t>Be Cautious of Friend Requests</a:t>
            </a:r>
          </a:p>
          <a:p>
            <a:pPr lvl="0"/>
            <a:r>
              <a:rPr lang="en-US" dirty="0">
                <a:solidFill>
                  <a:schemeClr val="accent6">
                    <a:lumMod val="50000"/>
                  </a:schemeClr>
                </a:solidFill>
              </a:rPr>
              <a:t>Never give away your phone number or address</a:t>
            </a:r>
          </a:p>
          <a:p>
            <a:pPr lvl="0"/>
            <a:r>
              <a:rPr lang="en-US" dirty="0">
                <a:solidFill>
                  <a:schemeClr val="accent6">
                    <a:lumMod val="50000"/>
                  </a:schemeClr>
                </a:solidFill>
              </a:rPr>
              <a:t>Avoid using location services </a:t>
            </a:r>
          </a:p>
          <a:p>
            <a:pPr lvl="0"/>
            <a:r>
              <a:rPr lang="en-US" dirty="0">
                <a:solidFill>
                  <a:schemeClr val="accent6">
                    <a:lumMod val="50000"/>
                  </a:schemeClr>
                </a:solidFill>
              </a:rPr>
              <a:t>Don’t post or send anything you would be embarrassed for certain others to see</a:t>
            </a:r>
          </a:p>
          <a:p>
            <a:endParaRPr lang="en-US" sz="2000" dirty="0"/>
          </a:p>
        </p:txBody>
      </p:sp>
    </p:spTree>
    <p:extLst>
      <p:ext uri="{BB962C8B-B14F-4D97-AF65-F5344CB8AC3E}">
        <p14:creationId xmlns:p14="http://schemas.microsoft.com/office/powerpoint/2010/main" val="31925813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772400" cy="1143000"/>
          </a:xfrm>
        </p:spPr>
        <p:txBody>
          <a:bodyPr/>
          <a:lstStyle/>
          <a:p>
            <a:r>
              <a:rPr lang="en-US" dirty="0"/>
              <a:t>Safety and Social media</a:t>
            </a:r>
          </a:p>
        </p:txBody>
      </p:sp>
      <p:sp>
        <p:nvSpPr>
          <p:cNvPr id="3" name="Content Placeholder 2"/>
          <p:cNvSpPr>
            <a:spLocks noGrp="1"/>
          </p:cNvSpPr>
          <p:nvPr>
            <p:ph idx="1"/>
          </p:nvPr>
        </p:nvSpPr>
        <p:spPr>
          <a:xfrm>
            <a:off x="516924" y="1295400"/>
            <a:ext cx="8169876" cy="4419600"/>
          </a:xfrm>
        </p:spPr>
        <p:txBody>
          <a:bodyPr/>
          <a:lstStyle/>
          <a:p>
            <a:r>
              <a:rPr lang="en-US" dirty="0">
                <a:solidFill>
                  <a:schemeClr val="accent6">
                    <a:lumMod val="50000"/>
                  </a:schemeClr>
                </a:solidFill>
              </a:rPr>
              <a:t>Be considerate of others when posting and interacting.</a:t>
            </a:r>
          </a:p>
          <a:p>
            <a:pPr lvl="0"/>
            <a:r>
              <a:rPr lang="en-US" dirty="0">
                <a:solidFill>
                  <a:schemeClr val="accent6">
                    <a:lumMod val="50000"/>
                  </a:schemeClr>
                </a:solidFill>
              </a:rPr>
              <a:t>Regularly search for yourself online to see what is out there. </a:t>
            </a:r>
          </a:p>
          <a:p>
            <a:pPr lvl="0"/>
            <a:r>
              <a:rPr lang="en-US" dirty="0">
                <a:solidFill>
                  <a:schemeClr val="accent6">
                    <a:lumMod val="50000"/>
                  </a:schemeClr>
                </a:solidFill>
              </a:rPr>
              <a:t>Remember! Even though you can delete something you can never permanently erase something that has been published on the internet or sent in a message.</a:t>
            </a:r>
          </a:p>
          <a:p>
            <a:endParaRPr lang="en-US" dirty="0"/>
          </a:p>
        </p:txBody>
      </p:sp>
    </p:spTree>
    <p:extLst>
      <p:ext uri="{BB962C8B-B14F-4D97-AF65-F5344CB8AC3E}">
        <p14:creationId xmlns:p14="http://schemas.microsoft.com/office/powerpoint/2010/main" val="4475192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903" y="0"/>
            <a:ext cx="7772400" cy="1143000"/>
          </a:xfrm>
        </p:spPr>
        <p:txBody>
          <a:bodyPr/>
          <a:lstStyle/>
          <a:p>
            <a:r>
              <a:rPr lang="en-US" dirty="0"/>
              <a:t>Sexuality Education Topics </a:t>
            </a:r>
          </a:p>
        </p:txBody>
      </p:sp>
      <p:sp>
        <p:nvSpPr>
          <p:cNvPr id="3" name="Content Placeholder 2"/>
          <p:cNvSpPr>
            <a:spLocks noGrp="1"/>
          </p:cNvSpPr>
          <p:nvPr>
            <p:ph idx="1"/>
          </p:nvPr>
        </p:nvSpPr>
        <p:spPr>
          <a:xfrm>
            <a:off x="503903" y="1066800"/>
            <a:ext cx="8169876" cy="5257800"/>
          </a:xfrm>
        </p:spPr>
        <p:txBody>
          <a:bodyPr/>
          <a:lstStyle/>
          <a:p>
            <a:r>
              <a:rPr lang="en-US" dirty="0"/>
              <a:t>Pregnancy</a:t>
            </a:r>
          </a:p>
          <a:p>
            <a:r>
              <a:rPr lang="en-US" dirty="0"/>
              <a:t>Safer sex practices and contraception</a:t>
            </a:r>
          </a:p>
          <a:p>
            <a:r>
              <a:rPr lang="en-US" dirty="0"/>
              <a:t>Risks and benefits of sexual behaviors</a:t>
            </a:r>
          </a:p>
          <a:p>
            <a:r>
              <a:rPr lang="en-US" dirty="0"/>
              <a:t>STIs and prevention </a:t>
            </a:r>
          </a:p>
          <a:p>
            <a:r>
              <a:rPr lang="en-US" dirty="0"/>
              <a:t>LGBTQ+ </a:t>
            </a:r>
          </a:p>
          <a:p>
            <a:r>
              <a:rPr lang="en-US" dirty="0"/>
              <a:t>Consent </a:t>
            </a:r>
          </a:p>
          <a:p>
            <a:r>
              <a:rPr lang="en-US" dirty="0"/>
              <a:t>Hands on, multi-media, activity based curriculum</a:t>
            </a:r>
          </a:p>
          <a:p>
            <a:r>
              <a:rPr lang="en-US" dirty="0"/>
              <a:t>Focuses on risk management and choice</a:t>
            </a:r>
          </a:p>
          <a:p>
            <a:endParaRPr lang="en-US" dirty="0"/>
          </a:p>
          <a:p>
            <a:endParaRPr lang="en-US" dirty="0"/>
          </a:p>
        </p:txBody>
      </p:sp>
    </p:spTree>
    <p:extLst>
      <p:ext uri="{BB962C8B-B14F-4D97-AF65-F5344CB8AC3E}">
        <p14:creationId xmlns:p14="http://schemas.microsoft.com/office/powerpoint/2010/main" val="36157441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FFCB0-735A-4870-B83D-3CCCDDB9FA11}"/>
              </a:ext>
            </a:extLst>
          </p:cNvPr>
          <p:cNvSpPr>
            <a:spLocks noGrp="1"/>
          </p:cNvSpPr>
          <p:nvPr>
            <p:ph type="ctrTitle"/>
          </p:nvPr>
        </p:nvSpPr>
        <p:spPr/>
        <p:txBody>
          <a:bodyPr>
            <a:normAutofit/>
          </a:bodyPr>
          <a:lstStyle/>
          <a:p>
            <a:r>
              <a:rPr lang="en-US" sz="4800" b="1" dirty="0">
                <a:solidFill>
                  <a:srgbClr val="000099"/>
                </a:solidFill>
                <a:latin typeface="Arial" panose="020B0604020202020204" pitchFamily="34" charset="0"/>
                <a:cs typeface="Arial" panose="020B0604020202020204" pitchFamily="34" charset="0"/>
              </a:rPr>
              <a:t>Resources</a:t>
            </a:r>
          </a:p>
        </p:txBody>
      </p:sp>
    </p:spTree>
    <p:extLst>
      <p:ext uri="{BB962C8B-B14F-4D97-AF65-F5344CB8AC3E}">
        <p14:creationId xmlns:p14="http://schemas.microsoft.com/office/powerpoint/2010/main" val="13790486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AF0236B-AE81-4C4A-9391-80F309536AB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248400" y="0"/>
            <a:ext cx="2514600" cy="2514600"/>
          </a:xfrm>
          <a:prstGeom prst="rect">
            <a:avLst/>
          </a:prstGeom>
        </p:spPr>
      </p:pic>
      <p:sp>
        <p:nvSpPr>
          <p:cNvPr id="5" name="Slide Number Placeholder 2">
            <a:extLst>
              <a:ext uri="{C183D7F6-B498-43B3-948B-1728B52AA6E4}">
                <adec:decorative xmlns:adec="http://schemas.microsoft.com/office/drawing/2017/decorative" val="1"/>
              </a:ext>
            </a:extLst>
          </p:cNvPr>
          <p:cNvSpPr>
            <a:spLocks noGrp="1"/>
          </p:cNvSpPr>
          <p:nvPr>
            <p:ph type="sldNum" sz="quarter" idx="4294967295"/>
          </p:nvPr>
        </p:nvSpPr>
        <p:spPr>
          <a:xfrm>
            <a:off x="8070850" y="6296025"/>
            <a:ext cx="990600" cy="457200"/>
          </a:xfrm>
        </p:spPr>
        <p:txBody>
          <a:bodyPr/>
          <a:lstStyle/>
          <a:p>
            <a:pPr>
              <a:defRPr/>
            </a:pPr>
            <a:r>
              <a:rPr lang="en-US" dirty="0"/>
              <a:t>32</a:t>
            </a:r>
          </a:p>
        </p:txBody>
      </p:sp>
      <p:sp>
        <p:nvSpPr>
          <p:cNvPr id="4" name="Content Placeholder 3"/>
          <p:cNvSpPr>
            <a:spLocks noGrp="1"/>
          </p:cNvSpPr>
          <p:nvPr>
            <p:ph idx="1"/>
          </p:nvPr>
        </p:nvSpPr>
        <p:spPr>
          <a:xfrm>
            <a:off x="990600" y="1524000"/>
            <a:ext cx="7772400" cy="3048000"/>
          </a:xfrm>
        </p:spPr>
        <p:txBody>
          <a:bodyPr/>
          <a:lstStyle/>
          <a:p>
            <a:r>
              <a:rPr lang="en-US" dirty="0"/>
              <a:t>Questions? </a:t>
            </a:r>
          </a:p>
          <a:p>
            <a:r>
              <a:rPr lang="en-US" dirty="0"/>
              <a:t>Contact info</a:t>
            </a:r>
          </a:p>
          <a:p>
            <a:pPr lvl="1"/>
            <a:r>
              <a:rPr lang="en-US" dirty="0">
                <a:hlinkClick r:id="rId4"/>
              </a:rPr>
              <a:t>https://triangle-inc.org/</a:t>
            </a:r>
            <a:endParaRPr lang="en-US" dirty="0"/>
          </a:p>
          <a:p>
            <a:pPr lvl="1"/>
            <a:r>
              <a:rPr lang="en-US" dirty="0">
                <a:hlinkClick r:id="rId5"/>
              </a:rPr>
              <a:t>http://impactboston.com/</a:t>
            </a:r>
            <a:r>
              <a:rPr lang="en-US" dirty="0"/>
              <a:t> </a:t>
            </a:r>
          </a:p>
          <a:p>
            <a:pPr lvl="1"/>
            <a:r>
              <a:rPr lang="en-US" dirty="0"/>
              <a:t>781-321-3900</a:t>
            </a:r>
          </a:p>
          <a:p>
            <a:pPr lvl="1"/>
            <a:endParaRPr lang="en-US" dirty="0"/>
          </a:p>
          <a:p>
            <a:endParaRPr lang="en-US" sz="1400" dirty="0"/>
          </a:p>
          <a:p>
            <a:pPr>
              <a:buFont typeface="Wingdings 2" pitchFamily="18" charset="2"/>
              <a:buNone/>
            </a:pPr>
            <a:endParaRPr lang="en-US" sz="1400" dirty="0"/>
          </a:p>
          <a:p>
            <a:pPr>
              <a:buFont typeface="Wingdings 2" pitchFamily="18" charset="2"/>
              <a:buNone/>
            </a:pPr>
            <a:endParaRPr lang="en-US" dirty="0"/>
          </a:p>
        </p:txBody>
      </p:sp>
      <p:sp>
        <p:nvSpPr>
          <p:cNvPr id="54273" name="Title 1"/>
          <p:cNvSpPr>
            <a:spLocks noGrp="1"/>
          </p:cNvSpPr>
          <p:nvPr>
            <p:ph type="title"/>
          </p:nvPr>
        </p:nvSpPr>
        <p:spPr>
          <a:xfrm>
            <a:off x="685800" y="152400"/>
            <a:ext cx="7772400" cy="1143000"/>
          </a:xfrm>
        </p:spPr>
        <p:txBody>
          <a:bodyPr/>
          <a:lstStyle/>
          <a:p>
            <a:r>
              <a:rPr lang="en-US" sz="4000" dirty="0">
                <a:solidFill>
                  <a:srgbClr val="000099"/>
                </a:solidFill>
              </a:rPr>
              <a:t>Thank you</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6C77F-A2F5-47C9-AF35-89A9A786167E}"/>
              </a:ext>
            </a:extLst>
          </p:cNvPr>
          <p:cNvSpPr>
            <a:spLocks noGrp="1"/>
          </p:cNvSpPr>
          <p:nvPr>
            <p:ph type="title"/>
          </p:nvPr>
        </p:nvSpPr>
        <p:spPr/>
        <p:txBody>
          <a:bodyPr/>
          <a:lstStyle/>
          <a:p>
            <a:pPr>
              <a:defRPr/>
            </a:pPr>
            <a:r>
              <a:rPr lang="en-US" dirty="0"/>
              <a:t>IMPACT: Ability Model</a:t>
            </a:r>
          </a:p>
        </p:txBody>
      </p:sp>
      <p:sp>
        <p:nvSpPr>
          <p:cNvPr id="3" name="Content Placeholder 2">
            <a:extLst>
              <a:ext uri="{FF2B5EF4-FFF2-40B4-BE49-F238E27FC236}">
                <a16:creationId xmlns:a16="http://schemas.microsoft.com/office/drawing/2014/main" id="{654E1ED2-0E8D-49BB-BF9E-107D0C153996}"/>
              </a:ext>
            </a:extLst>
          </p:cNvPr>
          <p:cNvSpPr>
            <a:spLocks noGrp="1"/>
          </p:cNvSpPr>
          <p:nvPr>
            <p:ph idx="1"/>
          </p:nvPr>
        </p:nvSpPr>
        <p:spPr>
          <a:xfrm>
            <a:off x="516924" y="1447800"/>
            <a:ext cx="8169876" cy="4267200"/>
          </a:xfrm>
        </p:spPr>
        <p:txBody>
          <a:bodyPr>
            <a:noAutofit/>
          </a:bodyPr>
          <a:lstStyle/>
          <a:p>
            <a:pPr marL="0" indent="0">
              <a:buFont typeface="Wingdings" panose="05000000000000000000" pitchFamily="2" charset="2"/>
              <a:buNone/>
              <a:defRPr/>
            </a:pPr>
            <a:endParaRPr lang="en-US" altLang="en-US" sz="2800" dirty="0">
              <a:ea typeface="ＭＳ Ｐゴシック" pitchFamily="34" charset="-128"/>
            </a:endParaRPr>
          </a:p>
          <a:p>
            <a:pPr marL="0" indent="0">
              <a:buFont typeface="Wingdings" panose="05000000000000000000" pitchFamily="2" charset="2"/>
              <a:buNone/>
              <a:defRPr/>
            </a:pPr>
            <a:r>
              <a:rPr lang="en-US" altLang="en-US" dirty="0">
                <a:ea typeface="ＭＳ Ｐゴシック" pitchFamily="34" charset="-128"/>
              </a:rPr>
              <a:t>Visible, coordinated effort that includes official policies, education, and creating an organizational culture that </a:t>
            </a:r>
            <a:r>
              <a:rPr lang="en-US" altLang="en-US" b="1" dirty="0">
                <a:ea typeface="ＭＳ Ｐゴシック" pitchFamily="34" charset="-128"/>
              </a:rPr>
              <a:t>supports choice</a:t>
            </a:r>
            <a:r>
              <a:rPr lang="en-US" altLang="en-US" dirty="0">
                <a:ea typeface="ＭＳ Ｐゴシック" pitchFamily="34" charset="-128"/>
              </a:rPr>
              <a:t>, </a:t>
            </a:r>
            <a:r>
              <a:rPr lang="en-US" altLang="en-US" b="1" dirty="0">
                <a:ea typeface="ＭＳ Ｐゴシック" pitchFamily="34" charset="-128"/>
              </a:rPr>
              <a:t>welcomes challenging conversations</a:t>
            </a:r>
            <a:r>
              <a:rPr lang="en-US" altLang="en-US" dirty="0">
                <a:ea typeface="ＭＳ Ｐゴシック" pitchFamily="34" charset="-128"/>
              </a:rPr>
              <a:t>, ensures </a:t>
            </a:r>
            <a:r>
              <a:rPr lang="en-US" altLang="en-US" b="1" dirty="0">
                <a:ea typeface="ＭＳ Ｐゴシック" pitchFamily="34" charset="-128"/>
              </a:rPr>
              <a:t>respectful communication</a:t>
            </a:r>
            <a:r>
              <a:rPr lang="en-US" altLang="en-US" dirty="0">
                <a:ea typeface="ＭＳ Ｐゴシック" pitchFamily="34" charset="-128"/>
              </a:rPr>
              <a:t>, and values </a:t>
            </a:r>
            <a:r>
              <a:rPr lang="en-US" altLang="en-US" b="1" dirty="0">
                <a:ea typeface="ＭＳ Ｐゴシック" pitchFamily="34" charset="-128"/>
              </a:rPr>
              <a:t>healthy relationships</a:t>
            </a:r>
            <a:r>
              <a:rPr lang="en-US" altLang="en-US" dirty="0">
                <a:ea typeface="ＭＳ Ｐゴシック" pitchFamily="34" charset="-128"/>
              </a:rPr>
              <a:t>.</a:t>
            </a:r>
          </a:p>
          <a:p>
            <a:pPr marL="0" indent="0">
              <a:buFont typeface="Wingdings" panose="05000000000000000000" pitchFamily="2" charset="2"/>
              <a:buNone/>
              <a:defRPr/>
            </a:pPr>
            <a:r>
              <a:rPr lang="en-US" altLang="en-US" dirty="0">
                <a:ea typeface="ＭＳ Ｐゴシック" pitchFamily="34" charset="-128"/>
              </a:rPr>
              <a:t> </a:t>
            </a:r>
          </a:p>
          <a:p>
            <a:pPr marL="0" indent="0">
              <a:buFont typeface="Wingdings" panose="05000000000000000000" pitchFamily="2" charset="2"/>
              <a:buNone/>
              <a:defRPr/>
            </a:pPr>
            <a:endParaRPr lang="en-US" altLang="en-US" dirty="0">
              <a:ea typeface="ＭＳ Ｐゴシック" pitchFamily="34" charset="-128"/>
            </a:endParaRPr>
          </a:p>
        </p:txBody>
      </p:sp>
    </p:spTree>
    <p:extLst>
      <p:ext uri="{BB962C8B-B14F-4D97-AF65-F5344CB8AC3E}">
        <p14:creationId xmlns:p14="http://schemas.microsoft.com/office/powerpoint/2010/main" val="2497105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8AB3A-87C1-46A2-93E1-5CB2F44A1476}"/>
              </a:ext>
            </a:extLst>
          </p:cNvPr>
          <p:cNvSpPr>
            <a:spLocks noGrp="1"/>
          </p:cNvSpPr>
          <p:nvPr>
            <p:ph type="title"/>
          </p:nvPr>
        </p:nvSpPr>
        <p:spPr>
          <a:xfrm>
            <a:off x="533400" y="76200"/>
            <a:ext cx="7772400" cy="1143000"/>
          </a:xfrm>
        </p:spPr>
        <p:txBody>
          <a:bodyPr/>
          <a:lstStyle/>
          <a:p>
            <a:pPr>
              <a:defRPr/>
            </a:pPr>
            <a:r>
              <a:rPr lang="en-US" b="1" dirty="0"/>
              <a:t>Components of an Organizational Approach </a:t>
            </a:r>
          </a:p>
        </p:txBody>
      </p:sp>
      <p:sp>
        <p:nvSpPr>
          <p:cNvPr id="3" name="Content Placeholder 2">
            <a:extLst>
              <a:ext uri="{FF2B5EF4-FFF2-40B4-BE49-F238E27FC236}">
                <a16:creationId xmlns:a16="http://schemas.microsoft.com/office/drawing/2014/main" id="{C3D51BB1-0818-4F97-8D90-EF0409F02D74}"/>
              </a:ext>
            </a:extLst>
          </p:cNvPr>
          <p:cNvSpPr>
            <a:spLocks noGrp="1"/>
          </p:cNvSpPr>
          <p:nvPr>
            <p:ph idx="1"/>
          </p:nvPr>
        </p:nvSpPr>
        <p:spPr>
          <a:xfrm>
            <a:off x="685800" y="1295400"/>
            <a:ext cx="8169876" cy="5334000"/>
          </a:xfrm>
        </p:spPr>
        <p:txBody>
          <a:bodyPr>
            <a:noAutofit/>
          </a:bodyPr>
          <a:lstStyle/>
          <a:p>
            <a:pPr>
              <a:defRPr/>
            </a:pPr>
            <a:r>
              <a:rPr lang="en-US" altLang="en-US" dirty="0">
                <a:ea typeface="ＭＳ Ｐゴシック" pitchFamily="34" charset="-128"/>
              </a:rPr>
              <a:t>Official Policies</a:t>
            </a:r>
          </a:p>
          <a:p>
            <a:pPr lvl="1">
              <a:defRPr/>
            </a:pPr>
            <a:r>
              <a:rPr lang="en-US" altLang="en-US" dirty="0">
                <a:ea typeface="ＭＳ Ｐゴシック" pitchFamily="34" charset="-128"/>
              </a:rPr>
              <a:t>Intervention and prevention</a:t>
            </a:r>
          </a:p>
          <a:p>
            <a:pPr>
              <a:defRPr/>
            </a:pPr>
            <a:r>
              <a:rPr lang="en-US" altLang="en-US" dirty="0">
                <a:ea typeface="ＭＳ Ｐゴシック" pitchFamily="34" charset="-128"/>
              </a:rPr>
              <a:t>Staff Training &amp; Development</a:t>
            </a:r>
          </a:p>
          <a:p>
            <a:pPr>
              <a:defRPr/>
            </a:pPr>
            <a:r>
              <a:rPr lang="en-US" altLang="en-US" dirty="0">
                <a:ea typeface="ＭＳ Ｐゴシック" pitchFamily="34" charset="-128"/>
              </a:rPr>
              <a:t>Organization Culture that Prevents Abuse</a:t>
            </a:r>
          </a:p>
          <a:p>
            <a:pPr lvl="1">
              <a:defRPr/>
            </a:pPr>
            <a:r>
              <a:rPr lang="en-US" altLang="en-US" sz="2400" dirty="0">
                <a:ea typeface="ＭＳ Ｐゴシック" pitchFamily="34" charset="-128"/>
              </a:rPr>
              <a:t>And connection to the agency’s core mission</a:t>
            </a:r>
          </a:p>
          <a:p>
            <a:pPr>
              <a:defRPr/>
            </a:pPr>
            <a:r>
              <a:rPr lang="en-US" altLang="en-US" dirty="0">
                <a:ea typeface="ＭＳ Ｐゴシック" pitchFamily="34" charset="-128"/>
              </a:rPr>
              <a:t>Supporting self-advocacy</a:t>
            </a:r>
          </a:p>
          <a:p>
            <a:pPr lvl="1">
              <a:defRPr/>
            </a:pPr>
            <a:r>
              <a:rPr lang="en-US" altLang="en-US" dirty="0">
                <a:ea typeface="ＭＳ Ｐゴシック" pitchFamily="34" charset="-128"/>
              </a:rPr>
              <a:t>Access to safety, healthy relationships, and sexuality education</a:t>
            </a:r>
          </a:p>
          <a:p>
            <a:pPr lvl="1">
              <a:defRPr/>
            </a:pPr>
            <a:r>
              <a:rPr lang="en-US" altLang="en-US" dirty="0">
                <a:ea typeface="ＭＳ Ｐゴシック" pitchFamily="34" charset="-128"/>
              </a:rPr>
              <a:t>Support and communicate that choice is valued </a:t>
            </a:r>
          </a:p>
        </p:txBody>
      </p:sp>
    </p:spTree>
    <p:extLst>
      <p:ext uri="{BB962C8B-B14F-4D97-AF65-F5344CB8AC3E}">
        <p14:creationId xmlns:p14="http://schemas.microsoft.com/office/powerpoint/2010/main" val="621513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FFCB0-735A-4870-B83D-3CCCDDB9FA11}"/>
              </a:ext>
            </a:extLst>
          </p:cNvPr>
          <p:cNvSpPr>
            <a:spLocks noGrp="1"/>
          </p:cNvSpPr>
          <p:nvPr>
            <p:ph type="ctrTitle"/>
          </p:nvPr>
        </p:nvSpPr>
        <p:spPr>
          <a:xfrm>
            <a:off x="1143000" y="1143000"/>
            <a:ext cx="6858000" cy="2997200"/>
          </a:xfrm>
        </p:spPr>
        <p:txBody>
          <a:bodyPr>
            <a:normAutofit fontScale="90000"/>
          </a:bodyPr>
          <a:lstStyle/>
          <a:p>
            <a:br>
              <a:rPr lang="en-US" b="1" dirty="0">
                <a:solidFill>
                  <a:srgbClr val="000099"/>
                </a:solidFill>
                <a:latin typeface="Calibri" panose="020F0502020204030204" pitchFamily="34" charset="0"/>
              </a:rPr>
            </a:br>
            <a:r>
              <a:rPr lang="en-US" sz="5300" b="1" dirty="0">
                <a:solidFill>
                  <a:srgbClr val="000099"/>
                </a:solidFill>
                <a:latin typeface="Arial" panose="020B0604020202020204" pitchFamily="34" charset="0"/>
                <a:cs typeface="Arial" panose="020B0604020202020204" pitchFamily="34" charset="0"/>
              </a:rPr>
              <a:t>Examine the environment: </a:t>
            </a:r>
            <a:br>
              <a:rPr lang="en-US" sz="5300" b="1" dirty="0">
                <a:solidFill>
                  <a:srgbClr val="000099"/>
                </a:solidFill>
                <a:latin typeface="Arial" panose="020B0604020202020204" pitchFamily="34" charset="0"/>
                <a:cs typeface="Arial" panose="020B0604020202020204" pitchFamily="34" charset="0"/>
              </a:rPr>
            </a:br>
            <a:r>
              <a:rPr lang="en-US" sz="5300" dirty="0">
                <a:solidFill>
                  <a:srgbClr val="000099"/>
                </a:solidFill>
                <a:latin typeface="Arial" panose="020B0604020202020204" pitchFamily="34" charset="0"/>
                <a:cs typeface="Arial" panose="020B0604020202020204" pitchFamily="34" charset="0"/>
              </a:rPr>
              <a:t>What messages do your services send?</a:t>
            </a:r>
          </a:p>
        </p:txBody>
      </p:sp>
    </p:spTree>
    <p:extLst>
      <p:ext uri="{BB962C8B-B14F-4D97-AF65-F5344CB8AC3E}">
        <p14:creationId xmlns:p14="http://schemas.microsoft.com/office/powerpoint/2010/main" val="3289617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b="1" dirty="0"/>
              <a:t>Organizational Culture</a:t>
            </a:r>
          </a:p>
        </p:txBody>
      </p:sp>
      <p:graphicFrame>
        <p:nvGraphicFramePr>
          <p:cNvPr id="2" name="Content Placeholder 1" descr="Bullet points: A set of key ideas, A language, A set of values or norms, A system of rewards and penalties - direct/indirect"/>
          <p:cNvGraphicFramePr>
            <a:graphicFrameLocks noGrp="1"/>
          </p:cNvGraphicFramePr>
          <p:nvPr>
            <p:ph idx="1"/>
            <p:extLst>
              <p:ext uri="{D42A27DB-BD31-4B8C-83A1-F6EECF244321}">
                <p14:modId xmlns:p14="http://schemas.microsoft.com/office/powerpoint/2010/main" val="2299417436"/>
              </p:ext>
            </p:extLst>
          </p:nvPr>
        </p:nvGraphicFramePr>
        <p:xfrm>
          <a:off x="517525" y="1676400"/>
          <a:ext cx="8169275"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460" name="Slide Number Placeholder 3"/>
          <p:cNvSpPr>
            <a:spLocks noGrp="1"/>
          </p:cNvSpPr>
          <p:nvPr>
            <p:ph type="sldNum" sz="quarter" idx="4294967295"/>
          </p:nvPr>
        </p:nvSpPr>
        <p:spPr bwMode="auto">
          <a:xfrm>
            <a:off x="7086600" y="6356350"/>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fld id="{16A3AF7C-ED57-41CF-A934-6D1778604756}" type="slidenum">
              <a:rPr lang="en-US" altLang="en-US" sz="1200" smtClean="0">
                <a:solidFill>
                  <a:srgbClr val="898989"/>
                </a:solidFill>
                <a:latin typeface="Calibri" pitchFamily="34" charset="0"/>
              </a:rPr>
              <a:pPr eaLnBrk="1" hangingPunct="1">
                <a:spcBef>
                  <a:spcPct val="0"/>
                </a:spcBef>
                <a:buClrTx/>
                <a:buSzTx/>
                <a:buFontTx/>
                <a:buNone/>
              </a:pPr>
              <a:t>8</a:t>
            </a:fld>
            <a:endParaRPr lang="en-US" altLang="en-US" sz="1200">
              <a:solidFill>
                <a:srgbClr val="898989"/>
              </a:solidFill>
              <a:latin typeface="Calibri" pitchFamily="34" charset="0"/>
            </a:endParaRPr>
          </a:p>
        </p:txBody>
      </p:sp>
    </p:spTree>
    <p:extLst>
      <p:ext uri="{BB962C8B-B14F-4D97-AF65-F5344CB8AC3E}">
        <p14:creationId xmlns:p14="http://schemas.microsoft.com/office/powerpoint/2010/main" val="116300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Organizational Cultures that Prevent Abuse</a:t>
            </a:r>
          </a:p>
        </p:txBody>
      </p:sp>
      <p:sp>
        <p:nvSpPr>
          <p:cNvPr id="3" name="Content Placeholder 2"/>
          <p:cNvSpPr>
            <a:spLocks noGrp="1"/>
          </p:cNvSpPr>
          <p:nvPr>
            <p:ph idx="1"/>
          </p:nvPr>
        </p:nvSpPr>
        <p:spPr>
          <a:xfrm>
            <a:off x="516924" y="1905000"/>
            <a:ext cx="8169876" cy="3352800"/>
          </a:xfrm>
        </p:spPr>
        <p:txBody>
          <a:bodyPr>
            <a:noAutofit/>
          </a:bodyPr>
          <a:lstStyle/>
          <a:p>
            <a:r>
              <a:rPr lang="en-US" sz="2700" dirty="0"/>
              <a:t>Communication about difficult issues is supported</a:t>
            </a:r>
          </a:p>
          <a:p>
            <a:r>
              <a:rPr lang="en-US" sz="2700" dirty="0"/>
              <a:t>Constructive challenge is welcomed</a:t>
            </a:r>
          </a:p>
          <a:p>
            <a:r>
              <a:rPr lang="en-US" sz="2700" dirty="0"/>
              <a:t>Support systems help people hold the emotional weight of abuse</a:t>
            </a:r>
          </a:p>
          <a:p>
            <a:r>
              <a:rPr lang="en-US" sz="2700" dirty="0"/>
              <a:t>Boundary violations are addressed &amp; challenged</a:t>
            </a:r>
          </a:p>
          <a:p>
            <a:r>
              <a:rPr lang="en-US" sz="2700" dirty="0"/>
              <a:t>Spaces are created for people to think critically about when and why individuals are touched</a:t>
            </a:r>
          </a:p>
        </p:txBody>
      </p:sp>
    </p:spTree>
    <p:extLst>
      <p:ext uri="{BB962C8B-B14F-4D97-AF65-F5344CB8AC3E}">
        <p14:creationId xmlns:p14="http://schemas.microsoft.com/office/powerpoint/2010/main" val="6126132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2&quot; unique_id=&quot;10411&quot;&gt;&lt;object type=&quot;3&quot; unique_id=&quot;10993&quot;&gt;&lt;property id=&quot;20148&quot; value=&quot;5&quot;/&gt;&lt;property id=&quot;20300&quot; value=&quot;Slide 90 - &amp;quot;Thank you&amp;quot;&quot;/&gt;&lt;property id=&quot;20307&quot; value=&quot;395&quot;/&gt;&lt;/object&gt;&lt;object type=&quot;3&quot; unique_id=&quot;13232&quot;&gt;&lt;property id=&quot;20148&quot; value=&quot;5&quot;/&gt;&lt;property id=&quot;20300&quot; value=&quot;Slide 3 - &amp;quot;Speaker Introduction&amp;quot;&quot;/&gt;&lt;property id=&quot;20307&quot; value=&quot;425&quot;/&gt;&lt;/object&gt;&lt;object type=&quot;3&quot; unique_id=&quot;15882&quot;&gt;&lt;property id=&quot;20148&quot; value=&quot;5&quot;/&gt;&lt;property id=&quot;20300&quot; value=&quot;Slide 1 - &amp;quot;Sexual Abuse Prevention and Response in People with Intellectual and Developmental Disabilities Part I&amp;quot;&quot;/&gt;&lt;property id=&quot;20307&quot; value=&quot;458&quot;/&gt;&lt;/object&gt;&lt;object type=&quot;3&quot; unique_id=&quot;38238&quot;&gt;&lt;property id=&quot;20148&quot; value=&quot;5&quot;/&gt;&lt;property id=&quot;20300&quot; value=&quot;Slide 2 - &amp;quot;Training Topics&amp;quot;&quot;/&gt;&lt;property id=&quot;20307&quot; value=&quot;578&quot;/&gt;&lt;/object&gt;&lt;object type=&quot;3&quot; unique_id=&quot;38241&quot;&gt;&lt;property id=&quot;20148&quot; value=&quot;5&quot;/&gt;&lt;property id=&quot;20300&quot; value=&quot;Slide 11&quot;/&gt;&lt;property id=&quot;20307&quot; value=&quot;581&quot;/&gt;&lt;/object&gt;&lt;object type=&quot;3&quot; unique_id=&quot;38242&quot;&gt;&lt;property id=&quot;20148&quot; value=&quot;5&quot;/&gt;&lt;property id=&quot;20300&quot; value=&quot;Slide 36 - &amp;quot;Prevention Strategies&amp;quot;&quot;/&gt;&lt;property id=&quot;20307&quot; value=&quot;582&quot;/&gt;&lt;/object&gt;&lt;object type=&quot;3&quot; unique_id=&quot;38247&quot;&gt;&lt;property id=&quot;20148&quot; value=&quot;5&quot;/&gt;&lt;property id=&quot;20300&quot; value=&quot;Slide 84 - &amp;quot;Resources&amp;quot;&quot;/&gt;&lt;property id=&quot;20307&quot; value=&quot;587&quot;/&gt;&lt;/object&gt;&lt;object type=&quot;3&quot; unique_id=&quot;38253&quot;&gt;&lt;property id=&quot;20148&quot; value=&quot;5&quot;/&gt;&lt;property id=&quot;20300&quot; value=&quot;Slide 4 - &amp;quot;People with Disabilities &amp;amp; Abuse&amp;quot;&quot;/&gt;&lt;property id=&quot;20307&quot; value=&quot;450&quot;/&gt;&lt;/object&gt;&lt;object type=&quot;3&quot; unique_id=&quot;38264&quot;&gt;&lt;property id=&quot;20148&quot; value=&quot;5&quot;/&gt;&lt;property id=&quot;20300&quot; value=&quot;Slide 15 - &amp;quot;Look for Changes&amp;quot;&quot;/&gt;&lt;property id=&quot;20307&quot; value=&quot;596&quot;/&gt;&lt;/object&gt;&lt;object type=&quot;3&quot; unique_id=&quot;38269&quot;&gt;&lt;property id=&quot;20148&quot; value=&quot;5&quot;/&gt;&lt;property id=&quot;20300&quot; value=&quot;Slide 71 - &amp;quot;Prevention:  Individual Level&amp;quot;&quot;/&gt;&lt;property id=&quot;20307&quot; value=&quot;593&quot;/&gt;&lt;/object&gt;&lt;object type=&quot;3&quot; unique_id=&quot;38270&quot;&gt;&lt;property id=&quot;20148&quot; value=&quot;5&quot;/&gt;&lt;property id=&quot;20300&quot; value=&quot;Slide 74 - &amp;quot;Public and Private Places&amp;quot;&quot;/&gt;&lt;property id=&quot;20307&quot; value=&quot;299&quot;/&gt;&lt;/object&gt;&lt;object type=&quot;3&quot; unique_id=&quot;38271&quot;&gt;&lt;property id=&quot;20148&quot; value=&quot;5&quot;/&gt;&lt;property id=&quot;20300&quot; value=&quot;Slide 76 - &amp;quot;Healthy Decision Making&amp;quot;&quot;/&gt;&lt;property id=&quot;20307&quot; value=&quot;300&quot;/&gt;&lt;/object&gt;&lt;object type=&quot;3&quot; unique_id=&quot;38272&quot;&gt;&lt;property id=&quot;20148&quot; value=&quot;5&quot;/&gt;&lt;property id=&quot;20300&quot; value=&quot;Slide 77 - &amp;quot;Reporting&amp;quot;&quot;/&gt;&lt;property id=&quot;20307&quot; value=&quot;301&quot;/&gt;&lt;/object&gt;&lt;object type=&quot;3&quot; unique_id=&quot;38273&quot;&gt;&lt;property id=&quot;20148&quot; value=&quot;5&quot;/&gt;&lt;property id=&quot;20300&quot; value=&quot;Slide 78 - &amp;quot;Consent &amp;quot;&quot;/&gt;&lt;property id=&quot;20307&quot; value=&quot;302&quot;/&gt;&lt;/object&gt;&lt;object type=&quot;3&quot; unique_id=&quot;38274&quot;&gt;&lt;property id=&quot;20148&quot; value=&quot;5&quot;/&gt;&lt;property id=&quot;20300&quot; value=&quot;Slide 79 - &amp;quot;Consent Vs. Agreement&amp;quot;&quot;/&gt;&lt;property id=&quot;20307&quot; value=&quot;336&quot;/&gt;&lt;/object&gt;&lt;object type=&quot;3&quot; unique_id=&quot;38275&quot;&gt;&lt;property id=&quot;20148&quot; value=&quot;5&quot;/&gt;&lt;property id=&quot;20300&quot; value=&quot;Slide 80 - &amp;quot;STEPS FOR SPEAKING UP FOR YOURSELF &amp;quot;&quot;/&gt;&lt;property id=&quot;20307&quot; value=&quot;303&quot;/&gt;&lt;/object&gt;&lt;object type=&quot;3&quot; unique_id=&quot;38279&quot;&gt;&lt;property id=&quot;20148&quot; value=&quot;5&quot;/&gt;&lt;property id=&quot;20300&quot; value=&quot;Slide 81 - &amp;quot;Safety and Social Media&amp;quot;&quot;/&gt;&lt;property id=&quot;20307&quot; value=&quot;331&quot;/&gt;&lt;/object&gt;&lt;object type=&quot;3&quot; unique_id=&quot;38280&quot;&gt;&lt;property id=&quot;20148&quot; value=&quot;5&quot;/&gt;&lt;property id=&quot;20300&quot; value=&quot;Slide 82 - &amp;quot;Safety and Social media&amp;quot;&quot;/&gt;&lt;property id=&quot;20307&quot; value=&quot;332&quot;/&gt;&lt;/object&gt;&lt;object type=&quot;3&quot; unique_id=&quot;38789&quot;&gt;&lt;property id=&quot;20148&quot; value=&quot;5&quot;/&gt;&lt;property id=&quot;20300&quot; value=&quot;Slide 5 - &amp;quot;Increased risk for sexual assault:&amp;quot;&quot;/&gt;&lt;property id=&quot;20307&quot; value=&quot;597&quot;/&gt;&lt;/object&gt;&lt;object type=&quot;3&quot; unique_id=&quot;41433&quot;&gt;&lt;property id=&quot;20148&quot; value=&quot;5&quot;/&gt;&lt;property id=&quot;20300&quot; value=&quot;Slide 42 - &amp;quot; Examine the environment:  What messages do your services send?&amp;quot;&quot;/&gt;&lt;property id=&quot;20307&quot; value=&quot;605&quot;/&gt;&lt;/object&gt;&lt;object type=&quot;3&quot; unique_id=&quot;41438&quot;&gt;&lt;property id=&quot;20148&quot; value=&quot;5&quot;/&gt;&lt;property id=&quot;20300&quot; value=&quot;Slide 62 - &amp;quot;Education &amp;amp; Training&amp;quot;&quot;/&gt;&lt;property id=&quot;20307&quot; value=&quot;610&quot;/&gt;&lt;/object&gt;&lt;object type=&quot;3&quot; unique_id=&quot;41439&quot;&gt;&lt;property id=&quot;20148&quot; value=&quot;5&quot;/&gt;&lt;property id=&quot;20300&quot; value=&quot;Slide 40 - &amp;quot;IMPACT: Ability Model&amp;quot;&quot;/&gt;&lt;property id=&quot;20307&quot; value=&quot;611&quot;/&gt;&lt;/object&gt;&lt;object type=&quot;3&quot; unique_id=&quot;41441&quot;&gt;&lt;property id=&quot;20148&quot; value=&quot;5&quot;/&gt;&lt;property id=&quot;20300&quot; value=&quot;Slide 63 - &amp;quot;Training Offered to Individuals&amp;amp;#x09;&amp;quot;&quot;/&gt;&lt;property id=&quot;20307&quot; value=&quot;613&quot;/&gt;&lt;/object&gt;&lt;object type=&quot;3&quot; unique_id=&quot;41442&quot;&gt;&lt;property id=&quot;20148&quot; value=&quot;5&quot;/&gt;&lt;property id=&quot;20300&quot; value=&quot;Slide 64 - &amp;quot;Training for Staff&amp;quot;&quot;/&gt;&lt;property id=&quot;20307&quot; value=&quot;614&quot;/&gt;&lt;/object&gt;&lt;object type=&quot;3&quot; unique_id=&quot;41447&quot;&gt;&lt;property id=&quot;20148&quot; value=&quot;5&quot;/&gt;&lt;property id=&quot;20300&quot; value=&quot;Slide 69 - &amp;quot;Success Stories&amp;quot;&quot;/&gt;&lt;property id=&quot;20307&quot; value=&quot;629&quot;/&gt;&lt;/object&gt;&lt;object type=&quot;3&quot; unique_id=&quot;41448&quot;&gt;&lt;property id=&quot;20148&quot; value=&quot;5&quot;/&gt;&lt;property id=&quot;20300&quot; value=&quot;Slide 66 - &amp;quot;Challenges&amp;quot;&quot;/&gt;&lt;property id=&quot;20307&quot; value=&quot;630&quot;/&gt;&lt;/object&gt;&lt;object type=&quot;3&quot; unique_id=&quot;41449&quot;&gt;&lt;property id=&quot;20148&quot; value=&quot;5&quot;/&gt;&lt;property id=&quot;20300&quot; value=&quot;Slide 68 - &amp;quot;Recommendations&amp;quot;&quot;/&gt;&lt;property id=&quot;20307&quot; value=&quot;631&quot;/&gt;&lt;/object&gt;&lt;object type=&quot;3&quot; unique_id=&quot;41456&quot;&gt;&lt;property id=&quot;20148&quot; value=&quot;5&quot;/&gt;&lt;property id=&quot;20300&quot; value=&quot;Slide 72 - &amp;quot;How to use the Relationship Circle&amp;quot;&quot;/&gt;&lt;property id=&quot;20307&quot; value=&quot;622&quot;/&gt;&lt;/object&gt;&lt;object type=&quot;3&quot; unique_id=&quot;41457&quot;&gt;&lt;property id=&quot;20148&quot; value=&quot;5&quot;/&gt;&lt;property id=&quot;20300&quot; value=&quot;Slide 73 - &amp;quot;How to use the relationship Circle&amp;quot;&quot;/&gt;&lt;property id=&quot;20307&quot; value=&quot;623&quot;/&gt;&lt;/object&gt;&lt;object type=&quot;3&quot; unique_id=&quot;41458&quot;&gt;&lt;property id=&quot;20148&quot; value=&quot;5&quot;/&gt;&lt;property id=&quot;20300&quot; value=&quot;Slide 75 - &amp;quot;Healthy Relationships as Universal Supports&amp;quot;&quot;/&gt;&lt;property id=&quot;20307&quot; value=&quot;624&quot;/&gt;&lt;/object&gt;&lt;object type=&quot;3&quot; unique_id=&quot;41460&quot;&gt;&lt;property id=&quot;20148&quot; value=&quot;5&quot;/&gt;&lt;property id=&quot;20300&quot; value=&quot;Slide 83 - &amp;quot;Sexuality Education Topics &amp;quot;&quot;/&gt;&lt;property id=&quot;20307&quot; value=&quot;627&quot;/&gt;&lt;/object&gt;&lt;object type=&quot;3&quot; unique_id=&quot;42554&quot;&gt;&lt;property id=&quot;20148&quot; value=&quot;5&quot;/&gt;&lt;property id=&quot;20300&quot; value=&quot;Slide 12 - &amp;quot;What is Sexual Abuse?&amp;quot;&quot;/&gt;&lt;property id=&quot;20307&quot; value=&quot;632&quot;/&gt;&lt;/object&gt;&lt;object type=&quot;3&quot; unique_id=&quot;42555&quot;&gt;&lt;property id=&quot;20148&quot; value=&quot;5&quot;/&gt;&lt;property id=&quot;20300&quot; value=&quot;Slide 41 - &amp;quot;Components of an Organizational Approach &amp;quot;&quot;/&gt;&lt;property id=&quot;20307&quot; value=&quot;637&quot;/&gt;&lt;/object&gt;&lt;object type=&quot;3&quot; unique_id=&quot;44000&quot;&gt;&lt;property id=&quot;20148&quot; value=&quot;5&quot;/&gt;&lt;property id=&quot;20300&quot; value=&quot;Slide 7 - &amp;quot; Barriers to Reporting&amp;quot;&quot;/&gt;&lt;property id=&quot;20307&quot; value=&quot;641&quot;/&gt;&lt;/object&gt;&lt;object type=&quot;3&quot; unique_id=&quot;44001&quot;&gt;&lt;property id=&quot;20148&quot; value=&quot;5&quot;/&gt;&lt;property id=&quot;20300&quot; value=&quot;Slide 8 - &amp;quot;Why Individuals May Not Report&amp;quot;&quot;/&gt;&lt;property id=&quot;20307&quot; value=&quot;642&quot;/&gt;&lt;/object&gt;&lt;object type=&quot;3&quot; unique_id=&quot;44002&quot;&gt;&lt;property id=&quot;20148&quot; value=&quot;5&quot;/&gt;&lt;property id=&quot;20300&quot; value=&quot;Slide 10 - &amp;quot;Reluctant Reporters&amp;quot;&quot;/&gt;&lt;property id=&quot;20307&quot; value=&quot;643&quot;/&gt;&lt;/object&gt;&lt;object type=&quot;3&quot; unique_id=&quot;44004&quot;&gt;&lt;property id=&quot;20148&quot; value=&quot;5&quot;/&gt;&lt;property id=&quot;20300&quot; value=&quot;Slide 13 - &amp;quot;Common Signs of Sexual Abuse&amp;quot;&quot;/&gt;&lt;property id=&quot;20307&quot; value=&quot;645&quot;/&gt;&lt;/object&gt;&lt;object type=&quot;3&quot; unique_id=&quot;44005&quot;&gt;&lt;property id=&quot;20148&quot; value=&quot;5&quot;/&gt;&lt;property id=&quot;20300&quot; value=&quot;Slide 17 - &amp;quot;People with low-verbal or non-verbal skills&amp;quot;&quot;/&gt;&lt;property id=&quot;20307&quot; value=&quot;648&quot;/&gt;&lt;/object&gt;&lt;object type=&quot;3&quot; unique_id=&quot;44006&quot;&gt;&lt;property id=&quot;20148&quot; value=&quot;5&quot;/&gt;&lt;property id=&quot;20300&quot; value=&quot;Slide 18 - &amp;quot;Respond and Report&amp;quot;&quot;/&gt;&lt;property id=&quot;20307&quot; value=&quot;647&quot;/&gt;&lt;/object&gt;&lt;object type=&quot;3&quot; unique_id=&quot;44007&quot;&gt;&lt;property id=&quot;20148&quot; value=&quot;5&quot;/&gt;&lt;property id=&quot;20300&quot; value=&quot;Slide 22 - &amp;quot;How to Provide Support&amp;quot;&quot;/&gt;&lt;property id=&quot;20307&quot; value=&quot;646&quot;/&gt;&lt;/object&gt;&lt;object type=&quot;3&quot; unique_id=&quot;45680&quot;&gt;&lt;property id=&quot;20148&quot; value=&quot;5&quot;/&gt;&lt;property id=&quot;20300&quot; value=&quot;Slide 23 - &amp;quot;When someone discloses abuse: Disclosure Checklist Explanation&amp;quot;&quot;/&gt;&lt;property id=&quot;20307&quot; value=&quot;651&quot;/&gt;&lt;/object&gt;&lt;object type=&quot;3&quot; unique_id=&quot;45682&quot;&gt;&lt;property id=&quot;20148&quot; value=&quot;5&quot;/&gt;&lt;property id=&quot;20300&quot; value=&quot;Slide 19 - &amp;quot;DDS Regulations&amp;quot;&quot;/&gt;&lt;property id=&quot;20307&quot; value=&quot;660&quot;/&gt;&lt;/object&gt;&lt;object type=&quot;3&quot; unique_id=&quot;45683&quot;&gt;&lt;property id=&quot;20148&quot; value=&quot;5&quot;/&gt;&lt;property id=&quot;20300&quot; value=&quot;Slide 20 - &amp;quot;Threshold for Review&amp;quot;&quot;/&gt;&lt;property id=&quot;20307&quot; value=&quot;661&quot;/&gt;&lt;/object&gt;&lt;object type=&quot;3&quot; unique_id=&quot;47567&quot;&gt;&lt;property id=&quot;20148&quot; value=&quot;5&quot;/&gt;&lt;property id=&quot;20300&quot; value=&quot;Slide 70 - &amp;quot;Success Stories&amp;quot;&quot;/&gt;&lt;property id=&quot;20307&quot; value=&quot;665&quot;/&gt;&lt;/object&gt;&lt;object type=&quot;3&quot; unique_id=&quot;51065&quot;&gt;&lt;property id=&quot;20148&quot; value=&quot;5&quot;/&gt;&lt;property id=&quot;20300&quot; value=&quot;Slide 6 - &amp;quot;Increased risk for sexual assault:&amp;quot;&quot;/&gt;&lt;property id=&quot;20307&quot; value=&quot;688&quot;/&gt;&lt;/object&gt;&lt;object type=&quot;3&quot; unique_id=&quot;51066&quot;&gt;&lt;property id=&quot;20148&quot; value=&quot;5&quot;/&gt;&lt;property id=&quot;20300&quot; value=&quot;Slide 38 - &amp;quot;Disability Services at Our Best&amp;quot;&quot;/&gt;&lt;property id=&quot;20307&quot; value=&quot;686&quot;/&gt;&lt;/object&gt;&lt;object type=&quot;3&quot; unique_id=&quot;51067&quot;&gt;&lt;property id=&quot;20148&quot; value=&quot;5&quot;/&gt;&lt;property id=&quot;20300&quot; value=&quot;Slide 39 - &amp;quot;Disability Services at Our Worst&amp;quot;&quot;/&gt;&lt;property id=&quot;20307&quot; value=&quot;687&quot;/&gt;&lt;/object&gt;&lt;object type=&quot;3&quot; unique_id=&quot;51619&quot;&gt;&lt;property id=&quot;20148&quot; value=&quot;5&quot;/&gt;&lt;property id=&quot;20300&quot; value=&quot;Slide 9 - &amp;quot;Reluctant Reporters&amp;quot;&quot;/&gt;&lt;property id=&quot;20307&quot; value=&quot;693&quot;/&gt;&lt;/object&gt;&lt;object type=&quot;3&quot; unique_id=&quot;51620&quot;&gt;&lt;property id=&quot;20148&quot; value=&quot;5&quot;/&gt;&lt;property id=&quot;20300&quot; value=&quot;Slide 16 - &amp;quot;Ongoing or Past Abuse&amp;quot;&quot;/&gt;&lt;property id=&quot;20307&quot; value=&quot;698&quot;/&gt;&lt;/object&gt;&lt;object type=&quot;3&quot; unique_id=&quot;51623&quot;&gt;&lt;property id=&quot;20148&quot; value=&quot;5&quot;/&gt;&lt;property id=&quot;20300&quot; value=&quot;Slide 21 - &amp;quot; How to make the report&amp;quot;&quot;/&gt;&lt;property id=&quot;20307&quot; value=&quot;699&quot;/&gt;&lt;/object&gt;&lt;object type=&quot;3&quot; unique_id=&quot;51624&quot;&gt;&lt;property id=&quot;20148&quot; value=&quot;5&quot;/&gt;&lt;property id=&quot;20300&quot; value=&quot;Slide 24 - &amp;quot;  After reporting sexual abuse &amp;quot;&quot;/&gt;&lt;property id=&quot;20307&quot; value=&quot;694&quot;/&gt;&lt;/object&gt;&lt;object type=&quot;3&quot; unique_id=&quot;52938&quot;&gt;&lt;property id=&quot;20148&quot; value=&quot;5&quot;/&gt;&lt;property id=&quot;20300&quot; value=&quot;Slide 25 - &amp;quot; S.A.N.E. &amp;quot;&quot;/&gt;&lt;property id=&quot;20307&quot; value=&quot;700&quot;/&gt;&lt;/object&gt;&lt;object type=&quot;3&quot; unique_id=&quot;52939&quot;&gt;&lt;property id=&quot;20148&quot; value=&quot;5&quot;/&gt;&lt;property id=&quot;20300&quot; value=&quot;Slide 26 - &amp;quot;Trauma-Informed Supports: An Overview&amp;quot;&quot;/&gt;&lt;property id=&quot;20307&quot; value=&quot;701&quot;/&gt;&lt;/object&gt;&lt;object type=&quot;3&quot; unique_id=&quot;52942&quot;&gt;&lt;property id=&quot;20148&quot; value=&quot;5&quot;/&gt;&lt;property id=&quot;20300&quot; value=&quot;Slide 33 - &amp;quot;Safe Space &amp;quot;&quot;/&gt;&lt;property id=&quot;20307&quot; value=&quot;704&quot;/&gt;&lt;/object&gt;&lt;object type=&quot;3&quot; unique_id=&quot;52943&quot;&gt;&lt;property id=&quot;20148&quot; value=&quot;5&quot;/&gt;&lt;property id=&quot;20300&quot; value=&quot;Slide 34 - &amp;quot;Offers as much choice as possible&amp;quot;&quot;/&gt;&lt;property id=&quot;20307&quot; value=&quot;705&quot;/&gt;&lt;/object&gt;&lt;object type=&quot;3&quot; unique_id=&quot;52944&quot;&gt;&lt;property id=&quot;20148&quot; value=&quot;5&quot;/&gt;&lt;property id=&quot;20300&quot; value=&quot;Slide 35 - &amp;quot;Give information about what is going to happen&amp;quot;&quot;/&gt;&lt;property id=&quot;20307&quot; value=&quot;706&quot;/&gt;&lt;/object&gt;&lt;object type=&quot;3&quot; unique_id=&quot;53118&quot;&gt;&lt;property id=&quot;20148&quot; value=&quot;5&quot;/&gt;&lt;property id=&quot;20300&quot; value=&quot;Slide 14 - &amp;quot;Physical Signs of Sexual Abuse&amp;quot;&quot;/&gt;&lt;property id=&quot;20307&quot; value=&quot;707&quot;/&gt;&lt;/object&gt;&lt;object type=&quot;3&quot; unique_id=&quot;53119&quot;&gt;&lt;property id=&quot;20148&quot; value=&quot;5&quot;/&gt;&lt;property id=&quot;20300&quot; value=&quot;Slide 27 - &amp;quot;What does “trauma-informed” mean?&amp;quot;&quot;/&gt;&lt;property id=&quot;20307&quot; value=&quot;709&quot;/&gt;&lt;/object&gt;&lt;object type=&quot;3&quot; unique_id=&quot;53120&quot;&gt;&lt;property id=&quot;20148&quot; value=&quot;5&quot;/&gt;&lt;property id=&quot;20300&quot; value=&quot;Slide 28 - &amp;quot;Goals of A Trauma-Informed Program or Service&amp;quot;&quot;/&gt;&lt;property id=&quot;20307&quot; value=&quot;710&quot;/&gt;&lt;/object&gt;&lt;object type=&quot;3&quot; unique_id=&quot;53121&quot;&gt;&lt;property id=&quot;20148&quot; value=&quot;5&quot;/&gt;&lt;property id=&quot;20300&quot; value=&quot;Slide 29 - &amp;quot;Examples of Trauma-Informed Practices&amp;quot;&quot;/&gt;&lt;property id=&quot;20307&quot; value=&quot;711&quot;/&gt;&lt;/object&gt;&lt;object type=&quot;3&quot; unique_id=&quot;53123&quot;&gt;&lt;property id=&quot;20148&quot; value=&quot;5&quot;/&gt;&lt;property id=&quot;20300&quot; value=&quot;Slide 30 - &amp;quot;Trauma informed care is better for everyone!&amp;quot;&quot;/&gt;&lt;property id=&quot;20307&quot; value=&quot;712&quot;/&gt;&lt;/object&gt;&lt;object type=&quot;3&quot; unique_id=&quot;53124&quot;&gt;&lt;property id=&quot;20148&quot; value=&quot;5&quot;/&gt;&lt;property id=&quot;20300&quot; value=&quot;Slide 31 - &amp;quot;Trauma-informed responses to abuse&amp;quot;&quot;/&gt;&lt;property id=&quot;20307&quot; value=&quot;713&quot;/&gt;&lt;/object&gt;&lt;object type=&quot;3&quot; unique_id=&quot;53125&quot;&gt;&lt;property id=&quot;20148&quot; value=&quot;5&quot;/&gt;&lt;property id=&quot;20300&quot; value=&quot;Slide 32 - &amp;quot; Additional Considerations for Intimate Care and Activities of Daily Living Support &amp;quot;&quot;/&gt;&lt;property id=&quot;20307&quot; value=&quot;715&quot;/&gt;&lt;/object&gt;&lt;object type=&quot;3&quot; unique_id=&quot;53127&quot;&gt;&lt;property id=&quot;20148&quot; value=&quot;5&quot;/&gt;&lt;property id=&quot;20300&quot; value=&quot;Slide 43 - &amp;quot;Organizational Culture&amp;quot;&quot;/&gt;&lt;property id=&quot;20307&quot; value=&quot;716&quot;/&gt;&lt;/object&gt;&lt;object type=&quot;3&quot; unique_id=&quot;53128&quot;&gt;&lt;property id=&quot;20148&quot; value=&quot;5&quot;/&gt;&lt;property id=&quot;20300&quot; value=&quot;Slide 44 - &amp;quot;Organizational Cultures that Prevent Abuse&amp;quot;&quot;/&gt;&lt;property id=&quot;20307&quot; value=&quot;717&quot;/&gt;&lt;/object&gt;&lt;object type=&quot;3&quot; unique_id=&quot;53129&quot;&gt;&lt;property id=&quot;20148&quot; value=&quot;5&quot;/&gt;&lt;property id=&quot;20300&quot; value=&quot;Slide 45&quot;/&gt;&lt;property id=&quot;20307&quot; value=&quot;718&quot;/&gt;&lt;/object&gt;&lt;object type=&quot;3&quot; unique_id=&quot;53130&quot;&gt;&lt;property id=&quot;20148&quot; value=&quot;5&quot;/&gt;&lt;property id=&quot;20300&quot; value=&quot;Slide 46 - &amp;quot;Why Organizational Culture is Important&amp;quot;&quot;/&gt;&lt;property id=&quot;20307&quot; value=&quot;719&quot;/&gt;&lt;/object&gt;&lt;object type=&quot;3&quot; unique_id=&quot;53131&quot;&gt;&lt;property id=&quot;20148&quot; value=&quot;5&quot;/&gt;&lt;property id=&quot;20300&quot; value=&quot;Slide 47 - &amp;quot;Empowering Practices&amp;quot;&quot;/&gt;&lt;property id=&quot;20307&quot; value=&quot;742&quot;/&gt;&lt;/object&gt;&lt;object type=&quot;3&quot; unique_id=&quot;53132&quot;&gt;&lt;property id=&quot;20148&quot; value=&quot;5&quot;/&gt;&lt;property id=&quot;20300&quot; value=&quot;Slide 48 - &amp;quot;Disempowering Practices&amp;quot;&quot;/&gt;&lt;property id=&quot;20307&quot; value=&quot;743&quot;/&gt;&lt;/object&gt;&lt;object type=&quot;3&quot; unique_id=&quot;53133&quot;&gt;&lt;property id=&quot;20148&quot; value=&quot;5&quot;/&gt;&lt;property id=&quot;20300&quot; value=&quot;Slide 49 - &amp;quot;Organizational Policies&amp;quot;&quot;/&gt;&lt;property id=&quot;20307&quot; value=&quot;721&quot;/&gt;&lt;/object&gt;&lt;object type=&quot;3&quot; unique_id=&quot;53134&quot;&gt;&lt;property id=&quot;20148&quot; value=&quot;5&quot;/&gt;&lt;property id=&quot;20300&quot; value=&quot;Slide 50 - &amp;quot;Some Elements of an Effective Abuse-Prevention Policy&amp;quot;&quot;/&gt;&lt;property id=&quot;20307&quot; value=&quot;737&quot;/&gt;&lt;/object&gt;&lt;object type=&quot;3&quot; unique_id=&quot;53135&quot;&gt;&lt;property id=&quot;20148&quot; value=&quot;5&quot;/&gt;&lt;property id=&quot;20300&quot; value=&quot;Slide 51 - &amp;quot;A disability aware policy can…&amp;quot;&quot;/&gt;&lt;property id=&quot;20307&quot; value=&quot;738&quot;/&gt;&lt;/object&gt;&lt;object type=&quot;3&quot; unique_id=&quot;53136&quot;&gt;&lt;property id=&quot;20148&quot; value=&quot;5&quot;/&gt;&lt;property id=&quot;20300&quot; value=&quot;Slide 52 - &amp;quot;A policy can’t…&amp;quot;&quot;/&gt;&lt;property id=&quot;20307&quot; value=&quot;739&quot;/&gt;&lt;/object&gt;&lt;object type=&quot;3&quot; unique_id=&quot;53139&quot;&gt;&lt;property id=&quot;20148&quot; value=&quot;5&quot;/&gt;&lt;property id=&quot;20300&quot; value=&quot;Slide 53 - &amp;quot;Areas addressed by policies&amp;quot;&quot;/&gt;&lt;property id=&quot;20307&quot; value=&quot;724&quot;/&gt;&lt;/object&gt;&lt;object type=&quot;3&quot; unique_id=&quot;53140&quot;&gt;&lt;property id=&quot;20148&quot; value=&quot;5&quot;/&gt;&lt;property id=&quot;20300&quot; value=&quot;Slide 57 - &amp;quot;Why have a policy?&amp;quot;&quot;/&gt;&lt;property id=&quot;20307&quot; value=&quot;725&quot;/&gt;&lt;/object&gt;&lt;object type=&quot;3&quot; unique_id=&quot;53141&quot;&gt;&lt;property id=&quot;20148&quot; value=&quot;5&quot;/&gt;&lt;property id=&quot;20300&quot; value=&quot;Slide 58 - &amp;quot;Policies can address&amp;quot;&quot;/&gt;&lt;property id=&quot;20307&quot; value=&quot;726&quot;/&gt;&lt;/object&gt;&lt;object type=&quot;3&quot; unique_id=&quot;53142&quot;&gt;&lt;property id=&quot;20148&quot; value=&quot;5&quot;/&gt;&lt;property id=&quot;20300&quot; value=&quot;Slide 55 - &amp;quot;Generic Abuse Prevention Policy&amp;quot;&quot;/&gt;&lt;property id=&quot;20307&quot; value=&quot;740&quot;/&gt;&lt;/object&gt;&lt;object type=&quot;3&quot; unique_id=&quot;53143&quot;&gt;&lt;property id=&quot;20148&quot; value=&quot;5&quot;/&gt;&lt;property id=&quot;20300&quot; value=&quot;Slide 56 - &amp;quot;SEEM Touch Guidelines Excerpt&amp;quot;&quot;/&gt;&lt;property id=&quot;20307&quot; value=&quot;741&quot;/&gt;&lt;/object&gt;&lt;object type=&quot;3&quot; unique_id=&quot;53144&quot;&gt;&lt;property id=&quot;20148&quot; value=&quot;5&quot;/&gt;&lt;property id=&quot;20300&quot; value=&quot;Slide 54 - &amp;quot;Types of Organizational Policies&amp;quot;&quot;/&gt;&lt;property id=&quot;20307&quot; value=&quot;727&quot;/&gt;&lt;/object&gt;&lt;object type=&quot;3&quot; unique_id=&quot;53145&quot;&gt;&lt;property id=&quot;20148&quot; value=&quot;5&quot;/&gt;&lt;property id=&quot;20300&quot; value=&quot;Slide 59 - &amp;quot;Key Elements of an Abuse Reporting Policy&amp;quot;&quot;/&gt;&lt;property id=&quot;20307&quot; value=&quot;728&quot;/&gt;&lt;/object&gt;&lt;object type=&quot;3&quot; unique_id=&quot;53146&quot;&gt;&lt;property id=&quot;20148&quot; value=&quot;5&quot;/&gt;&lt;property id=&quot;20300&quot; value=&quot;Slide 60 - &amp;quot;Key Elements of Whistleblower Policy&amp;quot;&quot;/&gt;&lt;property id=&quot;20307&quot; value=&quot;730&quot;/&gt;&lt;/object&gt;&lt;object type=&quot;3&quot; unique_id=&quot;53147&quot;&gt;&lt;property id=&quot;20148&quot; value=&quot;5&quot;/&gt;&lt;property id=&quot;20300&quot; value=&quot;Slide 61 - &amp;quot;Key Elements of the Participant on Participant Abuse and Harassment Policy&amp;quot;&quot;/&gt;&lt;property id=&quot;20307&quot; value=&quot;731&quot;/&gt;&lt;/object&gt;&lt;object type=&quot;3&quot; unique_id=&quot;53149&quot;&gt;&lt;property id=&quot;20148&quot; value=&quot;5&quot;/&gt;&lt;property id=&quot;20300&quot; value=&quot;Slide 65 - &amp;quot;Prevention through Healthy Relationships &amp;amp; Sexuality &amp;quot;&quot;/&gt;&lt;property id=&quot;20307&quot; value=&quot;720&quot;/&gt;&lt;/object&gt;&lt;object type=&quot;3&quot; unique_id=&quot;53150&quot;&gt;&lt;property id=&quot;20148&quot; value=&quot;5&quot;/&gt;&lt;property id=&quot;20300&quot; value=&quot;Slide 85 - &amp;quot;Curriculums&amp;quot;&quot;/&gt;&lt;property id=&quot;20307&quot; value=&quot;745&quot;/&gt;&lt;/object&gt;&lt;object type=&quot;3&quot; unique_id=&quot;53151&quot;&gt;&lt;property id=&quot;20148&quot; value=&quot;5&quot;/&gt;&lt;property id=&quot;20300&quot; value=&quot;Slide 86 - &amp;quot;Informational Websites&amp;quot;&quot;/&gt;&lt;property id=&quot;20307&quot; value=&quot;746&quot;/&gt;&lt;/object&gt;&lt;object type=&quot;3&quot; unique_id=&quot;53152&quot;&gt;&lt;property id=&quot;20148&quot; value=&quot;5&quot;/&gt;&lt;property id=&quot;20300&quot; value=&quot;Slide 87 - &amp;quot;YouTube &amp;quot;&quot;/&gt;&lt;property id=&quot;20307&quot; value=&quot;748&quot;/&gt;&lt;/object&gt;&lt;object type=&quot;3&quot; unique_id=&quot;53153&quot;&gt;&lt;property id=&quot;20148&quot; value=&quot;5&quot;/&gt;&lt;property id=&quot;20300&quot; value=&quot;Slide 88 - &amp;quot;Consent and Assessment&amp;quot;&quot;/&gt;&lt;property id=&quot;20307&quot; value=&quot;749&quot;/&gt;&lt;/object&gt;&lt;object type=&quot;3&quot; unique_id=&quot;53154&quot;&gt;&lt;property id=&quot;20148&quot; value=&quot;5&quot;/&gt;&lt;property id=&quot;20300&quot; value=&quot;Slide 89 - &amp;quot;Guardianship &amp;quot;&quot;/&gt;&lt;property id=&quot;20307&quot; value=&quot;747&quot;/&gt;&lt;/object&gt;&lt;object type=&quot;3&quot; unique_id=&quot;53441&quot;&gt;&lt;property id=&quot;20148&quot; value=&quot;5&quot;/&gt;&lt;property id=&quot;20300&quot; value=&quot;Slide 37 - &amp;quot; Organizational Environment, Policies &amp;amp; Practices &amp;quot;&quot;/&gt;&lt;property id=&quot;20307&quot; value=&quot;750&quot;/&gt;&lt;/object&gt;&lt;object type=&quot;3&quot; unique_id=&quot;53538&quot;&gt;&lt;property id=&quot;20148&quot; value=&quot;5&quot;/&gt;&lt;property id=&quot;20300&quot; value=&quot;Slide 67 - &amp;quot;Challenges&amp;quot;&quot;/&gt;&lt;property id=&quot;20307&quot; value=&quot;751&quot;/&gt;&lt;/object&gt;&lt;/object&gt;&lt;object type=&quot;8&quot; unique_id=&quot;10533&quot;&gt;&lt;/object&gt;&lt;/object&gt;&lt;/database&gt;"/>
  <p:tag name="SECTOMILLISECCONVERTED" val="1"/>
</p:tagLst>
</file>

<file path=ppt/theme/theme1.xml><?xml version="1.0" encoding="utf-8"?>
<a:theme xmlns:a="http://schemas.openxmlformats.org/drawingml/2006/main" name="CDDER2">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WM_PPT_Color_RGB">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Times"/>
          </a:defRPr>
        </a:defPPr>
      </a:lstStyle>
    </a:lnDef>
  </a:objectDefaults>
  <a:extraClrSchemeLst>
    <a:extraClrScheme>
      <a:clrScheme name="CWM_PPT_Color_RGB 1">
        <a:dk1>
          <a:srgbClr val="000000"/>
        </a:dk1>
        <a:lt1>
          <a:srgbClr val="FFFFFF"/>
        </a:lt1>
        <a:dk2>
          <a:srgbClr val="2859A6"/>
        </a:dk2>
        <a:lt2>
          <a:srgbClr val="808080"/>
        </a:lt2>
        <a:accent1>
          <a:srgbClr val="D4AD8F"/>
        </a:accent1>
        <a:accent2>
          <a:srgbClr val="B2B7DC"/>
        </a:accent2>
        <a:accent3>
          <a:srgbClr val="FFFFFF"/>
        </a:accent3>
        <a:accent4>
          <a:srgbClr val="000000"/>
        </a:accent4>
        <a:accent5>
          <a:srgbClr val="E6D3C6"/>
        </a:accent5>
        <a:accent6>
          <a:srgbClr val="A1A6C7"/>
        </a:accent6>
        <a:hlink>
          <a:srgbClr val="2905A1"/>
        </a:hlink>
        <a:folHlink>
          <a:srgbClr val="594FB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CDDER2</Template>
  <TotalTime>37753</TotalTime>
  <Words>1846</Words>
  <Application>Microsoft Office PowerPoint</Application>
  <PresentationFormat>On-screen Show (4:3)</PresentationFormat>
  <Paragraphs>280</Paragraphs>
  <Slides>48</Slides>
  <Notes>16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48</vt:i4>
      </vt:variant>
    </vt:vector>
  </HeadingPairs>
  <TitlesOfParts>
    <vt:vector size="58" baseType="lpstr">
      <vt:lpstr>MS PGothic</vt:lpstr>
      <vt:lpstr>MS PGothic</vt:lpstr>
      <vt:lpstr>Arial</vt:lpstr>
      <vt:lpstr>Calibri</vt:lpstr>
      <vt:lpstr>Calibri Light</vt:lpstr>
      <vt:lpstr>Times</vt:lpstr>
      <vt:lpstr>Wingdings</vt:lpstr>
      <vt:lpstr>Wingdings 2</vt:lpstr>
      <vt:lpstr>CDDER2</vt:lpstr>
      <vt:lpstr>Custom Design</vt:lpstr>
      <vt:lpstr>Prevention Strategies</vt:lpstr>
      <vt:lpstr> Organizational Environment, Policies &amp; Practices </vt:lpstr>
      <vt:lpstr>Disability Services at Our Best</vt:lpstr>
      <vt:lpstr>Disability Services at Our Worst</vt:lpstr>
      <vt:lpstr>IMPACT: Ability Model</vt:lpstr>
      <vt:lpstr>Components of an Organizational Approach </vt:lpstr>
      <vt:lpstr> Examine the environment:  What messages do your services send?</vt:lpstr>
      <vt:lpstr>Organizational Culture</vt:lpstr>
      <vt:lpstr>Organizational Cultures that Prevent Abuse</vt:lpstr>
      <vt:lpstr>PowerPoint Presentation</vt:lpstr>
      <vt:lpstr>Why Organizational Culture is Important</vt:lpstr>
      <vt:lpstr>Empowering Practices</vt:lpstr>
      <vt:lpstr>Disempowering Practices</vt:lpstr>
      <vt:lpstr>Organizational Policies</vt:lpstr>
      <vt:lpstr>Some Elements of an Effective Abuse-Prevention Policy</vt:lpstr>
      <vt:lpstr>A disability aware policy can…</vt:lpstr>
      <vt:lpstr>A policy can’t…</vt:lpstr>
      <vt:lpstr>Areas addressed by policies</vt:lpstr>
      <vt:lpstr>Types of Organizational Policies</vt:lpstr>
      <vt:lpstr>Generic Abuse Prevention Policy</vt:lpstr>
      <vt:lpstr>SEEM Touch Guidelines Excerpt</vt:lpstr>
      <vt:lpstr>Key Elements of an Abuse Reporting Policy</vt:lpstr>
      <vt:lpstr>Key Elements of Whistleblower Policy</vt:lpstr>
      <vt:lpstr>Key Elements of the Participant on Participant Abuse and Harassment Policy</vt:lpstr>
      <vt:lpstr>Education &amp; Training</vt:lpstr>
      <vt:lpstr>Training Offered to Individuals </vt:lpstr>
      <vt:lpstr>Training for Staff</vt:lpstr>
      <vt:lpstr>Prevention through Healthy Relationships &amp; Sexuality </vt:lpstr>
      <vt:lpstr>Challenges</vt:lpstr>
      <vt:lpstr>Challenges</vt:lpstr>
      <vt:lpstr>Recommendations</vt:lpstr>
      <vt:lpstr>Success Stories</vt:lpstr>
      <vt:lpstr>Success Stories</vt:lpstr>
      <vt:lpstr>Prevention:  Individual Level</vt:lpstr>
      <vt:lpstr>How to use the Relationship Circle</vt:lpstr>
      <vt:lpstr>How to use the relationship Circle</vt:lpstr>
      <vt:lpstr>Public and Private Places</vt:lpstr>
      <vt:lpstr>Healthy Relationships as Universal Supports</vt:lpstr>
      <vt:lpstr>Healthy Decision Making</vt:lpstr>
      <vt:lpstr>Reporting</vt:lpstr>
      <vt:lpstr>Consent </vt:lpstr>
      <vt:lpstr>Consent Vs. Agreement</vt:lpstr>
      <vt:lpstr>STEPS FOR SPEAKING UP FOR YOURSELF </vt:lpstr>
      <vt:lpstr>Safety and Social Media</vt:lpstr>
      <vt:lpstr>Safety and Social media</vt:lpstr>
      <vt:lpstr>Sexuality Education Topics </vt:lpstr>
      <vt:lpstr>Resources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Orientation to Pica</dc:title>
  <dc:creator>CDDER</dc:creator>
  <cp:lastModifiedBy>Joanna Gelinas</cp:lastModifiedBy>
  <cp:revision>1171</cp:revision>
  <cp:lastPrinted>2017-04-24T15:19:18Z</cp:lastPrinted>
  <dcterms:created xsi:type="dcterms:W3CDTF">2012-09-03T15:32:55Z</dcterms:created>
  <dcterms:modified xsi:type="dcterms:W3CDTF">2019-03-28T17:39:20Z</dcterms:modified>
</cp:coreProperties>
</file>