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8.jpg" ContentType="image/jpeg"/>
  <Override PartName="/ppt/notesSlides/notesSlide17.xml" ContentType="application/vnd.openxmlformats-officedocument.presentationml.notesSlide+xml"/>
  <Override PartName="/ppt/media/image9.jpg" ContentType="image/jpeg"/>
  <Override PartName="/ppt/media/image10.jpg" ContentType="image/jpeg"/>
  <Override PartName="/ppt/media/image11.jpg" ContentType="image/jpeg"/>
  <Override PartName="/ppt/notesSlides/notesSlide18.xml" ContentType="application/vnd.openxmlformats-officedocument.presentationml.notesSlide+xml"/>
  <Override PartName="/ppt/media/image12.jpg" ContentType="image/jpeg"/>
  <Override PartName="/ppt/media/image13.jpg" ContentType="image/jpeg"/>
  <Override PartName="/ppt/media/image14.jpg" ContentType="image/jpe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5" r:id="rId1"/>
    <p:sldMasterId id="2147483734" r:id="rId2"/>
  </p:sldMasterIdLst>
  <p:notesMasterIdLst>
    <p:notesMasterId r:id="rId53"/>
  </p:notesMasterIdLst>
  <p:handoutMasterIdLst>
    <p:handoutMasterId r:id="rId54"/>
  </p:handoutMasterIdLst>
  <p:sldIdLst>
    <p:sldId id="458" r:id="rId3"/>
    <p:sldId id="783" r:id="rId4"/>
    <p:sldId id="753" r:id="rId5"/>
    <p:sldId id="755" r:id="rId6"/>
    <p:sldId id="754" r:id="rId7"/>
    <p:sldId id="799" r:id="rId8"/>
    <p:sldId id="784" r:id="rId9"/>
    <p:sldId id="641" r:id="rId10"/>
    <p:sldId id="793" r:id="rId11"/>
    <p:sldId id="751" r:id="rId12"/>
    <p:sldId id="752" r:id="rId13"/>
    <p:sldId id="758" r:id="rId14"/>
    <p:sldId id="759" r:id="rId15"/>
    <p:sldId id="581" r:id="rId16"/>
    <p:sldId id="760" r:id="rId17"/>
    <p:sldId id="761" r:id="rId18"/>
    <p:sldId id="792" r:id="rId19"/>
    <p:sldId id="764" r:id="rId20"/>
    <p:sldId id="795" r:id="rId21"/>
    <p:sldId id="790" r:id="rId22"/>
    <p:sldId id="796" r:id="rId23"/>
    <p:sldId id="797" r:id="rId24"/>
    <p:sldId id="779" r:id="rId25"/>
    <p:sldId id="762" r:id="rId26"/>
    <p:sldId id="763" r:id="rId27"/>
    <p:sldId id="701" r:id="rId28"/>
    <p:sldId id="768" r:id="rId29"/>
    <p:sldId id="769" r:id="rId30"/>
    <p:sldId id="770" r:id="rId31"/>
    <p:sldId id="715" r:id="rId32"/>
    <p:sldId id="775" r:id="rId33"/>
    <p:sldId id="771" r:id="rId34"/>
    <p:sldId id="772" r:id="rId35"/>
    <p:sldId id="774" r:id="rId36"/>
    <p:sldId id="647" r:id="rId37"/>
    <p:sldId id="765" r:id="rId38"/>
    <p:sldId id="786" r:id="rId39"/>
    <p:sldId id="788" r:id="rId40"/>
    <p:sldId id="780" r:id="rId41"/>
    <p:sldId id="582" r:id="rId42"/>
    <p:sldId id="776" r:id="rId43"/>
    <p:sldId id="767" r:id="rId44"/>
    <p:sldId id="781" r:id="rId45"/>
    <p:sldId id="778" r:id="rId46"/>
    <p:sldId id="587" r:id="rId47"/>
    <p:sldId id="800" r:id="rId48"/>
    <p:sldId id="791" r:id="rId49"/>
    <p:sldId id="782" r:id="rId50"/>
    <p:sldId id="785" r:id="rId51"/>
    <p:sldId id="395" r:id="rId52"/>
  </p:sldIdLst>
  <p:sldSz cx="9144000" cy="6858000" type="screen4x3"/>
  <p:notesSz cx="7315200" cy="9601200"/>
  <p:custDataLst>
    <p:tags r:id="rId55"/>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310DB7"/>
    <a:srgbClr val="5A4896"/>
    <a:srgbClr val="348C26"/>
    <a:srgbClr val="CCECFF"/>
    <a:srgbClr val="CCFFFF"/>
    <a:srgbClr val="FFFFCC"/>
    <a:srgbClr val="FFFF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85" autoAdjust="0"/>
    <p:restoredTop sz="74186" autoAdjust="0"/>
  </p:normalViewPr>
  <p:slideViewPr>
    <p:cSldViewPr>
      <p:cViewPr varScale="1">
        <p:scale>
          <a:sx n="81" d="100"/>
          <a:sy n="81" d="100"/>
        </p:scale>
        <p:origin x="24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4" d="100"/>
          <a:sy n="84" d="100"/>
        </p:scale>
        <p:origin x="-3772" y="-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69920" cy="480060"/>
          </a:xfrm>
          <a:prstGeom prst="rect">
            <a:avLst/>
          </a:prstGeom>
        </p:spPr>
        <p:txBody>
          <a:bodyPr vert="horz" lIns="96643" tIns="48322" rIns="96643" bIns="48322"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4143589" y="3"/>
            <a:ext cx="3169920" cy="480060"/>
          </a:xfrm>
          <a:prstGeom prst="rect">
            <a:avLst/>
          </a:prstGeom>
        </p:spPr>
        <p:txBody>
          <a:bodyPr vert="horz" lIns="96643" tIns="48322" rIns="96643" bIns="48322" rtlCol="0"/>
          <a:lstStyle>
            <a:lvl1pPr algn="r">
              <a:defRPr sz="1200" smtClean="0">
                <a:latin typeface="Arial" charset="0"/>
                <a:cs typeface="+mn-cs"/>
              </a:defRPr>
            </a:lvl1pPr>
          </a:lstStyle>
          <a:p>
            <a:pPr>
              <a:defRPr/>
            </a:pPr>
            <a:fld id="{020760DB-EDF4-3742-AB69-34349F496E62}" type="datetime1">
              <a:rPr lang="en-US" smtClean="0"/>
              <a:t>2/19/2020</a:t>
            </a:fld>
            <a:endParaRPr lang="en-US" dirty="0"/>
          </a:p>
        </p:txBody>
      </p:sp>
      <p:sp>
        <p:nvSpPr>
          <p:cNvPr id="4" name="Footer Placeholder 3"/>
          <p:cNvSpPr>
            <a:spLocks noGrp="1"/>
          </p:cNvSpPr>
          <p:nvPr>
            <p:ph type="ftr" sz="quarter" idx="2"/>
          </p:nvPr>
        </p:nvSpPr>
        <p:spPr>
          <a:xfrm>
            <a:off x="1" y="9119476"/>
            <a:ext cx="3169920" cy="480060"/>
          </a:xfrm>
          <a:prstGeom prst="rect">
            <a:avLst/>
          </a:prstGeom>
        </p:spPr>
        <p:txBody>
          <a:bodyPr vert="horz" lIns="96643" tIns="48322" rIns="96643" bIns="48322"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4143589" y="9119476"/>
            <a:ext cx="3169920" cy="480060"/>
          </a:xfrm>
          <a:prstGeom prst="rect">
            <a:avLst/>
          </a:prstGeom>
        </p:spPr>
        <p:txBody>
          <a:bodyPr vert="horz" lIns="96643" tIns="48322" rIns="96643" bIns="48322" rtlCol="0" anchor="b"/>
          <a:lstStyle>
            <a:lvl1pPr algn="r">
              <a:defRPr sz="1200" smtClean="0">
                <a:latin typeface="Arial" charset="0"/>
                <a:cs typeface="+mn-cs"/>
              </a:defRPr>
            </a:lvl1pPr>
          </a:lstStyle>
          <a:p>
            <a:pPr>
              <a:defRPr/>
            </a:pPr>
            <a:fld id="{5D4D0342-8C83-405F-8791-A5801F7C89CD}" type="slidenum">
              <a:rPr lang="en-US"/>
              <a:pPr>
                <a:defRPr/>
              </a:pPr>
              <a:t>‹#›</a:t>
            </a:fld>
            <a:endParaRPr lang="en-US" dirty="0"/>
          </a:p>
        </p:txBody>
      </p:sp>
    </p:spTree>
    <p:extLst>
      <p:ext uri="{BB962C8B-B14F-4D97-AF65-F5344CB8AC3E}">
        <p14:creationId xmlns:p14="http://schemas.microsoft.com/office/powerpoint/2010/main" val="23104118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69920" cy="480060"/>
          </a:xfrm>
          <a:prstGeom prst="rect">
            <a:avLst/>
          </a:prstGeom>
        </p:spPr>
        <p:txBody>
          <a:bodyPr vert="horz" lIns="96643" tIns="48322" rIns="96643" bIns="48322"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4143589" y="3"/>
            <a:ext cx="3169920" cy="480060"/>
          </a:xfrm>
          <a:prstGeom prst="rect">
            <a:avLst/>
          </a:prstGeom>
        </p:spPr>
        <p:txBody>
          <a:bodyPr vert="horz" lIns="96643" tIns="48322" rIns="96643" bIns="48322" rtlCol="0"/>
          <a:lstStyle>
            <a:lvl1pPr algn="r" fontAlgn="auto">
              <a:spcBef>
                <a:spcPts val="0"/>
              </a:spcBef>
              <a:spcAft>
                <a:spcPts val="0"/>
              </a:spcAft>
              <a:defRPr sz="1200">
                <a:latin typeface="+mn-lt"/>
                <a:cs typeface="+mn-cs"/>
              </a:defRPr>
            </a:lvl1pPr>
          </a:lstStyle>
          <a:p>
            <a:pPr>
              <a:defRPr/>
            </a:pPr>
            <a:fld id="{85941F8B-1E1D-A94F-807B-053301E66525}" type="datetime1">
              <a:rPr lang="en-US" smtClean="0"/>
              <a:t>2/19/2020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3" tIns="48322" rIns="96643" bIns="48322" rtlCol="0" anchor="ctr"/>
          <a:lstStyle/>
          <a:p>
            <a:pPr lvl="0"/>
            <a:endParaRPr lang="en-US" noProof="0" dirty="0"/>
          </a:p>
        </p:txBody>
      </p:sp>
      <p:sp>
        <p:nvSpPr>
          <p:cNvPr id="5" name="Notes Placeholder 4"/>
          <p:cNvSpPr>
            <a:spLocks noGrp="1"/>
          </p:cNvSpPr>
          <p:nvPr>
            <p:ph type="body" sz="quarter" idx="3"/>
          </p:nvPr>
        </p:nvSpPr>
        <p:spPr>
          <a:xfrm>
            <a:off x="731520" y="4560572"/>
            <a:ext cx="5852160" cy="4320540"/>
          </a:xfrm>
          <a:prstGeom prst="rect">
            <a:avLst/>
          </a:prstGeom>
        </p:spPr>
        <p:txBody>
          <a:bodyPr vert="horz" lIns="96643" tIns="48322" rIns="96643" bIns="48322"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9119476"/>
            <a:ext cx="3169920" cy="480060"/>
          </a:xfrm>
          <a:prstGeom prst="rect">
            <a:avLst/>
          </a:prstGeom>
        </p:spPr>
        <p:txBody>
          <a:bodyPr vert="horz" lIns="96643" tIns="48322" rIns="96643" bIns="48322"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143589" y="9119476"/>
            <a:ext cx="3169920" cy="480060"/>
          </a:xfrm>
          <a:prstGeom prst="rect">
            <a:avLst/>
          </a:prstGeom>
        </p:spPr>
        <p:txBody>
          <a:bodyPr vert="horz" lIns="96643" tIns="48322" rIns="96643" bIns="48322" rtlCol="0" anchor="b"/>
          <a:lstStyle>
            <a:lvl1pPr algn="r" fontAlgn="auto">
              <a:spcBef>
                <a:spcPts val="0"/>
              </a:spcBef>
              <a:spcAft>
                <a:spcPts val="0"/>
              </a:spcAft>
              <a:defRPr sz="1200">
                <a:latin typeface="+mn-lt"/>
                <a:cs typeface="+mn-cs"/>
              </a:defRPr>
            </a:lvl1pPr>
          </a:lstStyle>
          <a:p>
            <a:pPr>
              <a:defRPr/>
            </a:pPr>
            <a:fld id="{6AE55D33-4AF6-40EE-AD5E-6438258D82EE}" type="slidenum">
              <a:rPr lang="en-US"/>
              <a:pPr>
                <a:defRPr/>
              </a:pPr>
              <a:t>‹#›</a:t>
            </a:fld>
            <a:endParaRPr lang="en-US" dirty="0"/>
          </a:p>
        </p:txBody>
      </p:sp>
    </p:spTree>
    <p:extLst>
      <p:ext uri="{BB962C8B-B14F-4D97-AF65-F5344CB8AC3E}">
        <p14:creationId xmlns:p14="http://schemas.microsoft.com/office/powerpoint/2010/main" val="24843156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800" kern="1200">
        <a:solidFill>
          <a:schemeClr val="tx1"/>
        </a:solidFill>
        <a:latin typeface="+mn-lt"/>
        <a:ea typeface="+mn-ea"/>
        <a:cs typeface="+mn-cs"/>
      </a:defRPr>
    </a:lvl1pPr>
    <a:lvl2pPr marL="457200" algn="l" rtl="0" eaLnBrk="0" fontAlgn="base" hangingPunct="0">
      <a:spcBef>
        <a:spcPct val="30000"/>
      </a:spcBef>
      <a:spcAft>
        <a:spcPct val="0"/>
      </a:spcAft>
      <a:defRPr sz="1800" kern="1200">
        <a:solidFill>
          <a:schemeClr val="tx1"/>
        </a:solidFill>
        <a:latin typeface="+mn-lt"/>
        <a:ea typeface="+mn-ea"/>
        <a:cs typeface="+mn-cs"/>
      </a:defRPr>
    </a:lvl2pPr>
    <a:lvl3pPr marL="914400" algn="l" rtl="0" eaLnBrk="0" fontAlgn="base" hangingPunct="0">
      <a:spcBef>
        <a:spcPct val="30000"/>
      </a:spcBef>
      <a:spcAft>
        <a:spcPct val="0"/>
      </a:spcAft>
      <a:defRPr sz="1800" kern="1200">
        <a:solidFill>
          <a:schemeClr val="tx1"/>
        </a:solidFill>
        <a:latin typeface="+mn-lt"/>
        <a:ea typeface="+mn-ea"/>
        <a:cs typeface="+mn-cs"/>
      </a:defRPr>
    </a:lvl3pPr>
    <a:lvl4pPr marL="1371600" algn="l" rtl="0" eaLnBrk="0" fontAlgn="base" hangingPunct="0">
      <a:spcBef>
        <a:spcPct val="30000"/>
      </a:spcBef>
      <a:spcAft>
        <a:spcPct val="0"/>
      </a:spcAft>
      <a:defRPr sz="1800" kern="1200">
        <a:solidFill>
          <a:schemeClr val="tx1"/>
        </a:solidFill>
        <a:latin typeface="+mn-lt"/>
        <a:ea typeface="+mn-ea"/>
        <a:cs typeface="+mn-cs"/>
      </a:defRPr>
    </a:lvl4pPr>
    <a:lvl5pPr marL="1828800" algn="l" rtl="0" eaLnBrk="0" fontAlgn="base" hangingPunct="0">
      <a:spcBef>
        <a:spcPct val="30000"/>
      </a:spcBef>
      <a:spcAft>
        <a:spcPct val="0"/>
      </a:spcAft>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Hello and welcome to the latest webinar in a series of topics related to health, safety and quality improvement for the Mass Department of Developmental Services. This webinar is brought to you by the Office of QM and the Center for Developmental Disabilities Evaluation and Research. My name is Courtney Dutra, I’m from CDDER and I’m pleased in introduce our topic today: CPAP/BiPAP Machines as one treatment option for sleep apnea</a:t>
            </a:r>
          </a:p>
          <a:p>
            <a:endParaRPr lang="en-US" sz="1200"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1</a:t>
            </a:fld>
            <a:endParaRPr lang="en-US" dirty="0"/>
          </a:p>
        </p:txBody>
      </p:sp>
    </p:spTree>
    <p:extLst>
      <p:ext uri="{BB962C8B-B14F-4D97-AF65-F5344CB8AC3E}">
        <p14:creationId xmlns:p14="http://schemas.microsoft.com/office/powerpoint/2010/main" val="50554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These interruptions in sleep can happen hundreds of times per night, affecting deep sleep or REM cycles. </a:t>
            </a:r>
          </a:p>
          <a:p>
            <a:endParaRPr lang="en-US" dirty="0"/>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10</a:t>
            </a:fld>
            <a:endParaRPr lang="en-US" dirty="0"/>
          </a:p>
        </p:txBody>
      </p:sp>
    </p:spTree>
    <p:extLst>
      <p:ext uri="{BB962C8B-B14F-4D97-AF65-F5344CB8AC3E}">
        <p14:creationId xmlns:p14="http://schemas.microsoft.com/office/powerpoint/2010/main" val="2468146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11</a:t>
            </a:fld>
            <a:endParaRPr lang="en-US" dirty="0"/>
          </a:p>
        </p:txBody>
      </p:sp>
    </p:spTree>
    <p:extLst>
      <p:ext uri="{BB962C8B-B14F-4D97-AF65-F5344CB8AC3E}">
        <p14:creationId xmlns:p14="http://schemas.microsoft.com/office/powerpoint/2010/main" val="2735756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12</a:t>
            </a:fld>
            <a:endParaRPr lang="en-US" dirty="0"/>
          </a:p>
        </p:txBody>
      </p:sp>
    </p:spTree>
    <p:extLst>
      <p:ext uri="{BB962C8B-B14F-4D97-AF65-F5344CB8AC3E}">
        <p14:creationId xmlns:p14="http://schemas.microsoft.com/office/powerpoint/2010/main" val="3321215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200" dirty="0">
                <a:solidFill>
                  <a:schemeClr val="tx1"/>
                </a:solidFill>
                <a:effectLst/>
                <a:latin typeface="+mn-lt"/>
                <a:ea typeface="+mn-ea"/>
                <a:cs typeface="+mn-cs"/>
              </a:rPr>
              <a:t>Signs and symptoms are present, the HCP will order a sleep study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200" dirty="0">
                <a:solidFill>
                  <a:schemeClr val="tx1"/>
                </a:solidFill>
                <a:effectLst/>
                <a:latin typeface="+mn-lt"/>
                <a:ea typeface="+mn-ea"/>
                <a:cs typeface="+mn-cs"/>
              </a:rPr>
              <a:t>Note on Automatic module that we may wish to share: If the sleep study is performed at home, it cannot be titrated to a specific pressure.   Sometimes the person is diagnosed and treatment begins, but family or staff will notice that the person is still having the same symptoms. The HCP will then recommend that the person go into a sleep lab for a more thorough, advanced sleep study. This allows in-depth study of additional sleep variables that are not looked at in-home. </a:t>
            </a:r>
          </a:p>
          <a:p>
            <a:endParaRPr lang="en-US" dirty="0"/>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13</a:t>
            </a:fld>
            <a:endParaRPr lang="en-US" dirty="0"/>
          </a:p>
        </p:txBody>
      </p:sp>
    </p:spTree>
    <p:extLst>
      <p:ext uri="{BB962C8B-B14F-4D97-AF65-F5344CB8AC3E}">
        <p14:creationId xmlns:p14="http://schemas.microsoft.com/office/powerpoint/2010/main" val="2942378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most commonly prescribed treatments for Sleep Apnea. </a:t>
            </a:r>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14</a:t>
            </a:fld>
            <a:endParaRPr lang="en-US" dirty="0"/>
          </a:p>
        </p:txBody>
      </p:sp>
    </p:spTree>
    <p:extLst>
      <p:ext uri="{BB962C8B-B14F-4D97-AF65-F5344CB8AC3E}">
        <p14:creationId xmlns:p14="http://schemas.microsoft.com/office/powerpoint/2010/main" val="132857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t>CPAP and BiPAP systems help people breathe more freely and restfully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t>Homecare company will tell them. Machine will say it on them.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t>This should also be part of their care plan</a:t>
            </a:r>
          </a:p>
          <a:p>
            <a:endParaRPr lang="en-US" dirty="0"/>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15</a:t>
            </a:fld>
            <a:endParaRPr lang="en-US" dirty="0"/>
          </a:p>
        </p:txBody>
      </p:sp>
    </p:spTree>
    <p:extLst>
      <p:ext uri="{BB962C8B-B14F-4D97-AF65-F5344CB8AC3E}">
        <p14:creationId xmlns:p14="http://schemas.microsoft.com/office/powerpoint/2010/main" val="76119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Message “</a:t>
            </a:r>
            <a:r>
              <a:rPr lang="en-US" sz="1800" kern="1200" dirty="0">
                <a:solidFill>
                  <a:schemeClr val="tx1"/>
                </a:solidFill>
                <a:effectLst/>
                <a:latin typeface="+mn-lt"/>
                <a:ea typeface="+mn-ea"/>
                <a:cs typeface="+mn-cs"/>
              </a:rPr>
              <a:t>All look different; staff need to know their product”. Here are some images of commonly used models. </a:t>
            </a:r>
          </a:p>
          <a:p>
            <a:r>
              <a:rPr lang="en-US" sz="1800" kern="1200" dirty="0">
                <a:solidFill>
                  <a:schemeClr val="tx1"/>
                </a:solidFill>
                <a:effectLst/>
                <a:latin typeface="+mn-lt"/>
                <a:ea typeface="+mn-ea"/>
                <a:cs typeface="+mn-cs"/>
              </a:rPr>
              <a:t>Concept is the same, just look a little different</a:t>
            </a:r>
            <a:endParaRPr lang="en-US" dirty="0"/>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16</a:t>
            </a:fld>
            <a:endParaRPr lang="en-US" dirty="0"/>
          </a:p>
        </p:txBody>
      </p:sp>
    </p:spTree>
    <p:extLst>
      <p:ext uri="{BB962C8B-B14F-4D97-AF65-F5344CB8AC3E}">
        <p14:creationId xmlns:p14="http://schemas.microsoft.com/office/powerpoint/2010/main" val="3070805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parts that make up these machines? </a:t>
            </a:r>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17</a:t>
            </a:fld>
            <a:endParaRPr lang="en-US" dirty="0"/>
          </a:p>
        </p:txBody>
      </p:sp>
    </p:spTree>
    <p:extLst>
      <p:ext uri="{BB962C8B-B14F-4D97-AF65-F5344CB8AC3E}">
        <p14:creationId xmlns:p14="http://schemas.microsoft.com/office/powerpoint/2010/main" val="3288751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parts that make up these machines? </a:t>
            </a:r>
          </a:p>
          <a:p>
            <a:endParaRPr lang="en-US" dirty="0"/>
          </a:p>
          <a:p>
            <a:r>
              <a:rPr lang="en-US" sz="1800" kern="1200" dirty="0">
                <a:solidFill>
                  <a:schemeClr val="tx1"/>
                </a:solidFill>
                <a:effectLst/>
                <a:latin typeface="+mn-lt"/>
                <a:ea typeface="+mn-ea"/>
                <a:cs typeface="+mn-cs"/>
              </a:rPr>
              <a:t>Standard tubing is universal and will work with all machines. Heated tubing will only work with the machine that it is made for.</a:t>
            </a:r>
          </a:p>
          <a:p>
            <a:r>
              <a:rPr lang="en-US" sz="1800" kern="1200" dirty="0">
                <a:solidFill>
                  <a:schemeClr val="tx1"/>
                </a:solidFill>
                <a:effectLst/>
                <a:latin typeface="+mn-lt"/>
                <a:ea typeface="+mn-ea"/>
                <a:cs typeface="+mn-cs"/>
              </a:rPr>
              <a:t>If you use the heated tubing, you can put distilled water in your reservoir and breath in moist air instead of regular air.</a:t>
            </a:r>
          </a:p>
          <a:p>
            <a:endParaRPr lang="en-US" dirty="0"/>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18</a:t>
            </a:fld>
            <a:endParaRPr lang="en-US" dirty="0"/>
          </a:p>
        </p:txBody>
      </p:sp>
    </p:spTree>
    <p:extLst>
      <p:ext uri="{BB962C8B-B14F-4D97-AF65-F5344CB8AC3E}">
        <p14:creationId xmlns:p14="http://schemas.microsoft.com/office/powerpoint/2010/main" val="3414547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19</a:t>
            </a:fld>
            <a:endParaRPr lang="en-US" dirty="0"/>
          </a:p>
        </p:txBody>
      </p:sp>
    </p:spTree>
    <p:extLst>
      <p:ext uri="{BB962C8B-B14F-4D97-AF65-F5344CB8AC3E}">
        <p14:creationId xmlns:p14="http://schemas.microsoft.com/office/powerpoint/2010/main" val="250384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Today’s topic will touch briefly on how Sleep Apnea is defined and diagnosed and the explain one specific treatment option which is the use of CPAP and BiPAP machines. We’ll show you the different parts of the machine and how to clean them, as well as tips for compliance, usage, and troubleshooting. We will also briefly introduce the DDS Protocols related to sleep apnea.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2</a:t>
            </a:fld>
            <a:endParaRPr lang="en-US" dirty="0"/>
          </a:p>
        </p:txBody>
      </p:sp>
    </p:spTree>
    <p:extLst>
      <p:ext uri="{BB962C8B-B14F-4D97-AF65-F5344CB8AC3E}">
        <p14:creationId xmlns:p14="http://schemas.microsoft.com/office/powerpoint/2010/main" val="369317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Courtney note: Do we need this level of detail? How hard or easy is it to use one of these machines?</a:t>
            </a:r>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20</a:t>
            </a:fld>
            <a:endParaRPr lang="en-US" dirty="0"/>
          </a:p>
        </p:txBody>
      </p:sp>
    </p:spTree>
    <p:extLst>
      <p:ext uri="{BB962C8B-B14F-4D97-AF65-F5344CB8AC3E}">
        <p14:creationId xmlns:p14="http://schemas.microsoft.com/office/powerpoint/2010/main" val="2184941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Courtney note: Do we need this level of detail? How hard or easy is it to use one of these machines?</a:t>
            </a:r>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21</a:t>
            </a:fld>
            <a:endParaRPr lang="en-US" dirty="0"/>
          </a:p>
        </p:txBody>
      </p:sp>
    </p:spTree>
    <p:extLst>
      <p:ext uri="{BB962C8B-B14F-4D97-AF65-F5344CB8AC3E}">
        <p14:creationId xmlns:p14="http://schemas.microsoft.com/office/powerpoint/2010/main" val="147522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Courtney note: Do we need this level of detail? How hard or easy is it to use one of these machines?</a:t>
            </a:r>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22</a:t>
            </a:fld>
            <a:endParaRPr lang="en-US" dirty="0"/>
          </a:p>
        </p:txBody>
      </p:sp>
    </p:spTree>
    <p:extLst>
      <p:ext uri="{BB962C8B-B14F-4D97-AF65-F5344CB8AC3E}">
        <p14:creationId xmlns:p14="http://schemas.microsoft.com/office/powerpoint/2010/main" val="164228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23</a:t>
            </a:fld>
            <a:endParaRPr lang="en-US" dirty="0"/>
          </a:p>
        </p:txBody>
      </p:sp>
    </p:spTree>
    <p:extLst>
      <p:ext uri="{BB962C8B-B14F-4D97-AF65-F5344CB8AC3E}">
        <p14:creationId xmlns:p14="http://schemas.microsoft.com/office/powerpoint/2010/main" val="3478454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24</a:t>
            </a:fld>
            <a:endParaRPr lang="en-US" dirty="0"/>
          </a:p>
        </p:txBody>
      </p:sp>
    </p:spTree>
    <p:extLst>
      <p:ext uri="{BB962C8B-B14F-4D97-AF65-F5344CB8AC3E}">
        <p14:creationId xmlns:p14="http://schemas.microsoft.com/office/powerpoint/2010/main" val="2832847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explanation of ramping that is good</a:t>
            </a:r>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25</a:t>
            </a:fld>
            <a:endParaRPr lang="en-US" dirty="0"/>
          </a:p>
        </p:txBody>
      </p:sp>
    </p:spTree>
    <p:extLst>
      <p:ext uri="{BB962C8B-B14F-4D97-AF65-F5344CB8AC3E}">
        <p14:creationId xmlns:p14="http://schemas.microsoft.com/office/powerpoint/2010/main" val="780104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26</a:t>
            </a:fld>
            <a:endParaRPr lang="en-US" dirty="0"/>
          </a:p>
        </p:txBody>
      </p:sp>
    </p:spTree>
    <p:extLst>
      <p:ext uri="{BB962C8B-B14F-4D97-AF65-F5344CB8AC3E}">
        <p14:creationId xmlns:p14="http://schemas.microsoft.com/office/powerpoint/2010/main" val="4284086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is monitored through cellular data</a:t>
            </a:r>
          </a:p>
          <a:p>
            <a:r>
              <a:rPr lang="en-US" dirty="0"/>
              <a:t>Mass Health guidelines. Is it 60 days for the 4hour a night of use</a:t>
            </a:r>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27</a:t>
            </a:fld>
            <a:endParaRPr lang="en-US" dirty="0"/>
          </a:p>
        </p:txBody>
      </p:sp>
    </p:spTree>
    <p:extLst>
      <p:ext uri="{BB962C8B-B14F-4D97-AF65-F5344CB8AC3E}">
        <p14:creationId xmlns:p14="http://schemas.microsoft.com/office/powerpoint/2010/main" val="3332288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35</a:t>
            </a:fld>
            <a:endParaRPr lang="en-US" dirty="0"/>
          </a:p>
        </p:txBody>
      </p:sp>
    </p:spTree>
    <p:extLst>
      <p:ext uri="{BB962C8B-B14F-4D97-AF65-F5344CB8AC3E}">
        <p14:creationId xmlns:p14="http://schemas.microsoft.com/office/powerpoint/2010/main" val="2520708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200" dirty="0">
                <a:solidFill>
                  <a:schemeClr val="tx1"/>
                </a:solidFill>
                <a:effectLst/>
                <a:latin typeface="+mn-lt"/>
                <a:ea typeface="+mn-ea"/>
                <a:cs typeface="+mn-cs"/>
              </a:rPr>
              <a:t>Do not tip the machine-especially when water is in water tub.</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200" dirty="0">
                <a:solidFill>
                  <a:schemeClr val="tx1"/>
                </a:solidFill>
                <a:effectLst/>
                <a:latin typeface="+mn-lt"/>
                <a:ea typeface="+mn-ea"/>
                <a:cs typeface="+mn-cs"/>
              </a:rPr>
              <a:t>NEVER pour water near machine.</a:t>
            </a:r>
            <a:r>
              <a:rPr lang="en-US" sz="1800" b="1" kern="1200" dirty="0">
                <a:solidFill>
                  <a:schemeClr val="tx1"/>
                </a:solidFill>
                <a:effectLst/>
                <a:latin typeface="+mn-lt"/>
                <a:ea typeface="+mn-ea"/>
                <a:cs typeface="+mn-cs"/>
              </a:rPr>
              <a:t>.</a:t>
            </a:r>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36</a:t>
            </a:fld>
            <a:endParaRPr lang="en-US" dirty="0"/>
          </a:p>
        </p:txBody>
      </p:sp>
    </p:spTree>
    <p:extLst>
      <p:ext uri="{BB962C8B-B14F-4D97-AF65-F5344CB8AC3E}">
        <p14:creationId xmlns:p14="http://schemas.microsoft.com/office/powerpoint/2010/main" val="93693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Sleep apnea is a serious condition and affects about 8% of adults in DDS services.  It is more common in adults with certain syndromes: William’s syndrome, Prader William’s syndrome and down syndrome. Research show that obstructive sleep apnea is present in at least 50% of people with down syndrome., and that sleep difficulties in general increases as the person moves through the stages of dementia. Sleep disorders are also more common in people with ASD with 44% to 83% of people reporting a sleep disorder.</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3</a:t>
            </a:fld>
            <a:endParaRPr lang="en-US" dirty="0"/>
          </a:p>
        </p:txBody>
      </p:sp>
    </p:spTree>
    <p:extLst>
      <p:ext uri="{BB962C8B-B14F-4D97-AF65-F5344CB8AC3E}">
        <p14:creationId xmlns:p14="http://schemas.microsoft.com/office/powerpoint/2010/main" val="3776412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program is expected to have an individualized protocol</a:t>
            </a:r>
          </a:p>
          <a:p>
            <a:r>
              <a:rPr lang="en-US" dirty="0"/>
              <a:t>Why?</a:t>
            </a:r>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40</a:t>
            </a:fld>
            <a:endParaRPr lang="en-US" dirty="0"/>
          </a:p>
        </p:txBody>
      </p:sp>
    </p:spTree>
    <p:extLst>
      <p:ext uri="{BB962C8B-B14F-4D97-AF65-F5344CB8AC3E}">
        <p14:creationId xmlns:p14="http://schemas.microsoft.com/office/powerpoint/2010/main" val="675531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41</a:t>
            </a:fld>
            <a:endParaRPr lang="en-US" dirty="0"/>
          </a:p>
        </p:txBody>
      </p:sp>
    </p:spTree>
    <p:extLst>
      <p:ext uri="{BB962C8B-B14F-4D97-AF65-F5344CB8AC3E}">
        <p14:creationId xmlns:p14="http://schemas.microsoft.com/office/powerpoint/2010/main" val="2878815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DDS requires that the Individualized Protocol include instructions for how to clean the device. This is a sample. A link at the end of this presentation will take you to this.</a:t>
            </a:r>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42</a:t>
            </a:fld>
            <a:endParaRPr lang="en-US" dirty="0"/>
          </a:p>
        </p:txBody>
      </p:sp>
    </p:spTree>
    <p:extLst>
      <p:ext uri="{BB962C8B-B14F-4D97-AF65-F5344CB8AC3E}">
        <p14:creationId xmlns:p14="http://schemas.microsoft.com/office/powerpoint/2010/main" val="3214463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of these items may indicated a poor mask fit, leak in the machine, or pressure/oxygen settings that are not accurate. </a:t>
            </a:r>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43</a:t>
            </a:fld>
            <a:endParaRPr lang="en-US" dirty="0"/>
          </a:p>
        </p:txBody>
      </p:sp>
    </p:spTree>
    <p:extLst>
      <p:ext uri="{BB962C8B-B14F-4D97-AF65-F5344CB8AC3E}">
        <p14:creationId xmlns:p14="http://schemas.microsoft.com/office/powerpoint/2010/main" val="3099154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44</a:t>
            </a:fld>
            <a:endParaRPr lang="en-US" dirty="0"/>
          </a:p>
        </p:txBody>
      </p:sp>
    </p:spTree>
    <p:extLst>
      <p:ext uri="{BB962C8B-B14F-4D97-AF65-F5344CB8AC3E}">
        <p14:creationId xmlns:p14="http://schemas.microsoft.com/office/powerpoint/2010/main" val="269757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45</a:t>
            </a:fld>
            <a:endParaRPr lang="en-US" dirty="0"/>
          </a:p>
        </p:txBody>
      </p:sp>
    </p:spTree>
    <p:extLst>
      <p:ext uri="{BB962C8B-B14F-4D97-AF65-F5344CB8AC3E}">
        <p14:creationId xmlns:p14="http://schemas.microsoft.com/office/powerpoint/2010/main" val="914328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46</a:t>
            </a:fld>
            <a:endParaRPr lang="en-US" dirty="0"/>
          </a:p>
        </p:txBody>
      </p:sp>
    </p:spTree>
    <p:extLst>
      <p:ext uri="{BB962C8B-B14F-4D97-AF65-F5344CB8AC3E}">
        <p14:creationId xmlns:p14="http://schemas.microsoft.com/office/powerpoint/2010/main" val="1689185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547B8E-1D59-45CF-86E6-1A811670BC16}" type="slidenum">
              <a:rPr lang="en-US" smtClean="0"/>
              <a:pPr>
                <a:defRPr/>
              </a:pPr>
              <a:t>50</a:t>
            </a:fld>
            <a:endParaRPr lang="en-US" dirty="0"/>
          </a:p>
        </p:txBody>
      </p:sp>
    </p:spTree>
    <p:extLst>
      <p:ext uri="{BB962C8B-B14F-4D97-AF65-F5344CB8AC3E}">
        <p14:creationId xmlns:p14="http://schemas.microsoft.com/office/powerpoint/2010/main" val="1377290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 list of medical conditions are  associated with sleep apnea, including greater risk of hear attack, stroke, and impaired glucose tolerance.</a:t>
            </a:r>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4</a:t>
            </a:fld>
            <a:endParaRPr lang="en-US" dirty="0"/>
          </a:p>
        </p:txBody>
      </p:sp>
    </p:spTree>
    <p:extLst>
      <p:ext uri="{BB962C8B-B14F-4D97-AF65-F5344CB8AC3E}">
        <p14:creationId xmlns:p14="http://schemas.microsoft.com/office/powerpoint/2010/main" val="306543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addition, a person may have these affects from sleep apnea:</a:t>
            </a:r>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5</a:t>
            </a:fld>
            <a:endParaRPr lang="en-US" dirty="0"/>
          </a:p>
        </p:txBody>
      </p:sp>
    </p:spTree>
    <p:extLst>
      <p:ext uri="{BB962C8B-B14F-4D97-AF65-F5344CB8AC3E}">
        <p14:creationId xmlns:p14="http://schemas.microsoft.com/office/powerpoint/2010/main" val="371910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all these reasons, treating sleep apnea can dramatically improve a person’s quality of life!</a:t>
            </a:r>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6</a:t>
            </a:fld>
            <a:endParaRPr lang="en-US" dirty="0"/>
          </a:p>
        </p:txBody>
      </p:sp>
    </p:spTree>
    <p:extLst>
      <p:ext uri="{BB962C8B-B14F-4D97-AF65-F5344CB8AC3E}">
        <p14:creationId xmlns:p14="http://schemas.microsoft.com/office/powerpoint/2010/main" val="244274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Our presenter is </a:t>
            </a:r>
            <a:r>
              <a:rPr lang="en-US" sz="1800" kern="1200" dirty="0">
                <a:solidFill>
                  <a:schemeClr val="tx1"/>
                </a:solidFill>
                <a:effectLst/>
                <a:latin typeface="+mn-lt"/>
                <a:ea typeface="+mn-ea"/>
                <a:cs typeface="+mn-cs"/>
              </a:rPr>
              <a:t>Holly Saurman, the Director of Respiratory Therapy at Tewksbury Hospital. Holly has over 35 years experiences working as a RT for the DPH and also provides care for the DMH and the DDS. Without further ado I’d like to turn it over to Holly.</a:t>
            </a:r>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7</a:t>
            </a:fld>
            <a:endParaRPr lang="en-US" dirty="0"/>
          </a:p>
        </p:txBody>
      </p:sp>
    </p:spTree>
    <p:extLst>
      <p:ext uri="{BB962C8B-B14F-4D97-AF65-F5344CB8AC3E}">
        <p14:creationId xmlns:p14="http://schemas.microsoft.com/office/powerpoint/2010/main" val="1057469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so much more than snoring! Although that is often one of the first symptoms people associate with this condition</a:t>
            </a:r>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8</a:t>
            </a:fld>
            <a:endParaRPr lang="en-US" dirty="0"/>
          </a:p>
        </p:txBody>
      </p:sp>
    </p:spTree>
    <p:extLst>
      <p:ext uri="{BB962C8B-B14F-4D97-AF65-F5344CB8AC3E}">
        <p14:creationId xmlns:p14="http://schemas.microsoft.com/office/powerpoint/2010/main" val="1716485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These interruptions in sleep can happen hundreds of times per night, affecting deep sleep or REM cycles. </a:t>
            </a:r>
          </a:p>
          <a:p>
            <a:endParaRPr lang="en-US" dirty="0"/>
          </a:p>
        </p:txBody>
      </p:sp>
      <p:sp>
        <p:nvSpPr>
          <p:cNvPr id="4" name="Slide Number Placeholder 3"/>
          <p:cNvSpPr>
            <a:spLocks noGrp="1"/>
          </p:cNvSpPr>
          <p:nvPr>
            <p:ph type="sldNum" sz="quarter" idx="5"/>
          </p:nvPr>
        </p:nvSpPr>
        <p:spPr/>
        <p:txBody>
          <a:bodyPr/>
          <a:lstStyle/>
          <a:p>
            <a:pPr>
              <a:defRPr/>
            </a:pPr>
            <a:fld id="{6AE55D33-4AF6-40EE-AD5E-6438258D82EE}" type="slidenum">
              <a:rPr lang="en-US" smtClean="0"/>
              <a:pPr>
                <a:defRPr/>
              </a:pPr>
              <a:t>9</a:t>
            </a:fld>
            <a:endParaRPr lang="en-US" dirty="0"/>
          </a:p>
        </p:txBody>
      </p:sp>
    </p:spTree>
    <p:extLst>
      <p:ext uri="{BB962C8B-B14F-4D97-AF65-F5344CB8AC3E}">
        <p14:creationId xmlns:p14="http://schemas.microsoft.com/office/powerpoint/2010/main" val="2235642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lang="en-US" dirty="0"/>
              <a:t>Click to edit Master title style</a:t>
            </a:r>
          </a:p>
        </p:txBody>
      </p:sp>
      <p:sp>
        <p:nvSpPr>
          <p:cNvPr id="3" name="Content Placeholder 2"/>
          <p:cNvSpPr>
            <a:spLocks noGrp="1"/>
          </p:cNvSpPr>
          <p:nvPr>
            <p:ph idx="1"/>
          </p:nvPr>
        </p:nvSpPr>
        <p:spPr>
          <a:xfrm>
            <a:off x="685800" y="2057400"/>
            <a:ext cx="7772400" cy="3048000"/>
          </a:xfrm>
        </p:spPr>
        <p:txBody>
          <a:bodyPr/>
          <a:lstStyle>
            <a:lvl1pPr marL="342900" indent="-342900">
              <a:buFont typeface="Wingdings" panose="05000000000000000000" pitchFamily="2" charset="2"/>
              <a:buChar char="§"/>
              <a:defRPr/>
            </a:lvl1pPr>
            <a:lvl2pPr marL="914400" indent="-457200">
              <a:buFont typeface="Wingdings" panose="05000000000000000000" pitchFamily="2" charset="2"/>
              <a:buChar char="§"/>
              <a:defRPr/>
            </a:lvl2pPr>
            <a:lvl3pPr marL="1085850" indent="-228600">
              <a:buFont typeface="Wingdings" panose="05000000000000000000" pitchFamily="2" charset="2"/>
              <a:buChar char="§"/>
              <a:defRPr/>
            </a:lvl3pPr>
            <a:lvl4pPr marL="1428750" indent="-228600">
              <a:buFont typeface="Wingdings" panose="05000000000000000000" pitchFamily="2" charset="2"/>
              <a:buChar char="§"/>
              <a:defRPr/>
            </a:lvl4pPr>
            <a:lvl5pPr marL="177165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71D4E1FB-75EA-41F8-9632-3365AD33D7AD}"/>
              </a:ext>
            </a:extLst>
          </p:cNvPr>
          <p:cNvGrpSpPr/>
          <p:nvPr userDrawn="1"/>
        </p:nvGrpSpPr>
        <p:grpSpPr>
          <a:xfrm>
            <a:off x="152400" y="5480279"/>
            <a:ext cx="8991600" cy="1097868"/>
            <a:chOff x="152400" y="5480279"/>
            <a:chExt cx="8991600" cy="1097868"/>
          </a:xfrm>
        </p:grpSpPr>
        <p:sp>
          <p:nvSpPr>
            <p:cNvPr id="7" name="Rectangle 6"/>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4" name="Picture 6" descr="&quot;&quot;"/>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2400" y="5480279"/>
              <a:ext cx="674878" cy="674878"/>
            </a:xfrm>
            <a:prstGeom prst="rect">
              <a:avLst/>
            </a:prstGeom>
            <a:noFill/>
            <a:ln w="9525">
              <a:noFill/>
              <a:miter lim="800000"/>
              <a:headEnd/>
              <a:tailEnd/>
            </a:ln>
          </p:spPr>
        </p:pic>
        <p:pic>
          <p:nvPicPr>
            <p:cNvPr id="6" name="Picture 5" descr="&quot;&quot;"/>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91400" y="6013902"/>
              <a:ext cx="1698053" cy="564245"/>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9BDAC984-3408-4F73-A9C5-4B80F3683D84}"/>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0">
            <a:extLst>
              <a:ext uri="{FF2B5EF4-FFF2-40B4-BE49-F238E27FC236}">
                <a16:creationId xmlns:a16="http://schemas.microsoft.com/office/drawing/2014/main" id="{9A3838EE-AF5D-46E4-8B7F-DD46BEF82D7F}"/>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1">
            <a:extLst>
              <a:ext uri="{FF2B5EF4-FFF2-40B4-BE49-F238E27FC236}">
                <a16:creationId xmlns:a16="http://schemas.microsoft.com/office/drawing/2014/main" id="{05526EF0-6BD4-4140-94DC-E37CB3DFA5C6}"/>
              </a:ext>
            </a:extLst>
          </p:cNvPr>
          <p:cNvSpPr>
            <a:spLocks noGrp="1" noChangeArrowheads="1"/>
          </p:cNvSpPr>
          <p:nvPr>
            <p:ph type="sldNum" sz="quarter" idx="12"/>
          </p:nvPr>
        </p:nvSpPr>
        <p:spPr>
          <a:ln/>
        </p:spPr>
        <p:txBody>
          <a:bodyPr/>
          <a:lstStyle>
            <a:lvl1pPr>
              <a:defRPr/>
            </a:lvl1pPr>
          </a:lstStyle>
          <a:p>
            <a:fld id="{FDE39DAA-A69A-4C09-AEAF-E82EF096D6FC}" type="slidenum">
              <a:rPr lang="en-US" altLang="en-US"/>
              <a:pPr/>
              <a:t>‹#›</a:t>
            </a:fld>
            <a:endParaRPr lang="en-US" altLang="en-US" dirty="0"/>
          </a:p>
        </p:txBody>
      </p:sp>
    </p:spTree>
    <p:extLst>
      <p:ext uri="{BB962C8B-B14F-4D97-AF65-F5344CB8AC3E}">
        <p14:creationId xmlns:p14="http://schemas.microsoft.com/office/powerpoint/2010/main" val="15280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lang="en-US" dirty="0"/>
              <a:t>Click to edit Master title style</a:t>
            </a:r>
          </a:p>
        </p:txBody>
      </p:sp>
      <p:sp>
        <p:nvSpPr>
          <p:cNvPr id="3" name="Content Placeholder 2"/>
          <p:cNvSpPr>
            <a:spLocks noGrp="1"/>
          </p:cNvSpPr>
          <p:nvPr>
            <p:ph idx="1"/>
          </p:nvPr>
        </p:nvSpPr>
        <p:spPr>
          <a:xfrm>
            <a:off x="685800" y="2057400"/>
            <a:ext cx="7772400" cy="3048000"/>
          </a:xfrm>
        </p:spPr>
        <p:txBody>
          <a:bodyPr/>
          <a:lstStyle>
            <a:lvl1pPr marL="342900" indent="-342900">
              <a:buFont typeface="Wingdings" panose="05000000000000000000" pitchFamily="2" charset="2"/>
              <a:buChar char="§"/>
              <a:defRPr/>
            </a:lvl1pPr>
            <a:lvl2pPr marL="914400" indent="-457200">
              <a:buFont typeface="Wingdings" panose="05000000000000000000" pitchFamily="2" charset="2"/>
              <a:buChar char="§"/>
              <a:defRPr/>
            </a:lvl2pPr>
            <a:lvl3pPr marL="1085850" indent="-228600">
              <a:buFont typeface="Wingdings" panose="05000000000000000000" pitchFamily="2" charset="2"/>
              <a:buChar char="§"/>
              <a:defRPr/>
            </a:lvl3pPr>
            <a:lvl4pPr marL="1428750" indent="-228600">
              <a:buFont typeface="Wingdings" panose="05000000000000000000" pitchFamily="2" charset="2"/>
              <a:buChar char="§"/>
              <a:defRPr/>
            </a:lvl4pPr>
            <a:lvl5pPr marL="177165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71D4E1FB-75EA-41F8-9632-3365AD33D7AD}"/>
              </a:ext>
            </a:extLst>
          </p:cNvPr>
          <p:cNvGrpSpPr/>
          <p:nvPr userDrawn="1"/>
        </p:nvGrpSpPr>
        <p:grpSpPr>
          <a:xfrm>
            <a:off x="152400" y="5480279"/>
            <a:ext cx="8991600" cy="1097868"/>
            <a:chOff x="152400" y="5480279"/>
            <a:chExt cx="8991600" cy="1097868"/>
          </a:xfrm>
        </p:grpSpPr>
        <p:sp>
          <p:nvSpPr>
            <p:cNvPr id="7" name="Rectangle 6"/>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4" name="Picture 6" descr="&quot;&quot;"/>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2400" y="5480279"/>
              <a:ext cx="674878" cy="674878"/>
            </a:xfrm>
            <a:prstGeom prst="rect">
              <a:avLst/>
            </a:prstGeom>
            <a:noFill/>
            <a:ln w="9525">
              <a:noFill/>
              <a:miter lim="800000"/>
              <a:headEnd/>
              <a:tailEnd/>
            </a:ln>
          </p:spPr>
        </p:pic>
        <p:pic>
          <p:nvPicPr>
            <p:cNvPr id="6" name="Picture 5" descr="&quot;&quot;"/>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91400" y="6013902"/>
              <a:ext cx="1698053" cy="564245"/>
            </a:xfrm>
            <a:prstGeom prst="rect">
              <a:avLst/>
            </a:prstGeom>
          </p:spPr>
        </p:pic>
      </p:grpSp>
    </p:spTree>
    <p:extLst>
      <p:ext uri="{BB962C8B-B14F-4D97-AF65-F5344CB8AC3E}">
        <p14:creationId xmlns:p14="http://schemas.microsoft.com/office/powerpoint/2010/main" val="375803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1143000"/>
          </a:xfrm>
        </p:spPr>
        <p:txBody>
          <a:bodyPr/>
          <a:lstStyle>
            <a:lvl1pPr>
              <a:defRPr>
                <a:solidFill>
                  <a:srgbClr val="000099"/>
                </a:solidFill>
              </a:defRPr>
            </a:lvl1pPr>
          </a:lstStyle>
          <a:p>
            <a:r>
              <a:rPr lang="en-US" dirty="0"/>
              <a:t>Click to edit Master title style</a:t>
            </a:r>
          </a:p>
        </p:txBody>
      </p:sp>
      <p:sp>
        <p:nvSpPr>
          <p:cNvPr id="3" name="Content Placeholder 2"/>
          <p:cNvSpPr>
            <a:spLocks noGrp="1"/>
          </p:cNvSpPr>
          <p:nvPr>
            <p:ph idx="1"/>
          </p:nvPr>
        </p:nvSpPr>
        <p:spPr>
          <a:xfrm>
            <a:off x="516924" y="1676400"/>
            <a:ext cx="8169876" cy="3048000"/>
          </a:xfrm>
        </p:spPr>
        <p:txBody>
          <a:bodyPr/>
          <a:lstStyle>
            <a:lvl1pPr marL="342900" indent="-342900">
              <a:buFont typeface="Wingdings" panose="05000000000000000000" pitchFamily="2" charset="2"/>
              <a:buChar char="§"/>
              <a:defRPr/>
            </a:lvl1pPr>
            <a:lvl2pPr marL="914400" indent="-457200">
              <a:buFont typeface="Wingdings" panose="05000000000000000000" pitchFamily="2" charset="2"/>
              <a:buChar char="§"/>
              <a:defRPr/>
            </a:lvl2pPr>
            <a:lvl3pPr marL="1085850" indent="-228600">
              <a:buFont typeface="Wingdings" panose="05000000000000000000" pitchFamily="2" charset="2"/>
              <a:buChar char="§"/>
              <a:defRPr/>
            </a:lvl3pPr>
            <a:lvl4pPr marL="1428750" indent="-228600">
              <a:buFont typeface="Wingdings" panose="05000000000000000000" pitchFamily="2" charset="2"/>
              <a:buChar char="§"/>
              <a:defRPr/>
            </a:lvl4pPr>
            <a:lvl5pPr marL="177165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spTree>
    <p:extLst>
      <p:ext uri="{BB962C8B-B14F-4D97-AF65-F5344CB8AC3E}">
        <p14:creationId xmlns:p14="http://schemas.microsoft.com/office/powerpoint/2010/main" val="65388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bwMode="auto">
          <a:xfrm>
            <a:off x="4800600" y="5791200"/>
            <a:ext cx="43434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bg1"/>
              </a:solidFill>
              <a:effectLst/>
              <a:latin typeface="Time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A70F-584F-47CB-A60B-DB021443CBF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A58BEF-DDE1-4D9F-8BA9-841EBE93A77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B984E-A955-402F-8E7E-08DB5DD8D2B7}"/>
              </a:ext>
            </a:extLst>
          </p:cNvPr>
          <p:cNvSpPr>
            <a:spLocks noGrp="1"/>
          </p:cNvSpPr>
          <p:nvPr>
            <p:ph type="dt" sz="half" idx="10"/>
          </p:nvPr>
        </p:nvSpPr>
        <p:spPr/>
        <p:txBody>
          <a:bodyPr/>
          <a:lstStyle/>
          <a:p>
            <a:fld id="{27AA0E59-BD03-4004-9B17-3F8603743390}" type="datetimeFigureOut">
              <a:rPr lang="en-US" smtClean="0"/>
              <a:t>2/19/2020</a:t>
            </a:fld>
            <a:endParaRPr lang="en-US" dirty="0"/>
          </a:p>
        </p:txBody>
      </p:sp>
      <p:sp>
        <p:nvSpPr>
          <p:cNvPr id="5" name="Footer Placeholder 4">
            <a:extLst>
              <a:ext uri="{FF2B5EF4-FFF2-40B4-BE49-F238E27FC236}">
                <a16:creationId xmlns:a16="http://schemas.microsoft.com/office/drawing/2014/main" id="{7BABB0B7-569B-46CD-A562-12C5DD288B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50A022-1995-4A1C-B472-3F94906C55E1}"/>
              </a:ext>
            </a:extLst>
          </p:cNvPr>
          <p:cNvSpPr>
            <a:spLocks noGrp="1"/>
          </p:cNvSpPr>
          <p:nvPr>
            <p:ph type="sldNum" sz="quarter" idx="12"/>
          </p:nvPr>
        </p:nvSpPr>
        <p:spPr/>
        <p:txBody>
          <a:bodyPr/>
          <a:lstStyle/>
          <a:p>
            <a:fld id="{CBF53DB5-152A-4C2F-83AE-0AAE7B97EEB3}" type="slidenum">
              <a:rPr lang="en-US" smtClean="0"/>
              <a:t>‹#›</a:t>
            </a:fld>
            <a:endParaRPr lang="en-US" dirty="0"/>
          </a:p>
        </p:txBody>
      </p:sp>
      <p:pic>
        <p:nvPicPr>
          <p:cNvPr id="7" name="Picture 40">
            <a:extLst>
              <a:ext uri="{FF2B5EF4-FFF2-40B4-BE49-F238E27FC236}">
                <a16:creationId xmlns:a16="http://schemas.microsoft.com/office/drawing/2014/main" id="{7776581C-F48B-4057-A2FF-B36405C692CD}"/>
              </a:ext>
            </a:extLst>
          </p:cNvPr>
          <p:cNvPicPr>
            <a:picLocks noChangeAspect="1" noChangeArrowheads="1"/>
          </p:cNvPicPr>
          <p:nvPr userDrawn="1"/>
        </p:nvPicPr>
        <p:blipFill>
          <a:blip r:embed="rId2" cstate="print"/>
          <a:srcRect/>
          <a:stretch>
            <a:fillRect/>
          </a:stretch>
        </p:blipFill>
        <p:spPr bwMode="auto">
          <a:xfrm>
            <a:off x="-19763" y="5939760"/>
            <a:ext cx="9140825" cy="919162"/>
          </a:xfrm>
          <a:prstGeom prst="rect">
            <a:avLst/>
          </a:prstGeom>
          <a:noFill/>
          <a:ln w="9525">
            <a:noFill/>
            <a:miter lim="800000"/>
            <a:headEnd/>
            <a:tailEnd/>
          </a:ln>
        </p:spPr>
      </p:pic>
      <p:grpSp>
        <p:nvGrpSpPr>
          <p:cNvPr id="8" name="Group 7">
            <a:extLst>
              <a:ext uri="{FF2B5EF4-FFF2-40B4-BE49-F238E27FC236}">
                <a16:creationId xmlns:a16="http://schemas.microsoft.com/office/drawing/2014/main" id="{C5B6717A-FADE-4534-B021-42116449E2EB}"/>
              </a:ext>
            </a:extLst>
          </p:cNvPr>
          <p:cNvGrpSpPr/>
          <p:nvPr userDrawn="1"/>
        </p:nvGrpSpPr>
        <p:grpSpPr>
          <a:xfrm>
            <a:off x="152400" y="5480279"/>
            <a:ext cx="8991600" cy="1097868"/>
            <a:chOff x="152400" y="5480279"/>
            <a:chExt cx="8991600" cy="1097868"/>
          </a:xfrm>
        </p:grpSpPr>
        <p:sp>
          <p:nvSpPr>
            <p:cNvPr id="9" name="Rectangle 8">
              <a:extLst>
                <a:ext uri="{FF2B5EF4-FFF2-40B4-BE49-F238E27FC236}">
                  <a16:creationId xmlns:a16="http://schemas.microsoft.com/office/drawing/2014/main" id="{27BD5492-6A6F-4A7A-BB22-3930E67D1FF8}"/>
                </a:ext>
              </a:extLst>
            </p:cNvPr>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10" name="Picture 6" descr="&quot;&quot;">
              <a:extLst>
                <a:ext uri="{FF2B5EF4-FFF2-40B4-BE49-F238E27FC236}">
                  <a16:creationId xmlns:a16="http://schemas.microsoft.com/office/drawing/2014/main" id="{45C9BF3E-0750-47E5-893B-52ADBD8C2AA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2400" y="5480279"/>
              <a:ext cx="674878" cy="674878"/>
            </a:xfrm>
            <a:prstGeom prst="rect">
              <a:avLst/>
            </a:prstGeom>
            <a:noFill/>
            <a:ln w="9525">
              <a:noFill/>
              <a:miter lim="800000"/>
              <a:headEnd/>
              <a:tailEnd/>
            </a:ln>
          </p:spPr>
        </p:pic>
        <p:pic>
          <p:nvPicPr>
            <p:cNvPr id="11" name="Picture 10" descr="&quot;&quot;">
              <a:extLst>
                <a:ext uri="{FF2B5EF4-FFF2-40B4-BE49-F238E27FC236}">
                  <a16:creationId xmlns:a16="http://schemas.microsoft.com/office/drawing/2014/main" id="{42AF5AE9-0FDC-45AE-80E9-596E887A8D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91400" y="6013902"/>
              <a:ext cx="1698053" cy="564245"/>
            </a:xfrm>
            <a:prstGeom prst="rect">
              <a:avLst/>
            </a:prstGeom>
          </p:spPr>
        </p:pic>
      </p:grpSp>
    </p:spTree>
    <p:extLst>
      <p:ext uri="{BB962C8B-B14F-4D97-AF65-F5344CB8AC3E}">
        <p14:creationId xmlns:p14="http://schemas.microsoft.com/office/powerpoint/2010/main" val="36208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583F5C-5E09-456C-816A-0505D05488BC}"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815818-3619-4FE4-9E89-7843F39334F9}" type="slidenum">
              <a:rPr lang="en-US" smtClean="0"/>
              <a:t>‹#›</a:t>
            </a:fld>
            <a:endParaRPr lang="en-US" dirty="0"/>
          </a:p>
        </p:txBody>
      </p:sp>
    </p:spTree>
    <p:extLst>
      <p:ext uri="{BB962C8B-B14F-4D97-AF65-F5344CB8AC3E}">
        <p14:creationId xmlns:p14="http://schemas.microsoft.com/office/powerpoint/2010/main" val="84424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A70F-584F-47CB-A60B-DB021443CBF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A58BEF-DDE1-4D9F-8BA9-841EBE93A77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B984E-A955-402F-8E7E-08DB5DD8D2B7}"/>
              </a:ext>
            </a:extLst>
          </p:cNvPr>
          <p:cNvSpPr>
            <a:spLocks noGrp="1"/>
          </p:cNvSpPr>
          <p:nvPr>
            <p:ph type="dt" sz="half" idx="10"/>
          </p:nvPr>
        </p:nvSpPr>
        <p:spPr/>
        <p:txBody>
          <a:bodyPr/>
          <a:lstStyle/>
          <a:p>
            <a:fld id="{27AA0E59-BD03-4004-9B17-3F8603743390}" type="datetimeFigureOut">
              <a:rPr lang="en-US" smtClean="0"/>
              <a:t>2/19/2020</a:t>
            </a:fld>
            <a:endParaRPr lang="en-US" dirty="0"/>
          </a:p>
        </p:txBody>
      </p:sp>
      <p:sp>
        <p:nvSpPr>
          <p:cNvPr id="5" name="Footer Placeholder 4">
            <a:extLst>
              <a:ext uri="{FF2B5EF4-FFF2-40B4-BE49-F238E27FC236}">
                <a16:creationId xmlns:a16="http://schemas.microsoft.com/office/drawing/2014/main" id="{7BABB0B7-569B-46CD-A562-12C5DD288B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50A022-1995-4A1C-B472-3F94906C55E1}"/>
              </a:ext>
            </a:extLst>
          </p:cNvPr>
          <p:cNvSpPr>
            <a:spLocks noGrp="1"/>
          </p:cNvSpPr>
          <p:nvPr>
            <p:ph type="sldNum" sz="quarter" idx="12"/>
          </p:nvPr>
        </p:nvSpPr>
        <p:spPr/>
        <p:txBody>
          <a:bodyPr/>
          <a:lstStyle/>
          <a:p>
            <a:fld id="{CBF53DB5-152A-4C2F-83AE-0AAE7B97EEB3}" type="slidenum">
              <a:rPr lang="en-US" smtClean="0"/>
              <a:t>‹#›</a:t>
            </a:fld>
            <a:endParaRPr lang="en-US" dirty="0"/>
          </a:p>
        </p:txBody>
      </p:sp>
      <p:pic>
        <p:nvPicPr>
          <p:cNvPr id="7" name="Picture 40">
            <a:extLst>
              <a:ext uri="{FF2B5EF4-FFF2-40B4-BE49-F238E27FC236}">
                <a16:creationId xmlns:a16="http://schemas.microsoft.com/office/drawing/2014/main" id="{7776581C-F48B-4057-A2FF-B36405C692CD}"/>
              </a:ext>
            </a:extLst>
          </p:cNvPr>
          <p:cNvPicPr>
            <a:picLocks noChangeAspect="1" noChangeArrowheads="1"/>
          </p:cNvPicPr>
          <p:nvPr userDrawn="1"/>
        </p:nvPicPr>
        <p:blipFill>
          <a:blip r:embed="rId2" cstate="print"/>
          <a:srcRect/>
          <a:stretch>
            <a:fillRect/>
          </a:stretch>
        </p:blipFill>
        <p:spPr bwMode="auto">
          <a:xfrm>
            <a:off x="-19763" y="5939760"/>
            <a:ext cx="9140825" cy="919162"/>
          </a:xfrm>
          <a:prstGeom prst="rect">
            <a:avLst/>
          </a:prstGeom>
          <a:noFill/>
          <a:ln w="9525">
            <a:noFill/>
            <a:miter lim="800000"/>
            <a:headEnd/>
            <a:tailEnd/>
          </a:ln>
        </p:spPr>
      </p:pic>
      <p:grpSp>
        <p:nvGrpSpPr>
          <p:cNvPr id="8" name="Group 7">
            <a:extLst>
              <a:ext uri="{FF2B5EF4-FFF2-40B4-BE49-F238E27FC236}">
                <a16:creationId xmlns:a16="http://schemas.microsoft.com/office/drawing/2014/main" id="{C5B6717A-FADE-4534-B021-42116449E2EB}"/>
              </a:ext>
            </a:extLst>
          </p:cNvPr>
          <p:cNvGrpSpPr/>
          <p:nvPr userDrawn="1"/>
        </p:nvGrpSpPr>
        <p:grpSpPr>
          <a:xfrm>
            <a:off x="152400" y="5480279"/>
            <a:ext cx="8991600" cy="1097868"/>
            <a:chOff x="152400" y="5480279"/>
            <a:chExt cx="8991600" cy="1097868"/>
          </a:xfrm>
        </p:grpSpPr>
        <p:sp>
          <p:nvSpPr>
            <p:cNvPr id="9" name="Rectangle 8">
              <a:extLst>
                <a:ext uri="{FF2B5EF4-FFF2-40B4-BE49-F238E27FC236}">
                  <a16:creationId xmlns:a16="http://schemas.microsoft.com/office/drawing/2014/main" id="{27BD5492-6A6F-4A7A-BB22-3930E67D1FF8}"/>
                </a:ext>
              </a:extLst>
            </p:cNvPr>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10" name="Picture 6" descr="&quot;&quot;">
              <a:extLst>
                <a:ext uri="{FF2B5EF4-FFF2-40B4-BE49-F238E27FC236}">
                  <a16:creationId xmlns:a16="http://schemas.microsoft.com/office/drawing/2014/main" id="{45C9BF3E-0750-47E5-893B-52ADBD8C2AA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2400" y="5480279"/>
              <a:ext cx="674878" cy="674878"/>
            </a:xfrm>
            <a:prstGeom prst="rect">
              <a:avLst/>
            </a:prstGeom>
            <a:noFill/>
            <a:ln w="9525">
              <a:noFill/>
              <a:miter lim="800000"/>
              <a:headEnd/>
              <a:tailEnd/>
            </a:ln>
          </p:spPr>
        </p:pic>
        <p:pic>
          <p:nvPicPr>
            <p:cNvPr id="11" name="Picture 10" descr="&quot;&quot;">
              <a:extLst>
                <a:ext uri="{FF2B5EF4-FFF2-40B4-BE49-F238E27FC236}">
                  <a16:creationId xmlns:a16="http://schemas.microsoft.com/office/drawing/2014/main" id="{42AF5AE9-0FDC-45AE-80E9-596E887A8D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91400" y="6013902"/>
              <a:ext cx="1698053" cy="564245"/>
            </a:xfrm>
            <a:prstGeom prst="rect">
              <a:avLst/>
            </a:prstGeom>
          </p:spPr>
        </p:pic>
      </p:grpSp>
    </p:spTree>
    <p:extLst>
      <p:ext uri="{BB962C8B-B14F-4D97-AF65-F5344CB8AC3E}">
        <p14:creationId xmlns:p14="http://schemas.microsoft.com/office/powerpoint/2010/main" val="245985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16878-9F71-40AD-920F-A0CC2D9A06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385BCF-8A1A-4659-87DA-0B4AF1F5B90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42C94-5FA3-4054-A078-D217504316A0}"/>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21E9D0-DE23-4157-BB85-CD0505245ABF}"/>
              </a:ext>
            </a:extLst>
          </p:cNvPr>
          <p:cNvSpPr>
            <a:spLocks noGrp="1"/>
          </p:cNvSpPr>
          <p:nvPr>
            <p:ph type="dt" sz="half" idx="10"/>
          </p:nvPr>
        </p:nvSpPr>
        <p:spPr/>
        <p:txBody>
          <a:bodyPr/>
          <a:lstStyle/>
          <a:p>
            <a:fld id="{27AA0E59-BD03-4004-9B17-3F8603743390}" type="datetimeFigureOut">
              <a:rPr lang="en-US" smtClean="0"/>
              <a:t>2/19/2020</a:t>
            </a:fld>
            <a:endParaRPr lang="en-US" dirty="0"/>
          </a:p>
        </p:txBody>
      </p:sp>
      <p:sp>
        <p:nvSpPr>
          <p:cNvPr id="6" name="Footer Placeholder 5">
            <a:extLst>
              <a:ext uri="{FF2B5EF4-FFF2-40B4-BE49-F238E27FC236}">
                <a16:creationId xmlns:a16="http://schemas.microsoft.com/office/drawing/2014/main" id="{3FDE3326-E347-467B-829D-5CCD35CF0D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9277CD-4CF1-4E64-AAD7-CECD6223307B}"/>
              </a:ext>
            </a:extLst>
          </p:cNvPr>
          <p:cNvSpPr>
            <a:spLocks noGrp="1"/>
          </p:cNvSpPr>
          <p:nvPr>
            <p:ph type="sldNum" sz="quarter" idx="12"/>
          </p:nvPr>
        </p:nvSpPr>
        <p:spPr/>
        <p:txBody>
          <a:bodyPr/>
          <a:lstStyle/>
          <a:p>
            <a:fld id="{CBF53DB5-152A-4C2F-83AE-0AAE7B97EEB3}" type="slidenum">
              <a:rPr lang="en-US" smtClean="0"/>
              <a:t>‹#›</a:t>
            </a:fld>
            <a:endParaRPr lang="en-US" dirty="0"/>
          </a:p>
        </p:txBody>
      </p:sp>
      <p:pic>
        <p:nvPicPr>
          <p:cNvPr id="12" name="Picture 40">
            <a:extLst>
              <a:ext uri="{FF2B5EF4-FFF2-40B4-BE49-F238E27FC236}">
                <a16:creationId xmlns:a16="http://schemas.microsoft.com/office/drawing/2014/main" id="{C260265E-A702-4E20-9209-7E63AECBC018}"/>
              </a:ext>
            </a:extLst>
          </p:cNvPr>
          <p:cNvPicPr>
            <a:picLocks noChangeAspect="1" noChangeArrowheads="1"/>
          </p:cNvPicPr>
          <p:nvPr userDrawn="1"/>
        </p:nvPicPr>
        <p:blipFill>
          <a:blip r:embed="rId2" cstate="print"/>
          <a:srcRect/>
          <a:stretch>
            <a:fillRect/>
          </a:stretch>
        </p:blipFill>
        <p:spPr bwMode="auto">
          <a:xfrm>
            <a:off x="0" y="5926559"/>
            <a:ext cx="9140825" cy="919162"/>
          </a:xfrm>
          <a:prstGeom prst="rect">
            <a:avLst/>
          </a:prstGeom>
          <a:noFill/>
          <a:ln w="9525">
            <a:noFill/>
            <a:miter lim="800000"/>
            <a:headEnd/>
            <a:tailEnd/>
          </a:ln>
        </p:spPr>
      </p:pic>
      <p:grpSp>
        <p:nvGrpSpPr>
          <p:cNvPr id="8" name="Group 7">
            <a:extLst>
              <a:ext uri="{FF2B5EF4-FFF2-40B4-BE49-F238E27FC236}">
                <a16:creationId xmlns:a16="http://schemas.microsoft.com/office/drawing/2014/main" id="{7AF51560-AF28-43AC-8517-4B0B15C59691}"/>
              </a:ext>
            </a:extLst>
          </p:cNvPr>
          <p:cNvGrpSpPr/>
          <p:nvPr userDrawn="1"/>
        </p:nvGrpSpPr>
        <p:grpSpPr>
          <a:xfrm>
            <a:off x="183891" y="5522396"/>
            <a:ext cx="8956934" cy="1097868"/>
            <a:chOff x="152400" y="5480279"/>
            <a:chExt cx="8991600" cy="1097868"/>
          </a:xfrm>
        </p:grpSpPr>
        <p:sp>
          <p:nvSpPr>
            <p:cNvPr id="9" name="Rectangle 8">
              <a:extLst>
                <a:ext uri="{FF2B5EF4-FFF2-40B4-BE49-F238E27FC236}">
                  <a16:creationId xmlns:a16="http://schemas.microsoft.com/office/drawing/2014/main" id="{7ED1B58D-32CB-4046-9DE4-3DDD5D3E1D4A}"/>
                </a:ext>
              </a:extLst>
            </p:cNvPr>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10" name="Picture 6" descr="&quot;&quot;">
              <a:extLst>
                <a:ext uri="{FF2B5EF4-FFF2-40B4-BE49-F238E27FC236}">
                  <a16:creationId xmlns:a16="http://schemas.microsoft.com/office/drawing/2014/main" id="{B1664352-8716-4AA8-A3D3-83FEAFA2ADF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2400" y="5480279"/>
              <a:ext cx="674878" cy="674878"/>
            </a:xfrm>
            <a:prstGeom prst="rect">
              <a:avLst/>
            </a:prstGeom>
            <a:noFill/>
            <a:ln w="9525">
              <a:noFill/>
              <a:miter lim="800000"/>
              <a:headEnd/>
              <a:tailEnd/>
            </a:ln>
          </p:spPr>
        </p:pic>
        <p:pic>
          <p:nvPicPr>
            <p:cNvPr id="11" name="Picture 10" descr="&quot;&quot;">
              <a:extLst>
                <a:ext uri="{FF2B5EF4-FFF2-40B4-BE49-F238E27FC236}">
                  <a16:creationId xmlns:a16="http://schemas.microsoft.com/office/drawing/2014/main" id="{58E4B35E-0DAB-405B-B787-2529CDA6DA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91400" y="6013902"/>
              <a:ext cx="1698053" cy="564245"/>
            </a:xfrm>
            <a:prstGeom prst="rect">
              <a:avLst/>
            </a:prstGeom>
          </p:spPr>
        </p:pic>
      </p:grpSp>
    </p:spTree>
    <p:extLst>
      <p:ext uri="{BB962C8B-B14F-4D97-AF65-F5344CB8AC3E}">
        <p14:creationId xmlns:p14="http://schemas.microsoft.com/office/powerpoint/2010/main" val="56288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220AB-EF17-4F61-8944-4A0C0AB5807B}"/>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3157704-CFC4-439C-BE88-FB61324DC5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8CA559-BF9B-4F55-8D1B-16D7D8902870}"/>
              </a:ext>
            </a:extLst>
          </p:cNvPr>
          <p:cNvSpPr>
            <a:spLocks noGrp="1"/>
          </p:cNvSpPr>
          <p:nvPr>
            <p:ph type="sldNum" sz="quarter" idx="12"/>
          </p:nvPr>
        </p:nvSpPr>
        <p:spPr/>
        <p:txBody>
          <a:bodyPr/>
          <a:lstStyle/>
          <a:p>
            <a:endParaRPr lang="en-US" dirty="0"/>
          </a:p>
        </p:txBody>
      </p:sp>
      <p:pic>
        <p:nvPicPr>
          <p:cNvPr id="6" name="Picture 40">
            <a:extLst>
              <a:ext uri="{FF2B5EF4-FFF2-40B4-BE49-F238E27FC236}">
                <a16:creationId xmlns:a16="http://schemas.microsoft.com/office/drawing/2014/main" id="{5C6B035C-5D1E-4DFD-BBEC-1932DA117F46}"/>
              </a:ext>
            </a:extLst>
          </p:cNvPr>
          <p:cNvPicPr>
            <a:picLocks noChangeAspect="1" noChangeArrowheads="1"/>
          </p:cNvPicPr>
          <p:nvPr userDrawn="1"/>
        </p:nvPicPr>
        <p:blipFill>
          <a:blip r:embed="rId2" cstate="print"/>
          <a:srcRect/>
          <a:stretch>
            <a:fillRect/>
          </a:stretch>
        </p:blipFill>
        <p:spPr bwMode="auto">
          <a:xfrm>
            <a:off x="23057" y="5929570"/>
            <a:ext cx="9120943" cy="919162"/>
          </a:xfrm>
          <a:prstGeom prst="rect">
            <a:avLst/>
          </a:prstGeom>
          <a:noFill/>
          <a:ln w="9525">
            <a:noFill/>
            <a:miter lim="800000"/>
            <a:headEnd/>
            <a:tailEnd/>
          </a:ln>
        </p:spPr>
      </p:pic>
      <p:grpSp>
        <p:nvGrpSpPr>
          <p:cNvPr id="7" name="Group 6">
            <a:extLst>
              <a:ext uri="{FF2B5EF4-FFF2-40B4-BE49-F238E27FC236}">
                <a16:creationId xmlns:a16="http://schemas.microsoft.com/office/drawing/2014/main" id="{41822556-846F-4EAA-9B46-397595801CA0}"/>
              </a:ext>
            </a:extLst>
          </p:cNvPr>
          <p:cNvGrpSpPr/>
          <p:nvPr userDrawn="1"/>
        </p:nvGrpSpPr>
        <p:grpSpPr>
          <a:xfrm>
            <a:off x="183891" y="5522396"/>
            <a:ext cx="8807709" cy="1097868"/>
            <a:chOff x="152400" y="5480279"/>
            <a:chExt cx="8991600" cy="1097868"/>
          </a:xfrm>
        </p:grpSpPr>
        <p:sp>
          <p:nvSpPr>
            <p:cNvPr id="8" name="Rectangle 7">
              <a:extLst>
                <a:ext uri="{FF2B5EF4-FFF2-40B4-BE49-F238E27FC236}">
                  <a16:creationId xmlns:a16="http://schemas.microsoft.com/office/drawing/2014/main" id="{C28B614C-8E78-44A3-A645-CBEDF6E04488}"/>
                </a:ext>
              </a:extLst>
            </p:cNvPr>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9" name="Picture 6" descr="&quot;&quot;">
              <a:extLst>
                <a:ext uri="{FF2B5EF4-FFF2-40B4-BE49-F238E27FC236}">
                  <a16:creationId xmlns:a16="http://schemas.microsoft.com/office/drawing/2014/main" id="{A17E5112-7E32-48DA-8024-CEEE30158C2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2400" y="5480279"/>
              <a:ext cx="674878" cy="674878"/>
            </a:xfrm>
            <a:prstGeom prst="rect">
              <a:avLst/>
            </a:prstGeom>
            <a:noFill/>
            <a:ln w="9525">
              <a:noFill/>
              <a:miter lim="800000"/>
              <a:headEnd/>
              <a:tailEnd/>
            </a:ln>
          </p:spPr>
        </p:pic>
        <p:pic>
          <p:nvPicPr>
            <p:cNvPr id="10" name="Picture 9" descr="&quot;&quot;">
              <a:extLst>
                <a:ext uri="{FF2B5EF4-FFF2-40B4-BE49-F238E27FC236}">
                  <a16:creationId xmlns:a16="http://schemas.microsoft.com/office/drawing/2014/main" id="{CCA0A44B-1F3C-47F9-8803-A9BF930B1B2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91400" y="6013902"/>
              <a:ext cx="1698053" cy="564245"/>
            </a:xfrm>
            <a:prstGeom prst="rect">
              <a:avLst/>
            </a:prstGeom>
          </p:spPr>
        </p:pic>
      </p:grpSp>
    </p:spTree>
    <p:extLst>
      <p:ext uri="{BB962C8B-B14F-4D97-AF65-F5344CB8AC3E}">
        <p14:creationId xmlns:p14="http://schemas.microsoft.com/office/powerpoint/2010/main" val="558871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EB91D-F4B5-450F-A871-C1CF06B35A5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824C18-6DB8-4CFC-9FEC-B214FF1AC822}"/>
              </a:ext>
            </a:extLst>
          </p:cNvPr>
          <p:cNvSpPr>
            <a:spLocks noGrp="1"/>
          </p:cNvSpPr>
          <p:nvPr>
            <p:ph type="pic" idx="1"/>
          </p:nvPr>
        </p:nvSpPr>
        <p:spPr>
          <a:xfrm>
            <a:off x="3884612" y="75640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FD8AD2E-CFD4-4C12-B105-765E1F49210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40">
            <a:extLst>
              <a:ext uri="{FF2B5EF4-FFF2-40B4-BE49-F238E27FC236}">
                <a16:creationId xmlns:a16="http://schemas.microsoft.com/office/drawing/2014/main" id="{1CB3156B-B441-45F5-B56F-4D0791DBBF8A}"/>
              </a:ext>
            </a:extLst>
          </p:cNvPr>
          <p:cNvPicPr>
            <a:picLocks noChangeAspect="1" noChangeArrowheads="1"/>
          </p:cNvPicPr>
          <p:nvPr userDrawn="1"/>
        </p:nvPicPr>
        <p:blipFill>
          <a:blip r:embed="rId2" cstate="print"/>
          <a:srcRect/>
          <a:stretch>
            <a:fillRect/>
          </a:stretch>
        </p:blipFill>
        <p:spPr bwMode="auto">
          <a:xfrm>
            <a:off x="3175" y="5941219"/>
            <a:ext cx="9140825" cy="919162"/>
          </a:xfrm>
          <a:prstGeom prst="rect">
            <a:avLst/>
          </a:prstGeom>
          <a:noFill/>
          <a:ln w="9525">
            <a:noFill/>
            <a:miter lim="800000"/>
            <a:headEnd/>
            <a:tailEnd/>
          </a:ln>
        </p:spPr>
      </p:pic>
      <p:grpSp>
        <p:nvGrpSpPr>
          <p:cNvPr id="9" name="Group 8">
            <a:extLst>
              <a:ext uri="{FF2B5EF4-FFF2-40B4-BE49-F238E27FC236}">
                <a16:creationId xmlns:a16="http://schemas.microsoft.com/office/drawing/2014/main" id="{F718D683-4C0A-405C-9522-C8C0C26D738D}"/>
              </a:ext>
            </a:extLst>
          </p:cNvPr>
          <p:cNvGrpSpPr/>
          <p:nvPr userDrawn="1"/>
        </p:nvGrpSpPr>
        <p:grpSpPr>
          <a:xfrm>
            <a:off x="152400" y="5480279"/>
            <a:ext cx="8991600" cy="1097868"/>
            <a:chOff x="152400" y="5480279"/>
            <a:chExt cx="8991600" cy="1097868"/>
          </a:xfrm>
        </p:grpSpPr>
        <p:sp>
          <p:nvSpPr>
            <p:cNvPr id="10" name="Rectangle 9">
              <a:extLst>
                <a:ext uri="{FF2B5EF4-FFF2-40B4-BE49-F238E27FC236}">
                  <a16:creationId xmlns:a16="http://schemas.microsoft.com/office/drawing/2014/main" id="{8CB8F1CD-B30C-452F-80E0-DDBFE15C79E8}"/>
                </a:ext>
              </a:extLst>
            </p:cNvPr>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11" name="Picture 6" descr="&quot;&quot;">
              <a:extLst>
                <a:ext uri="{FF2B5EF4-FFF2-40B4-BE49-F238E27FC236}">
                  <a16:creationId xmlns:a16="http://schemas.microsoft.com/office/drawing/2014/main" id="{02B0A3B2-0477-498C-9B85-8D83DE8A88F2}"/>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2400" y="5480279"/>
              <a:ext cx="674878" cy="674878"/>
            </a:xfrm>
            <a:prstGeom prst="rect">
              <a:avLst/>
            </a:prstGeom>
            <a:noFill/>
            <a:ln w="9525">
              <a:noFill/>
              <a:miter lim="800000"/>
              <a:headEnd/>
              <a:tailEnd/>
            </a:ln>
          </p:spPr>
        </p:pic>
        <p:pic>
          <p:nvPicPr>
            <p:cNvPr id="12" name="Picture 11" descr="&quot;&quot;">
              <a:extLst>
                <a:ext uri="{FF2B5EF4-FFF2-40B4-BE49-F238E27FC236}">
                  <a16:creationId xmlns:a16="http://schemas.microsoft.com/office/drawing/2014/main" id="{F08C1DEE-C794-479C-A431-BAAAC29141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91400" y="6013902"/>
              <a:ext cx="1698053" cy="564245"/>
            </a:xfrm>
            <a:prstGeom prst="rect">
              <a:avLst/>
            </a:prstGeom>
          </p:spPr>
        </p:pic>
      </p:grpSp>
    </p:spTree>
    <p:extLst>
      <p:ext uri="{BB962C8B-B14F-4D97-AF65-F5344CB8AC3E}">
        <p14:creationId xmlns:p14="http://schemas.microsoft.com/office/powerpoint/2010/main" val="4156015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0"/>
          <p:cNvPicPr>
            <a:picLocks noChangeAspect="1" noChangeArrowheads="1"/>
          </p:cNvPicPr>
          <p:nvPr/>
        </p:nvPicPr>
        <p:blipFill>
          <a:blip r:embed="rId7" cstate="print"/>
          <a:srcRect/>
          <a:stretch>
            <a:fillRect/>
          </a:stretch>
        </p:blipFill>
        <p:spPr bwMode="auto">
          <a:xfrm>
            <a:off x="0" y="5938838"/>
            <a:ext cx="9140825" cy="919162"/>
          </a:xfrm>
          <a:prstGeom prst="rect">
            <a:avLst/>
          </a:prstGeom>
          <a:noFill/>
          <a:ln w="9525">
            <a:noFill/>
            <a:miter lim="800000"/>
            <a:headEnd/>
            <a:tailEnd/>
          </a:ln>
        </p:spPr>
      </p:pic>
      <p:sp>
        <p:nvSpPr>
          <p:cNvPr id="1027" name="Rectangle 16"/>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7"/>
          <p:cNvSpPr>
            <a:spLocks noGrp="1" noChangeArrowheads="1"/>
          </p:cNvSpPr>
          <p:nvPr>
            <p:ph type="body" idx="1"/>
          </p:nvPr>
        </p:nvSpPr>
        <p:spPr bwMode="auto">
          <a:xfrm>
            <a:off x="685800" y="19812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4" name="Rectangle 30"/>
          <p:cNvSpPr>
            <a:spLocks noGrp="1" noChangeArrowheads="1"/>
          </p:cNvSpPr>
          <p:nvPr>
            <p:ph type="dt" sz="half" idx="2"/>
          </p:nvPr>
        </p:nvSpPr>
        <p:spPr bwMode="auto">
          <a:xfrm>
            <a:off x="3651250" y="62960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aseline="0" smtClean="0">
                <a:latin typeface="Times"/>
                <a:ea typeface="+mn-ea"/>
                <a:cs typeface="+mn-cs"/>
              </a:defRPr>
            </a:lvl1pPr>
          </a:lstStyle>
          <a:p>
            <a:pPr>
              <a:defRPr/>
            </a:pPr>
            <a:endParaRPr lang="en-US" dirty="0"/>
          </a:p>
        </p:txBody>
      </p:sp>
      <p:sp>
        <p:nvSpPr>
          <p:cNvPr id="1055" name="Rectangle 31"/>
          <p:cNvSpPr>
            <a:spLocks noGrp="1" noChangeArrowheads="1"/>
          </p:cNvSpPr>
          <p:nvPr>
            <p:ph type="ftr" sz="quarter" idx="3"/>
          </p:nvPr>
        </p:nvSpPr>
        <p:spPr bwMode="auto">
          <a:xfrm>
            <a:off x="5708650" y="6296025"/>
            <a:ext cx="2209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1" baseline="0">
                <a:latin typeface="+mn-lt"/>
                <a:ea typeface="+mn-ea"/>
                <a:cs typeface="+mn-cs"/>
              </a:defRPr>
            </a:lvl1pPr>
          </a:lstStyle>
          <a:p>
            <a:pPr>
              <a:defRPr/>
            </a:pPr>
            <a:endParaRPr lang="en-US" dirty="0"/>
          </a:p>
        </p:txBody>
      </p:sp>
      <p:sp>
        <p:nvSpPr>
          <p:cNvPr id="1056" name="Rectangle 32"/>
          <p:cNvSpPr>
            <a:spLocks noGrp="1" noChangeArrowheads="1"/>
          </p:cNvSpPr>
          <p:nvPr>
            <p:ph type="sldNum" sz="quarter" idx="4"/>
          </p:nvPr>
        </p:nvSpPr>
        <p:spPr bwMode="auto">
          <a:xfrm>
            <a:off x="8070850" y="6296025"/>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smtClean="0">
                <a:latin typeface="Arial" charset="0"/>
                <a:cs typeface="+mn-cs"/>
              </a:defRPr>
            </a:lvl1pPr>
          </a:lstStyle>
          <a:p>
            <a:pPr>
              <a:defRPr/>
            </a:pPr>
            <a:fld id="{6C8C25FF-3B53-4007-AB60-607EAE6E55C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1" r:id="rId1"/>
    <p:sldLayoutId id="2147483748" r:id="rId2"/>
    <p:sldLayoutId id="2147483733" r:id="rId3"/>
    <p:sldLayoutId id="2147483746" r:id="rId4"/>
    <p:sldLayoutId id="2147483747" r:id="rId5"/>
  </p:sldLayoutIdLst>
  <p:hf hdr="0" ftr="0" dt="0"/>
  <p:txStyles>
    <p:titleStyle>
      <a:lvl1pPr algn="l" rtl="0" fontAlgn="base">
        <a:spcBef>
          <a:spcPct val="0"/>
        </a:spcBef>
        <a:spcAft>
          <a:spcPct val="0"/>
        </a:spcAft>
        <a:defRPr sz="3600" b="1" i="0" u="none">
          <a:solidFill>
            <a:schemeClr val="tx2"/>
          </a:solidFill>
          <a:latin typeface="+mj-lt"/>
          <a:ea typeface="MS PGothic" pitchFamily="34" charset="-128"/>
          <a:cs typeface="+mj-cs"/>
        </a:defRPr>
      </a:lvl1pPr>
      <a:lvl2pPr algn="l" rtl="0" fontAlgn="base">
        <a:spcBef>
          <a:spcPct val="0"/>
        </a:spcBef>
        <a:spcAft>
          <a:spcPct val="0"/>
        </a:spcAft>
        <a:defRPr sz="3600" b="1">
          <a:solidFill>
            <a:schemeClr val="tx2"/>
          </a:solidFill>
          <a:latin typeface="Arial" charset="0"/>
          <a:ea typeface="MS PGothic" pitchFamily="34" charset="-128"/>
        </a:defRPr>
      </a:lvl2pPr>
      <a:lvl3pPr algn="l" rtl="0" fontAlgn="base">
        <a:spcBef>
          <a:spcPct val="0"/>
        </a:spcBef>
        <a:spcAft>
          <a:spcPct val="0"/>
        </a:spcAft>
        <a:defRPr sz="3600" b="1">
          <a:solidFill>
            <a:schemeClr val="tx2"/>
          </a:solidFill>
          <a:latin typeface="Arial" charset="0"/>
          <a:ea typeface="MS PGothic" pitchFamily="34" charset="-128"/>
        </a:defRPr>
      </a:lvl3pPr>
      <a:lvl4pPr algn="l" rtl="0" fontAlgn="base">
        <a:spcBef>
          <a:spcPct val="0"/>
        </a:spcBef>
        <a:spcAft>
          <a:spcPct val="0"/>
        </a:spcAft>
        <a:defRPr sz="3600" b="1">
          <a:solidFill>
            <a:schemeClr val="tx2"/>
          </a:solidFill>
          <a:latin typeface="Arial" charset="0"/>
          <a:ea typeface="MS PGothic" pitchFamily="34" charset="-128"/>
        </a:defRPr>
      </a:lvl4pPr>
      <a:lvl5pPr algn="l" rtl="0" fontAlgn="base">
        <a:spcBef>
          <a:spcPct val="0"/>
        </a:spcBef>
        <a:spcAft>
          <a:spcPct val="0"/>
        </a:spcAft>
        <a:defRPr sz="3600" b="1">
          <a:solidFill>
            <a:schemeClr val="tx2"/>
          </a:solidFill>
          <a:latin typeface="Arial" charset="0"/>
          <a:ea typeface="MS PGothic" pitchFamily="34"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S PGothic" pitchFamily="34" charset="-128"/>
          <a:cs typeface="+mn-cs"/>
        </a:defRPr>
      </a:lvl1pPr>
      <a:lvl2pPr marL="742950" indent="-285750" algn="l" rtl="0" fontAlgn="base">
        <a:spcBef>
          <a:spcPct val="20000"/>
        </a:spcBef>
        <a:spcAft>
          <a:spcPct val="0"/>
        </a:spcAft>
        <a:defRPr sz="2800">
          <a:solidFill>
            <a:schemeClr val="tx1"/>
          </a:solidFill>
          <a:latin typeface="+mn-lt"/>
          <a:ea typeface="MS PGothic" pitchFamily="34" charset="-128"/>
        </a:defRPr>
      </a:lvl2pPr>
      <a:lvl3pPr marL="1085850" indent="-228600" algn="l" rtl="0" fontAlgn="base">
        <a:spcBef>
          <a:spcPct val="20000"/>
        </a:spcBef>
        <a:spcAft>
          <a:spcPct val="0"/>
        </a:spcAft>
        <a:buChar char="•"/>
        <a:defRPr sz="2400">
          <a:solidFill>
            <a:schemeClr val="tx1"/>
          </a:solidFill>
          <a:latin typeface="+mn-lt"/>
          <a:ea typeface="MS PGothic" pitchFamily="34" charset="-128"/>
        </a:defRPr>
      </a:lvl3pPr>
      <a:lvl4pPr marL="1428750" indent="-228600" algn="l" rtl="0" fontAlgn="base">
        <a:spcBef>
          <a:spcPct val="20000"/>
        </a:spcBef>
        <a:spcAft>
          <a:spcPct val="0"/>
        </a:spcAft>
        <a:buChar char="–"/>
        <a:defRPr sz="2000">
          <a:solidFill>
            <a:schemeClr val="tx1"/>
          </a:solidFill>
          <a:latin typeface="+mn-lt"/>
          <a:ea typeface="MS PGothic" pitchFamily="34" charset="-128"/>
        </a:defRPr>
      </a:lvl4pPr>
      <a:lvl5pPr marL="1771650" indent="-228600" algn="l" rtl="0" fontAlgn="base">
        <a:spcBef>
          <a:spcPct val="20000"/>
        </a:spcBef>
        <a:spcAft>
          <a:spcPct val="0"/>
        </a:spcAft>
        <a:buChar char="»"/>
        <a:defRPr sz="2000">
          <a:solidFill>
            <a:schemeClr val="tx1"/>
          </a:solidFill>
          <a:latin typeface="+mn-lt"/>
          <a:ea typeface="MS PGothic" pitchFamily="34" charset="-128"/>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DC1BBD-65B1-4284-9FF2-482A3F98CE3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43A2D1-E2BF-46E7-8074-B411442D762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C6CB4-4728-4522-A017-74231EFF5C1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A0E59-BD03-4004-9B17-3F8603743390}" type="datetimeFigureOut">
              <a:rPr lang="en-US" smtClean="0"/>
              <a:t>2/19/2020</a:t>
            </a:fld>
            <a:endParaRPr lang="en-US" dirty="0"/>
          </a:p>
        </p:txBody>
      </p:sp>
      <p:sp>
        <p:nvSpPr>
          <p:cNvPr id="5" name="Footer Placeholder 4">
            <a:extLst>
              <a:ext uri="{FF2B5EF4-FFF2-40B4-BE49-F238E27FC236}">
                <a16:creationId xmlns:a16="http://schemas.microsoft.com/office/drawing/2014/main" id="{B0E1491D-6E31-471E-8012-B2CE0CFA4D2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6899A16-597A-44DB-9F5D-C44F43199C8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53DB5-152A-4C2F-83AE-0AAE7B97EEB3}" type="slidenum">
              <a:rPr lang="en-US" smtClean="0"/>
              <a:t>‹#›</a:t>
            </a:fld>
            <a:endParaRPr lang="en-US" dirty="0"/>
          </a:p>
        </p:txBody>
      </p:sp>
    </p:spTree>
    <p:extLst>
      <p:ext uri="{BB962C8B-B14F-4D97-AF65-F5344CB8AC3E}">
        <p14:creationId xmlns:p14="http://schemas.microsoft.com/office/powerpoint/2010/main" val="3814593697"/>
      </p:ext>
    </p:extLst>
  </p:cSld>
  <p:clrMap bg1="lt1" tx1="dk1" bg2="lt2" tx2="dk2" accent1="accent1" accent2="accent2" accent3="accent3" accent4="accent4" accent5="accent5" accent6="accent6" hlink="hlink" folHlink="folHlink"/>
  <p:sldLayoutIdLst>
    <p:sldLayoutId id="2147483735" r:id="rId1"/>
    <p:sldLayoutId id="2147483738" r:id="rId2"/>
    <p:sldLayoutId id="2147483740" r:id="rId3"/>
    <p:sldLayoutId id="2147483743" r:id="rId4"/>
    <p:sldLayoutId id="2147483744" r:id="rId5"/>
    <p:sldLayoutId id="214748374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mass.gov/lists/health-and-safety-guidelines#cpap/bipap-use-"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www.mass.gov/lists/health-and-safety-guidelines#cpap/bipap-use-" TargetMode="External"/><Relationship Id="rId2" Type="http://schemas.openxmlformats.org/officeDocument/2006/relationships/hyperlink" Target="https://www.sleepassociation.org/sleep-disorders/sleep-apnea/" TargetMode="External"/><Relationship Id="rId1" Type="http://schemas.openxmlformats.org/officeDocument/2006/relationships/slideLayout" Target="../slideLayouts/slideLayout7.xml"/><Relationship Id="rId4" Type="http://schemas.openxmlformats.org/officeDocument/2006/relationships/hyperlink" Target="https://shriver.umassmed.edu/programs/cdder/dds-webinar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hriver.umassmed.edu/sites/default/files/QINA%20sleep%20apnea_final.pdf"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link.springer.com/journal/40474/1/2/page/1" TargetMode="External"/><Relationship Id="rId2" Type="http://schemas.openxmlformats.org/officeDocument/2006/relationships/hyperlink" Target="https://link.springer.com/journal/40474" TargetMode="External"/><Relationship Id="rId1" Type="http://schemas.openxmlformats.org/officeDocument/2006/relationships/slideLayout" Target="../slideLayouts/slideLayout1.xml"/><Relationship Id="rId4" Type="http://schemas.openxmlformats.org/officeDocument/2006/relationships/hyperlink" Target="https://link.springer.com/article/10.1007/s40474-014-0010-x#citea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shriver.umassmed.edu/programs/cdder"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https://www.mass.gov/orgs/department-of-developmental-servic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057400"/>
            <a:ext cx="8382000" cy="1143000"/>
          </a:xfrm>
        </p:spPr>
        <p:txBody>
          <a:bodyPr/>
          <a:lstStyle/>
          <a:p>
            <a:pPr algn="ctr"/>
            <a:r>
              <a:rPr lang="en-US" sz="4800" dirty="0">
                <a:solidFill>
                  <a:srgbClr val="000099"/>
                </a:solidFill>
              </a:rPr>
              <a:t>CPAP/BiPAP Machines as one Treatment Option for Sleep Apnea</a:t>
            </a:r>
          </a:p>
        </p:txBody>
      </p:sp>
      <p:sp>
        <p:nvSpPr>
          <p:cNvPr id="3" name="TextBox 2"/>
          <p:cNvSpPr txBox="1"/>
          <p:nvPr/>
        </p:nvSpPr>
        <p:spPr>
          <a:xfrm>
            <a:off x="980378" y="5181600"/>
            <a:ext cx="7848600" cy="830997"/>
          </a:xfrm>
          <a:prstGeom prst="rect">
            <a:avLst/>
          </a:prstGeom>
          <a:noFill/>
        </p:spPr>
        <p:txBody>
          <a:bodyPr wrap="square" rtlCol="0">
            <a:spAutoFit/>
          </a:bodyPr>
          <a:lstStyle/>
          <a:p>
            <a:r>
              <a:rPr lang="en-US" sz="2400" dirty="0"/>
              <a:t>Massachusetts Department of Developmental Services</a:t>
            </a:r>
          </a:p>
          <a:p>
            <a:pPr algn="ctr"/>
            <a:r>
              <a:rPr lang="en-US" sz="2400" dirty="0"/>
              <a:t>February 2020</a:t>
            </a:r>
          </a:p>
        </p:txBody>
      </p:sp>
    </p:spTree>
    <p:extLst>
      <p:ext uri="{BB962C8B-B14F-4D97-AF65-F5344CB8AC3E}">
        <p14:creationId xmlns:p14="http://schemas.microsoft.com/office/powerpoint/2010/main" val="1553799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3711-5B9A-4103-A938-0B1C70503C3E}"/>
              </a:ext>
            </a:extLst>
          </p:cNvPr>
          <p:cNvSpPr>
            <a:spLocks noGrp="1"/>
          </p:cNvSpPr>
          <p:nvPr>
            <p:ph type="title"/>
          </p:nvPr>
        </p:nvSpPr>
        <p:spPr>
          <a:xfrm>
            <a:off x="685800" y="228600"/>
            <a:ext cx="7772400" cy="1143000"/>
          </a:xfrm>
        </p:spPr>
        <p:txBody>
          <a:bodyPr/>
          <a:lstStyle/>
          <a:p>
            <a:r>
              <a:rPr lang="en-US" dirty="0"/>
              <a:t>Sleep Apnea</a:t>
            </a:r>
          </a:p>
        </p:txBody>
      </p:sp>
      <p:sp>
        <p:nvSpPr>
          <p:cNvPr id="3" name="Content Placeholder 2">
            <a:extLst>
              <a:ext uri="{FF2B5EF4-FFF2-40B4-BE49-F238E27FC236}">
                <a16:creationId xmlns:a16="http://schemas.microsoft.com/office/drawing/2014/main" id="{62D662B4-0920-4676-8997-3ACD6531A282}"/>
              </a:ext>
            </a:extLst>
          </p:cNvPr>
          <p:cNvSpPr>
            <a:spLocks noGrp="1"/>
          </p:cNvSpPr>
          <p:nvPr>
            <p:ph idx="1"/>
          </p:nvPr>
        </p:nvSpPr>
        <p:spPr>
          <a:xfrm>
            <a:off x="762000" y="1066800"/>
            <a:ext cx="7772400" cy="3048000"/>
          </a:xfrm>
        </p:spPr>
        <p:txBody>
          <a:bodyPr/>
          <a:lstStyle/>
          <a:p>
            <a:r>
              <a:rPr lang="en-US" dirty="0"/>
              <a:t>Airway is narrowed or partially blocked during sleep.</a:t>
            </a:r>
          </a:p>
          <a:p>
            <a:r>
              <a:rPr lang="en-US" dirty="0"/>
              <a:t>The brain signals the body to increase efforts to breath – which briefly awakens the brain so that the airway can stiffen and open the throat.</a:t>
            </a:r>
          </a:p>
          <a:p>
            <a:r>
              <a:rPr lang="en-US" dirty="0"/>
              <a:t>Efforts to breathe then decrease again and the brain goes back to sleep.</a:t>
            </a:r>
          </a:p>
          <a:p>
            <a:r>
              <a:rPr lang="en-US" dirty="0"/>
              <a:t>Hundreds of times a night!</a:t>
            </a:r>
          </a:p>
        </p:txBody>
      </p:sp>
    </p:spTree>
    <p:extLst>
      <p:ext uri="{BB962C8B-B14F-4D97-AF65-F5344CB8AC3E}">
        <p14:creationId xmlns:p14="http://schemas.microsoft.com/office/powerpoint/2010/main" val="34785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3711-5B9A-4103-A938-0B1C70503C3E}"/>
              </a:ext>
            </a:extLst>
          </p:cNvPr>
          <p:cNvSpPr>
            <a:spLocks noGrp="1"/>
          </p:cNvSpPr>
          <p:nvPr>
            <p:ph type="title"/>
          </p:nvPr>
        </p:nvSpPr>
        <p:spPr/>
        <p:txBody>
          <a:bodyPr/>
          <a:lstStyle/>
          <a:p>
            <a:r>
              <a:rPr lang="en-US" dirty="0"/>
              <a:t>Sleep Interruptions</a:t>
            </a:r>
          </a:p>
        </p:txBody>
      </p:sp>
      <p:sp>
        <p:nvSpPr>
          <p:cNvPr id="3" name="Content Placeholder 2">
            <a:extLst>
              <a:ext uri="{FF2B5EF4-FFF2-40B4-BE49-F238E27FC236}">
                <a16:creationId xmlns:a16="http://schemas.microsoft.com/office/drawing/2014/main" id="{62D662B4-0920-4676-8997-3ACD6531A282}"/>
              </a:ext>
            </a:extLst>
          </p:cNvPr>
          <p:cNvSpPr>
            <a:spLocks noGrp="1"/>
          </p:cNvSpPr>
          <p:nvPr>
            <p:ph idx="1"/>
          </p:nvPr>
        </p:nvSpPr>
        <p:spPr>
          <a:xfrm>
            <a:off x="533400" y="1761744"/>
            <a:ext cx="7772400" cy="3048000"/>
          </a:xfrm>
        </p:spPr>
        <p:txBody>
          <a:bodyPr/>
          <a:lstStyle/>
          <a:p>
            <a:r>
              <a:rPr lang="en-US" dirty="0"/>
              <a:t>People with sleep apnea may not get enough oxygen during sleep and probably don’t sleep soundly.</a:t>
            </a:r>
          </a:p>
          <a:p>
            <a:pPr marL="0" indent="0">
              <a:buNone/>
            </a:pPr>
            <a:endParaRPr lang="en-US" dirty="0"/>
          </a:p>
          <a:p>
            <a:r>
              <a:rPr lang="en-US" dirty="0"/>
              <a:t>As a result, likely see excessive daytime sleepiness, irritability, poor concentration, etc.</a:t>
            </a:r>
          </a:p>
          <a:p>
            <a:pPr marL="0" indent="0">
              <a:buNone/>
            </a:pPr>
            <a:endParaRPr lang="en-US" kern="1200" dirty="0"/>
          </a:p>
        </p:txBody>
      </p:sp>
    </p:spTree>
    <p:extLst>
      <p:ext uri="{BB962C8B-B14F-4D97-AF65-F5344CB8AC3E}">
        <p14:creationId xmlns:p14="http://schemas.microsoft.com/office/powerpoint/2010/main" val="2662030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3711-5B9A-4103-A938-0B1C70503C3E}"/>
              </a:ext>
            </a:extLst>
          </p:cNvPr>
          <p:cNvSpPr>
            <a:spLocks noGrp="1"/>
          </p:cNvSpPr>
          <p:nvPr>
            <p:ph type="title"/>
          </p:nvPr>
        </p:nvSpPr>
        <p:spPr>
          <a:xfrm>
            <a:off x="685800" y="76200"/>
            <a:ext cx="7772400" cy="1143000"/>
          </a:xfrm>
        </p:spPr>
        <p:txBody>
          <a:bodyPr/>
          <a:lstStyle/>
          <a:p>
            <a:r>
              <a:rPr lang="en-US" dirty="0"/>
              <a:t>Other Possible Signs:</a:t>
            </a:r>
          </a:p>
        </p:txBody>
      </p:sp>
      <p:sp>
        <p:nvSpPr>
          <p:cNvPr id="3" name="Content Placeholder 2">
            <a:extLst>
              <a:ext uri="{FF2B5EF4-FFF2-40B4-BE49-F238E27FC236}">
                <a16:creationId xmlns:a16="http://schemas.microsoft.com/office/drawing/2014/main" id="{62D662B4-0920-4676-8997-3ACD6531A282}"/>
              </a:ext>
            </a:extLst>
          </p:cNvPr>
          <p:cNvSpPr>
            <a:spLocks noGrp="1"/>
          </p:cNvSpPr>
          <p:nvPr>
            <p:ph idx="1"/>
          </p:nvPr>
        </p:nvSpPr>
        <p:spPr>
          <a:xfrm>
            <a:off x="685800" y="1075944"/>
            <a:ext cx="8686800" cy="5248656"/>
          </a:xfrm>
        </p:spPr>
        <p:txBody>
          <a:bodyPr/>
          <a:lstStyle/>
          <a:p>
            <a:r>
              <a:rPr lang="en-US" sz="2800" kern="1200" dirty="0"/>
              <a:t>Abrupt awakenings accompanied by gasping or choking</a:t>
            </a:r>
          </a:p>
          <a:p>
            <a:r>
              <a:rPr lang="en-US" sz="2800" kern="1200" dirty="0"/>
              <a:t>Frequent night wakening</a:t>
            </a:r>
          </a:p>
          <a:p>
            <a:r>
              <a:rPr lang="en-US" sz="2800" kern="1200" dirty="0"/>
              <a:t>Nighttime sweating</a:t>
            </a:r>
          </a:p>
          <a:p>
            <a:r>
              <a:rPr lang="en-US" sz="2800" kern="1200" dirty="0"/>
              <a:t>Loud snoring</a:t>
            </a:r>
          </a:p>
          <a:p>
            <a:r>
              <a:rPr lang="en-US" sz="2800" kern="1200" dirty="0"/>
              <a:t>Waking with a dry mouth or sore throat</a:t>
            </a:r>
          </a:p>
          <a:p>
            <a:r>
              <a:rPr lang="en-US" sz="2800" kern="1200" dirty="0"/>
              <a:t>Morning headaches</a:t>
            </a:r>
          </a:p>
          <a:p>
            <a:r>
              <a:rPr lang="en-US" sz="2800" kern="1200" dirty="0"/>
              <a:t>Poor concentration or forgetfulness</a:t>
            </a:r>
          </a:p>
          <a:p>
            <a:r>
              <a:rPr lang="en-US" sz="2800" kern="1200" dirty="0"/>
              <a:t>Mood changes, depression </a:t>
            </a:r>
          </a:p>
        </p:txBody>
      </p:sp>
    </p:spTree>
    <p:extLst>
      <p:ext uri="{BB962C8B-B14F-4D97-AF65-F5344CB8AC3E}">
        <p14:creationId xmlns:p14="http://schemas.microsoft.com/office/powerpoint/2010/main" val="261273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F3FD-344B-413D-938E-C94C9E3DA791}"/>
              </a:ext>
            </a:extLst>
          </p:cNvPr>
          <p:cNvSpPr>
            <a:spLocks noGrp="1"/>
          </p:cNvSpPr>
          <p:nvPr>
            <p:ph type="title"/>
          </p:nvPr>
        </p:nvSpPr>
        <p:spPr>
          <a:xfrm>
            <a:off x="457200" y="152400"/>
            <a:ext cx="8001000" cy="1143000"/>
          </a:xfrm>
        </p:spPr>
        <p:txBody>
          <a:bodyPr/>
          <a:lstStyle/>
          <a:p>
            <a:r>
              <a:rPr lang="en-US" dirty="0"/>
              <a:t>How is sleep apnea diagnosed?</a:t>
            </a:r>
          </a:p>
        </p:txBody>
      </p:sp>
      <p:sp>
        <p:nvSpPr>
          <p:cNvPr id="3" name="Content Placeholder 2">
            <a:extLst>
              <a:ext uri="{FF2B5EF4-FFF2-40B4-BE49-F238E27FC236}">
                <a16:creationId xmlns:a16="http://schemas.microsoft.com/office/drawing/2014/main" id="{CA91469B-B08A-4117-9541-D3387779CF85}"/>
              </a:ext>
            </a:extLst>
          </p:cNvPr>
          <p:cNvSpPr>
            <a:spLocks noGrp="1"/>
          </p:cNvSpPr>
          <p:nvPr>
            <p:ph idx="1"/>
          </p:nvPr>
        </p:nvSpPr>
        <p:spPr>
          <a:xfrm>
            <a:off x="533400" y="1143000"/>
            <a:ext cx="8534400" cy="3048000"/>
          </a:xfrm>
        </p:spPr>
        <p:txBody>
          <a:bodyPr/>
          <a:lstStyle/>
          <a:p>
            <a:r>
              <a:rPr lang="en-US" kern="1200" dirty="0"/>
              <a:t>Health Care Provider orders a sleep study</a:t>
            </a:r>
          </a:p>
          <a:p>
            <a:pPr lvl="1"/>
            <a:r>
              <a:rPr lang="en-US" kern="1200" dirty="0"/>
              <a:t>Commonly performed at home</a:t>
            </a:r>
          </a:p>
          <a:p>
            <a:pPr lvl="1"/>
            <a:r>
              <a:rPr lang="en-US" kern="1200" dirty="0"/>
              <a:t>Or in a hospital sleep lab if:</a:t>
            </a:r>
          </a:p>
          <a:p>
            <a:pPr lvl="2"/>
            <a:r>
              <a:rPr lang="en-US" kern="1200" dirty="0"/>
              <a:t>Already using a PAP device</a:t>
            </a:r>
          </a:p>
          <a:p>
            <a:pPr lvl="2"/>
            <a:r>
              <a:rPr lang="en-US" kern="1200" dirty="0"/>
              <a:t>Already using oxygen</a:t>
            </a:r>
          </a:p>
          <a:p>
            <a:pPr lvl="2"/>
            <a:r>
              <a:rPr lang="en-US" kern="1200" dirty="0"/>
              <a:t>PAP treatment is not effective</a:t>
            </a:r>
          </a:p>
          <a:p>
            <a:r>
              <a:rPr lang="en-US" kern="1200" dirty="0"/>
              <a:t>Diagnosed with sleep apnea </a:t>
            </a:r>
            <a:r>
              <a:rPr lang="en-US" sz="2400" kern="1200" dirty="0"/>
              <a:t>(based on results)</a:t>
            </a:r>
            <a:endParaRPr lang="en-US" kern="1200" dirty="0"/>
          </a:p>
          <a:p>
            <a:r>
              <a:rPr lang="en-US" kern="1200" dirty="0"/>
              <a:t>CPAP or BiPAP ordered </a:t>
            </a:r>
            <a:r>
              <a:rPr lang="en-US" sz="2400" kern="1200" dirty="0"/>
              <a:t>(if applicable)</a:t>
            </a:r>
          </a:p>
          <a:p>
            <a:pPr lvl="1"/>
            <a:r>
              <a:rPr lang="en-US" sz="2400" kern="1200" dirty="0"/>
              <a:t>Many modules are ‘Automatic’ and will self-adjust pressure based on person’s needs.</a:t>
            </a:r>
          </a:p>
          <a:p>
            <a:endParaRPr lang="en-US" dirty="0"/>
          </a:p>
        </p:txBody>
      </p:sp>
    </p:spTree>
    <p:extLst>
      <p:ext uri="{BB962C8B-B14F-4D97-AF65-F5344CB8AC3E}">
        <p14:creationId xmlns:p14="http://schemas.microsoft.com/office/powerpoint/2010/main" val="3335989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011BF8-D2C6-4124-85FA-D21B4FD011B3}"/>
              </a:ext>
            </a:extLst>
          </p:cNvPr>
          <p:cNvSpPr txBox="1">
            <a:spLocks/>
          </p:cNvSpPr>
          <p:nvPr/>
        </p:nvSpPr>
        <p:spPr>
          <a:xfrm>
            <a:off x="1143000" y="1122363"/>
            <a:ext cx="6858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br>
              <a:rPr lang="en-US" dirty="0"/>
            </a:br>
            <a:r>
              <a:rPr lang="en-US" sz="4800" b="1" dirty="0">
                <a:solidFill>
                  <a:srgbClr val="000099"/>
                </a:solidFill>
                <a:latin typeface="Arial" panose="020B0604020202020204" pitchFamily="34" charset="0"/>
                <a:cs typeface="Arial" panose="020B0604020202020204" pitchFamily="34" charset="0"/>
              </a:rPr>
              <a:t>CPAP and BiPAP’s</a:t>
            </a:r>
          </a:p>
        </p:txBody>
      </p:sp>
    </p:spTree>
    <p:extLst>
      <p:ext uri="{BB962C8B-B14F-4D97-AF65-F5344CB8AC3E}">
        <p14:creationId xmlns:p14="http://schemas.microsoft.com/office/powerpoint/2010/main" val="2431828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8870E-458C-4BF6-973E-EC450383B9C5}"/>
              </a:ext>
            </a:extLst>
          </p:cNvPr>
          <p:cNvSpPr>
            <a:spLocks noGrp="1"/>
          </p:cNvSpPr>
          <p:nvPr>
            <p:ph type="title"/>
          </p:nvPr>
        </p:nvSpPr>
        <p:spPr/>
        <p:txBody>
          <a:bodyPr/>
          <a:lstStyle/>
          <a:p>
            <a:r>
              <a:rPr lang="en-US" dirty="0"/>
              <a:t>What do they do?</a:t>
            </a:r>
          </a:p>
        </p:txBody>
      </p:sp>
      <p:sp>
        <p:nvSpPr>
          <p:cNvPr id="3" name="Content Placeholder 2">
            <a:extLst>
              <a:ext uri="{FF2B5EF4-FFF2-40B4-BE49-F238E27FC236}">
                <a16:creationId xmlns:a16="http://schemas.microsoft.com/office/drawing/2014/main" id="{02605D60-B1E9-4179-AD6E-375238F43D48}"/>
              </a:ext>
            </a:extLst>
          </p:cNvPr>
          <p:cNvSpPr>
            <a:spLocks noGrp="1"/>
          </p:cNvSpPr>
          <p:nvPr>
            <p:ph idx="1"/>
          </p:nvPr>
        </p:nvSpPr>
        <p:spPr>
          <a:xfrm>
            <a:off x="685800" y="1524000"/>
            <a:ext cx="7772400" cy="4572000"/>
          </a:xfrm>
        </p:spPr>
        <p:txBody>
          <a:bodyPr/>
          <a:lstStyle/>
          <a:p>
            <a:r>
              <a:rPr lang="en-US" sz="2800" dirty="0"/>
              <a:t>Continuous Positive Airway Pressure (CPAP) machine delivers a predetermined level of pressure which helps to keep the airway open under continuous pressure.</a:t>
            </a:r>
          </a:p>
          <a:p>
            <a:pPr marL="0" indent="0">
              <a:buNone/>
            </a:pPr>
            <a:endParaRPr lang="en-US" sz="2800" dirty="0"/>
          </a:p>
          <a:p>
            <a:r>
              <a:rPr lang="en-US" sz="2800" dirty="0"/>
              <a:t>Bi-Level Positive Airway Pressure (BiPAP) machine delivers two levels of pressure, one when the person breathes in and one when they breathe out.</a:t>
            </a:r>
          </a:p>
        </p:txBody>
      </p:sp>
    </p:spTree>
    <p:extLst>
      <p:ext uri="{BB962C8B-B14F-4D97-AF65-F5344CB8AC3E}">
        <p14:creationId xmlns:p14="http://schemas.microsoft.com/office/powerpoint/2010/main" val="3245004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EBEB2-D66B-4A6F-9717-6FE7BED24E15}"/>
              </a:ext>
            </a:extLst>
          </p:cNvPr>
          <p:cNvSpPr>
            <a:spLocks noGrp="1"/>
          </p:cNvSpPr>
          <p:nvPr>
            <p:ph type="title"/>
          </p:nvPr>
        </p:nvSpPr>
        <p:spPr>
          <a:xfrm>
            <a:off x="685800" y="152400"/>
            <a:ext cx="7772400" cy="1143000"/>
          </a:xfrm>
        </p:spPr>
        <p:txBody>
          <a:bodyPr/>
          <a:lstStyle/>
          <a:p>
            <a:r>
              <a:rPr lang="en-US" dirty="0"/>
              <a:t>Examples of PAP Devices</a:t>
            </a:r>
          </a:p>
        </p:txBody>
      </p:sp>
      <p:pic>
        <p:nvPicPr>
          <p:cNvPr id="8" name="Picture 7" descr="AirSense by ReSmed machine with headgear">
            <a:extLst>
              <a:ext uri="{FF2B5EF4-FFF2-40B4-BE49-F238E27FC236}">
                <a16:creationId xmlns:a16="http://schemas.microsoft.com/office/drawing/2014/main" id="{62BAFECC-90C5-4BEE-8969-CBBDF1C7AF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71600"/>
            <a:ext cx="3208815" cy="2033587"/>
          </a:xfrm>
          <a:prstGeom prst="rect">
            <a:avLst/>
          </a:prstGeom>
        </p:spPr>
      </p:pic>
      <p:sp>
        <p:nvSpPr>
          <p:cNvPr id="6" name="TextBox 5">
            <a:extLst>
              <a:ext uri="{FF2B5EF4-FFF2-40B4-BE49-F238E27FC236}">
                <a16:creationId xmlns:a16="http://schemas.microsoft.com/office/drawing/2014/main" id="{F24202AF-17AF-46E8-AF73-8435338D6133}"/>
              </a:ext>
            </a:extLst>
          </p:cNvPr>
          <p:cNvSpPr txBox="1"/>
          <p:nvPr/>
        </p:nvSpPr>
        <p:spPr>
          <a:xfrm>
            <a:off x="914400" y="3392269"/>
            <a:ext cx="1676400" cy="646331"/>
          </a:xfrm>
          <a:prstGeom prst="rect">
            <a:avLst/>
          </a:prstGeom>
          <a:noFill/>
        </p:spPr>
        <p:txBody>
          <a:bodyPr wrap="square" rtlCol="0">
            <a:spAutoFit/>
          </a:bodyPr>
          <a:lstStyle/>
          <a:p>
            <a:pPr algn="ctr"/>
            <a:r>
              <a:rPr lang="en-US" dirty="0" err="1"/>
              <a:t>AirSense</a:t>
            </a:r>
            <a:r>
              <a:rPr lang="en-US" dirty="0"/>
              <a:t> by </a:t>
            </a:r>
            <a:r>
              <a:rPr lang="en-US" dirty="0" err="1"/>
              <a:t>ReSmed</a:t>
            </a:r>
            <a:endParaRPr lang="en-US" dirty="0"/>
          </a:p>
        </p:txBody>
      </p:sp>
      <p:pic>
        <p:nvPicPr>
          <p:cNvPr id="10" name="Picture 9" descr="DreamStation by Respironics machine">
            <a:extLst>
              <a:ext uri="{FF2B5EF4-FFF2-40B4-BE49-F238E27FC236}">
                <a16:creationId xmlns:a16="http://schemas.microsoft.com/office/drawing/2014/main" id="{D8491083-47EC-4BD1-B570-7B1E58021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6943" y="808792"/>
            <a:ext cx="3253637" cy="3170336"/>
          </a:xfrm>
          <a:prstGeom prst="rect">
            <a:avLst/>
          </a:prstGeom>
        </p:spPr>
      </p:pic>
      <p:sp>
        <p:nvSpPr>
          <p:cNvPr id="5" name="TextBox 4">
            <a:extLst>
              <a:ext uri="{FF2B5EF4-FFF2-40B4-BE49-F238E27FC236}">
                <a16:creationId xmlns:a16="http://schemas.microsoft.com/office/drawing/2014/main" id="{065B9656-9BD5-4F3D-887C-D2210B2C3134}"/>
              </a:ext>
            </a:extLst>
          </p:cNvPr>
          <p:cNvSpPr txBox="1"/>
          <p:nvPr/>
        </p:nvSpPr>
        <p:spPr>
          <a:xfrm>
            <a:off x="5715000" y="3922931"/>
            <a:ext cx="1905000" cy="646331"/>
          </a:xfrm>
          <a:prstGeom prst="rect">
            <a:avLst/>
          </a:prstGeom>
          <a:noFill/>
        </p:spPr>
        <p:txBody>
          <a:bodyPr wrap="square" rtlCol="0">
            <a:spAutoFit/>
          </a:bodyPr>
          <a:lstStyle/>
          <a:p>
            <a:pPr algn="ctr"/>
            <a:r>
              <a:rPr lang="en-US" dirty="0" err="1"/>
              <a:t>DreamStation</a:t>
            </a:r>
            <a:r>
              <a:rPr lang="en-US" dirty="0"/>
              <a:t> by Respironics</a:t>
            </a:r>
          </a:p>
        </p:txBody>
      </p:sp>
      <p:pic>
        <p:nvPicPr>
          <p:cNvPr id="12" name="Picture 11" descr="System One by Respironics machine">
            <a:extLst>
              <a:ext uri="{FF2B5EF4-FFF2-40B4-BE49-F238E27FC236}">
                <a16:creationId xmlns:a16="http://schemas.microsoft.com/office/drawing/2014/main" id="{06CE5520-27F9-4CD1-90CB-5D578D597C04}"/>
              </a:ext>
            </a:extLst>
          </p:cNvPr>
          <p:cNvPicPr>
            <a:picLocks noChangeAspect="1"/>
          </p:cNvPicPr>
          <p:nvPr/>
        </p:nvPicPr>
        <p:blipFill rotWithShape="1">
          <a:blip r:embed="rId5">
            <a:extLst>
              <a:ext uri="{28A0092B-C50C-407E-A947-70E740481C1C}">
                <a14:useLocalDpi xmlns:a14="http://schemas.microsoft.com/office/drawing/2010/main" val="0"/>
              </a:ext>
            </a:extLst>
          </a:blip>
          <a:srcRect t="10670" b="5928"/>
          <a:stretch/>
        </p:blipFill>
        <p:spPr>
          <a:xfrm>
            <a:off x="2590801" y="3543250"/>
            <a:ext cx="2827972" cy="2095551"/>
          </a:xfrm>
          <a:prstGeom prst="rect">
            <a:avLst/>
          </a:prstGeom>
        </p:spPr>
      </p:pic>
      <p:sp>
        <p:nvSpPr>
          <p:cNvPr id="4" name="TextBox 3">
            <a:extLst>
              <a:ext uri="{FF2B5EF4-FFF2-40B4-BE49-F238E27FC236}">
                <a16:creationId xmlns:a16="http://schemas.microsoft.com/office/drawing/2014/main" id="{4EAAE960-176E-486E-9B39-E50AD0F3F321}"/>
              </a:ext>
            </a:extLst>
          </p:cNvPr>
          <p:cNvSpPr txBox="1"/>
          <p:nvPr/>
        </p:nvSpPr>
        <p:spPr>
          <a:xfrm>
            <a:off x="2817972" y="5638801"/>
            <a:ext cx="1832610" cy="646331"/>
          </a:xfrm>
          <a:prstGeom prst="rect">
            <a:avLst/>
          </a:prstGeom>
          <a:noFill/>
        </p:spPr>
        <p:txBody>
          <a:bodyPr wrap="square" rtlCol="0">
            <a:spAutoFit/>
          </a:bodyPr>
          <a:lstStyle/>
          <a:p>
            <a:pPr algn="ctr"/>
            <a:r>
              <a:rPr lang="en-US" dirty="0"/>
              <a:t>System One by Respironics</a:t>
            </a:r>
          </a:p>
        </p:txBody>
      </p:sp>
    </p:spTree>
    <p:extLst>
      <p:ext uri="{BB962C8B-B14F-4D97-AF65-F5344CB8AC3E}">
        <p14:creationId xmlns:p14="http://schemas.microsoft.com/office/powerpoint/2010/main" val="94915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01D52-7A05-4D9D-B046-1C87E1D603E2}"/>
              </a:ext>
            </a:extLst>
          </p:cNvPr>
          <p:cNvSpPr>
            <a:spLocks noGrp="1"/>
          </p:cNvSpPr>
          <p:nvPr>
            <p:ph type="title"/>
          </p:nvPr>
        </p:nvSpPr>
        <p:spPr/>
        <p:txBody>
          <a:bodyPr/>
          <a:lstStyle/>
          <a:p>
            <a:r>
              <a:rPr lang="en-US" dirty="0"/>
              <a:t>Face masks</a:t>
            </a:r>
          </a:p>
        </p:txBody>
      </p:sp>
      <p:pic>
        <p:nvPicPr>
          <p:cNvPr id="7" name="Picture 6" descr="Nasal pillow type mask on a mannequin head">
            <a:extLst>
              <a:ext uri="{FF2B5EF4-FFF2-40B4-BE49-F238E27FC236}">
                <a16:creationId xmlns:a16="http://schemas.microsoft.com/office/drawing/2014/main" id="{B687589D-4937-4341-8F37-8C2F211BA722}"/>
              </a:ext>
            </a:extLst>
          </p:cNvPr>
          <p:cNvPicPr>
            <a:picLocks noChangeAspect="1"/>
          </p:cNvPicPr>
          <p:nvPr/>
        </p:nvPicPr>
        <p:blipFill rotWithShape="1">
          <a:blip r:embed="rId3">
            <a:extLst>
              <a:ext uri="{28A0092B-C50C-407E-A947-70E740481C1C}">
                <a14:useLocalDpi xmlns:a14="http://schemas.microsoft.com/office/drawing/2010/main" val="0"/>
              </a:ext>
            </a:extLst>
          </a:blip>
          <a:srcRect l="21428" r="28022"/>
          <a:stretch/>
        </p:blipFill>
        <p:spPr>
          <a:xfrm>
            <a:off x="457200" y="1612583"/>
            <a:ext cx="2262296" cy="2729509"/>
          </a:xfrm>
          <a:prstGeom prst="rect">
            <a:avLst/>
          </a:prstGeom>
        </p:spPr>
      </p:pic>
      <p:sp>
        <p:nvSpPr>
          <p:cNvPr id="8" name="TextBox 7">
            <a:extLst>
              <a:ext uri="{FF2B5EF4-FFF2-40B4-BE49-F238E27FC236}">
                <a16:creationId xmlns:a16="http://schemas.microsoft.com/office/drawing/2014/main" id="{2647F201-C783-44E6-92AF-3E97B5DCC390}"/>
              </a:ext>
            </a:extLst>
          </p:cNvPr>
          <p:cNvSpPr txBox="1"/>
          <p:nvPr/>
        </p:nvSpPr>
        <p:spPr>
          <a:xfrm>
            <a:off x="762000" y="4342092"/>
            <a:ext cx="1524000" cy="369332"/>
          </a:xfrm>
          <a:prstGeom prst="rect">
            <a:avLst/>
          </a:prstGeom>
          <a:noFill/>
        </p:spPr>
        <p:txBody>
          <a:bodyPr wrap="square" rtlCol="0">
            <a:spAutoFit/>
          </a:bodyPr>
          <a:lstStyle/>
          <a:p>
            <a:r>
              <a:rPr lang="en-US" dirty="0"/>
              <a:t>Nasal Pillow</a:t>
            </a:r>
          </a:p>
        </p:txBody>
      </p:sp>
      <p:pic>
        <p:nvPicPr>
          <p:cNvPr id="10" name="Picture 9" descr="Nasal mask on a mannequin head">
            <a:extLst>
              <a:ext uri="{FF2B5EF4-FFF2-40B4-BE49-F238E27FC236}">
                <a16:creationId xmlns:a16="http://schemas.microsoft.com/office/drawing/2014/main" id="{1AC43D60-D17F-47EC-A331-E281CBF9E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562" y="1612584"/>
            <a:ext cx="2600324" cy="2600324"/>
          </a:xfrm>
          <a:prstGeom prst="rect">
            <a:avLst/>
          </a:prstGeom>
        </p:spPr>
      </p:pic>
      <p:sp>
        <p:nvSpPr>
          <p:cNvPr id="12" name="TextBox 11">
            <a:extLst>
              <a:ext uri="{FF2B5EF4-FFF2-40B4-BE49-F238E27FC236}">
                <a16:creationId xmlns:a16="http://schemas.microsoft.com/office/drawing/2014/main" id="{9BF5940A-60D0-46DF-97C3-75D10BEBF583}"/>
              </a:ext>
            </a:extLst>
          </p:cNvPr>
          <p:cNvSpPr txBox="1"/>
          <p:nvPr/>
        </p:nvSpPr>
        <p:spPr>
          <a:xfrm>
            <a:off x="3505200" y="4342092"/>
            <a:ext cx="1524000" cy="369332"/>
          </a:xfrm>
          <a:prstGeom prst="rect">
            <a:avLst/>
          </a:prstGeom>
          <a:noFill/>
        </p:spPr>
        <p:txBody>
          <a:bodyPr wrap="square" rtlCol="0">
            <a:spAutoFit/>
          </a:bodyPr>
          <a:lstStyle/>
          <a:p>
            <a:r>
              <a:rPr lang="en-US" dirty="0"/>
              <a:t>Nasal Mask</a:t>
            </a:r>
          </a:p>
        </p:txBody>
      </p:sp>
      <p:pic>
        <p:nvPicPr>
          <p:cNvPr id="14" name="Picture 13" descr="Full face mask on a mannequin head">
            <a:extLst>
              <a:ext uri="{FF2B5EF4-FFF2-40B4-BE49-F238E27FC236}">
                <a16:creationId xmlns:a16="http://schemas.microsoft.com/office/drawing/2014/main" id="{6DF70110-5B47-4A88-BFCE-CDC1B1324D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875" y="1612583"/>
            <a:ext cx="2600325" cy="2600325"/>
          </a:xfrm>
          <a:prstGeom prst="rect">
            <a:avLst/>
          </a:prstGeom>
        </p:spPr>
      </p:pic>
      <p:sp>
        <p:nvSpPr>
          <p:cNvPr id="11" name="TextBox 10">
            <a:extLst>
              <a:ext uri="{FF2B5EF4-FFF2-40B4-BE49-F238E27FC236}">
                <a16:creationId xmlns:a16="http://schemas.microsoft.com/office/drawing/2014/main" id="{96F36ACB-F191-4AF5-90F3-D6321D2BEB3C}"/>
              </a:ext>
            </a:extLst>
          </p:cNvPr>
          <p:cNvSpPr txBox="1"/>
          <p:nvPr/>
        </p:nvSpPr>
        <p:spPr>
          <a:xfrm>
            <a:off x="6553200" y="4342092"/>
            <a:ext cx="1752600" cy="369332"/>
          </a:xfrm>
          <a:prstGeom prst="rect">
            <a:avLst/>
          </a:prstGeom>
          <a:noFill/>
        </p:spPr>
        <p:txBody>
          <a:bodyPr wrap="square" rtlCol="0">
            <a:spAutoFit/>
          </a:bodyPr>
          <a:lstStyle/>
          <a:p>
            <a:r>
              <a:rPr lang="en-US" dirty="0"/>
              <a:t>Full-Face Mask</a:t>
            </a:r>
          </a:p>
        </p:txBody>
      </p:sp>
    </p:spTree>
    <p:extLst>
      <p:ext uri="{BB962C8B-B14F-4D97-AF65-F5344CB8AC3E}">
        <p14:creationId xmlns:p14="http://schemas.microsoft.com/office/powerpoint/2010/main" val="3763482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01D52-7A05-4D9D-B046-1C87E1D603E2}"/>
              </a:ext>
            </a:extLst>
          </p:cNvPr>
          <p:cNvSpPr>
            <a:spLocks noGrp="1"/>
          </p:cNvSpPr>
          <p:nvPr>
            <p:ph type="title"/>
          </p:nvPr>
        </p:nvSpPr>
        <p:spPr>
          <a:xfrm>
            <a:off x="457200" y="76200"/>
            <a:ext cx="7772400" cy="1143000"/>
          </a:xfrm>
        </p:spPr>
        <p:txBody>
          <a:bodyPr/>
          <a:lstStyle/>
          <a:p>
            <a:r>
              <a:rPr lang="en-US" dirty="0"/>
              <a:t>Tubing, Filters and Chamber</a:t>
            </a:r>
          </a:p>
        </p:txBody>
      </p:sp>
      <p:pic>
        <p:nvPicPr>
          <p:cNvPr id="21" name="Picture 20" descr="Heated tubing">
            <a:extLst>
              <a:ext uri="{FF2B5EF4-FFF2-40B4-BE49-F238E27FC236}">
                <a16:creationId xmlns:a16="http://schemas.microsoft.com/office/drawing/2014/main" id="{4D22F671-99E6-405D-9642-A9EDBCB320B8}"/>
              </a:ext>
            </a:extLst>
          </p:cNvPr>
          <p:cNvPicPr>
            <a:picLocks noChangeAspect="1"/>
          </p:cNvPicPr>
          <p:nvPr/>
        </p:nvPicPr>
        <p:blipFill rotWithShape="1">
          <a:blip r:embed="rId3">
            <a:extLst>
              <a:ext uri="{28A0092B-C50C-407E-A947-70E740481C1C}">
                <a14:useLocalDpi xmlns:a14="http://schemas.microsoft.com/office/drawing/2010/main" val="0"/>
              </a:ext>
            </a:extLst>
          </a:blip>
          <a:srcRect t="17778" b="16674"/>
          <a:stretch/>
        </p:blipFill>
        <p:spPr>
          <a:xfrm>
            <a:off x="369570" y="1057275"/>
            <a:ext cx="3288030" cy="1811897"/>
          </a:xfrm>
          <a:prstGeom prst="rect">
            <a:avLst/>
          </a:prstGeom>
        </p:spPr>
      </p:pic>
      <p:sp>
        <p:nvSpPr>
          <p:cNvPr id="11" name="TextBox 10">
            <a:extLst>
              <a:ext uri="{FF2B5EF4-FFF2-40B4-BE49-F238E27FC236}">
                <a16:creationId xmlns:a16="http://schemas.microsoft.com/office/drawing/2014/main" id="{AE3A12E3-4327-4815-8FAA-9D1B4EC3FD90}"/>
              </a:ext>
            </a:extLst>
          </p:cNvPr>
          <p:cNvSpPr txBox="1"/>
          <p:nvPr/>
        </p:nvSpPr>
        <p:spPr>
          <a:xfrm>
            <a:off x="984504" y="2808208"/>
            <a:ext cx="1676400" cy="369332"/>
          </a:xfrm>
          <a:prstGeom prst="rect">
            <a:avLst/>
          </a:prstGeom>
          <a:noFill/>
        </p:spPr>
        <p:txBody>
          <a:bodyPr wrap="square" rtlCol="0">
            <a:spAutoFit/>
          </a:bodyPr>
          <a:lstStyle/>
          <a:p>
            <a:pPr algn="ctr"/>
            <a:r>
              <a:rPr lang="en-US" dirty="0"/>
              <a:t>Heated Tubing</a:t>
            </a:r>
          </a:p>
        </p:txBody>
      </p:sp>
      <p:pic>
        <p:nvPicPr>
          <p:cNvPr id="15" name="Picture 14" descr="Humidifier chamber">
            <a:extLst>
              <a:ext uri="{FF2B5EF4-FFF2-40B4-BE49-F238E27FC236}">
                <a16:creationId xmlns:a16="http://schemas.microsoft.com/office/drawing/2014/main" id="{987626FA-CB11-44EB-B69C-26F87E6BA6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845820"/>
            <a:ext cx="2209800" cy="2209800"/>
          </a:xfrm>
          <a:prstGeom prst="rect">
            <a:avLst/>
          </a:prstGeom>
        </p:spPr>
      </p:pic>
      <p:sp>
        <p:nvSpPr>
          <p:cNvPr id="16" name="TextBox 15">
            <a:extLst>
              <a:ext uri="{FF2B5EF4-FFF2-40B4-BE49-F238E27FC236}">
                <a16:creationId xmlns:a16="http://schemas.microsoft.com/office/drawing/2014/main" id="{E99BEFAE-C103-40D2-98D2-F12A0B2E8E42}"/>
              </a:ext>
            </a:extLst>
          </p:cNvPr>
          <p:cNvSpPr txBox="1"/>
          <p:nvPr/>
        </p:nvSpPr>
        <p:spPr>
          <a:xfrm>
            <a:off x="6120765" y="2831068"/>
            <a:ext cx="2286001" cy="369332"/>
          </a:xfrm>
          <a:prstGeom prst="rect">
            <a:avLst/>
          </a:prstGeom>
          <a:noFill/>
        </p:spPr>
        <p:txBody>
          <a:bodyPr wrap="square" rtlCol="0">
            <a:spAutoFit/>
          </a:bodyPr>
          <a:lstStyle/>
          <a:p>
            <a:pPr algn="ctr"/>
            <a:r>
              <a:rPr lang="en-US" dirty="0"/>
              <a:t>Humidifier Chamber</a:t>
            </a:r>
          </a:p>
        </p:txBody>
      </p:sp>
      <p:pic>
        <p:nvPicPr>
          <p:cNvPr id="18" name="Picture 17" descr="Standard tubing">
            <a:extLst>
              <a:ext uri="{FF2B5EF4-FFF2-40B4-BE49-F238E27FC236}">
                <a16:creationId xmlns:a16="http://schemas.microsoft.com/office/drawing/2014/main" id="{6CD528C8-0D6F-4899-9F69-E66DCD26F5F2}"/>
              </a:ext>
            </a:extLst>
          </p:cNvPr>
          <p:cNvPicPr>
            <a:picLocks noChangeAspect="1"/>
          </p:cNvPicPr>
          <p:nvPr/>
        </p:nvPicPr>
        <p:blipFill rotWithShape="1">
          <a:blip r:embed="rId5">
            <a:extLst>
              <a:ext uri="{28A0092B-C50C-407E-A947-70E740481C1C}">
                <a14:useLocalDpi xmlns:a14="http://schemas.microsoft.com/office/drawing/2010/main" val="0"/>
              </a:ext>
            </a:extLst>
          </a:blip>
          <a:srcRect l="6211" t="20827" r="6699" b="20827"/>
          <a:stretch/>
        </p:blipFill>
        <p:spPr>
          <a:xfrm>
            <a:off x="380999" y="3200399"/>
            <a:ext cx="3124201" cy="2082801"/>
          </a:xfrm>
          <a:prstGeom prst="rect">
            <a:avLst/>
          </a:prstGeom>
        </p:spPr>
      </p:pic>
      <p:sp>
        <p:nvSpPr>
          <p:cNvPr id="19" name="TextBox 18">
            <a:extLst>
              <a:ext uri="{FF2B5EF4-FFF2-40B4-BE49-F238E27FC236}">
                <a16:creationId xmlns:a16="http://schemas.microsoft.com/office/drawing/2014/main" id="{F113D7FD-F053-4079-8713-A751BCBB7890}"/>
              </a:ext>
            </a:extLst>
          </p:cNvPr>
          <p:cNvSpPr txBox="1"/>
          <p:nvPr/>
        </p:nvSpPr>
        <p:spPr>
          <a:xfrm>
            <a:off x="984504" y="5283200"/>
            <a:ext cx="1866901" cy="369332"/>
          </a:xfrm>
          <a:prstGeom prst="rect">
            <a:avLst/>
          </a:prstGeom>
          <a:noFill/>
        </p:spPr>
        <p:txBody>
          <a:bodyPr wrap="square" rtlCol="0">
            <a:spAutoFit/>
          </a:bodyPr>
          <a:lstStyle/>
          <a:p>
            <a:pPr algn="ctr"/>
            <a:r>
              <a:rPr lang="en-US" dirty="0"/>
              <a:t>Standard Tubing</a:t>
            </a:r>
          </a:p>
        </p:txBody>
      </p:sp>
      <p:pic>
        <p:nvPicPr>
          <p:cNvPr id="8" name="Picture 7" descr="Filters for the machine">
            <a:extLst>
              <a:ext uri="{FF2B5EF4-FFF2-40B4-BE49-F238E27FC236}">
                <a16:creationId xmlns:a16="http://schemas.microsoft.com/office/drawing/2014/main" id="{CB504EAE-5775-4290-9080-61E794987F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8800" y="3383161"/>
            <a:ext cx="1990725" cy="1990725"/>
          </a:xfrm>
          <a:prstGeom prst="rect">
            <a:avLst/>
          </a:prstGeom>
        </p:spPr>
      </p:pic>
      <p:sp>
        <p:nvSpPr>
          <p:cNvPr id="6" name="TextBox 5">
            <a:extLst>
              <a:ext uri="{FF2B5EF4-FFF2-40B4-BE49-F238E27FC236}">
                <a16:creationId xmlns:a16="http://schemas.microsoft.com/office/drawing/2014/main" id="{E715FFD9-9999-440F-8C28-25DBFA5BD278}"/>
              </a:ext>
            </a:extLst>
          </p:cNvPr>
          <p:cNvSpPr txBox="1"/>
          <p:nvPr/>
        </p:nvSpPr>
        <p:spPr>
          <a:xfrm>
            <a:off x="5872162" y="5389126"/>
            <a:ext cx="1524000" cy="369332"/>
          </a:xfrm>
          <a:prstGeom prst="rect">
            <a:avLst/>
          </a:prstGeom>
          <a:noFill/>
        </p:spPr>
        <p:txBody>
          <a:bodyPr wrap="square" rtlCol="0">
            <a:spAutoFit/>
          </a:bodyPr>
          <a:lstStyle/>
          <a:p>
            <a:pPr algn="ctr"/>
            <a:r>
              <a:rPr lang="en-US" dirty="0"/>
              <a:t>Filters</a:t>
            </a:r>
          </a:p>
        </p:txBody>
      </p:sp>
    </p:spTree>
    <p:extLst>
      <p:ext uri="{BB962C8B-B14F-4D97-AF65-F5344CB8AC3E}">
        <p14:creationId xmlns:p14="http://schemas.microsoft.com/office/powerpoint/2010/main" val="3162892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8870E-458C-4BF6-973E-EC450383B9C5}"/>
              </a:ext>
            </a:extLst>
          </p:cNvPr>
          <p:cNvSpPr>
            <a:spLocks noGrp="1"/>
          </p:cNvSpPr>
          <p:nvPr>
            <p:ph type="title"/>
          </p:nvPr>
        </p:nvSpPr>
        <p:spPr/>
        <p:txBody>
          <a:bodyPr/>
          <a:lstStyle/>
          <a:p>
            <a:r>
              <a:rPr lang="en-US" dirty="0"/>
              <a:t>Important Consideration</a:t>
            </a:r>
          </a:p>
        </p:txBody>
      </p:sp>
      <p:sp>
        <p:nvSpPr>
          <p:cNvPr id="3" name="Content Placeholder 2">
            <a:extLst>
              <a:ext uri="{FF2B5EF4-FFF2-40B4-BE49-F238E27FC236}">
                <a16:creationId xmlns:a16="http://schemas.microsoft.com/office/drawing/2014/main" id="{02605D60-B1E9-4179-AD6E-375238F43D48}"/>
              </a:ext>
            </a:extLst>
          </p:cNvPr>
          <p:cNvSpPr>
            <a:spLocks noGrp="1"/>
          </p:cNvSpPr>
          <p:nvPr>
            <p:ph idx="1"/>
          </p:nvPr>
        </p:nvSpPr>
        <p:spPr>
          <a:xfrm>
            <a:off x="685800" y="1524000"/>
            <a:ext cx="7772400" cy="4572000"/>
          </a:xfrm>
        </p:spPr>
        <p:txBody>
          <a:bodyPr/>
          <a:lstStyle/>
          <a:p>
            <a:r>
              <a:rPr lang="en-US" sz="2800" dirty="0"/>
              <a:t>A person who is unable to remove a mask on their own should NEVER use a full face mask</a:t>
            </a:r>
          </a:p>
          <a:p>
            <a:r>
              <a:rPr lang="en-US" sz="2800" dirty="0"/>
              <a:t>There is a risk of aspiration from vomiting during the night</a:t>
            </a:r>
          </a:p>
        </p:txBody>
      </p:sp>
      <p:pic>
        <p:nvPicPr>
          <p:cNvPr id="4" name="Picture 3" descr="Full face mask on a mannequin head">
            <a:extLst>
              <a:ext uri="{FF2B5EF4-FFF2-40B4-BE49-F238E27FC236}">
                <a16:creationId xmlns:a16="http://schemas.microsoft.com/office/drawing/2014/main" id="{6371291D-74EC-4792-B563-0B306A172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662919"/>
            <a:ext cx="2600325" cy="2600325"/>
          </a:xfrm>
          <a:prstGeom prst="rect">
            <a:avLst/>
          </a:prstGeom>
        </p:spPr>
      </p:pic>
    </p:spTree>
    <p:extLst>
      <p:ext uri="{BB962C8B-B14F-4D97-AF65-F5344CB8AC3E}">
        <p14:creationId xmlns:p14="http://schemas.microsoft.com/office/powerpoint/2010/main" val="1652774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29070-A882-4635-94FC-9138BB6C2173}"/>
              </a:ext>
            </a:extLst>
          </p:cNvPr>
          <p:cNvSpPr>
            <a:spLocks noGrp="1"/>
          </p:cNvSpPr>
          <p:nvPr>
            <p:ph type="title"/>
          </p:nvPr>
        </p:nvSpPr>
        <p:spPr>
          <a:xfrm>
            <a:off x="685800" y="228600"/>
            <a:ext cx="7772400" cy="1143000"/>
          </a:xfrm>
        </p:spPr>
        <p:txBody>
          <a:bodyPr/>
          <a:lstStyle/>
          <a:p>
            <a:r>
              <a:rPr lang="en-US" dirty="0"/>
              <a:t>Agenda</a:t>
            </a:r>
          </a:p>
        </p:txBody>
      </p:sp>
      <p:sp>
        <p:nvSpPr>
          <p:cNvPr id="3" name="Content Placeholder 2">
            <a:extLst>
              <a:ext uri="{FF2B5EF4-FFF2-40B4-BE49-F238E27FC236}">
                <a16:creationId xmlns:a16="http://schemas.microsoft.com/office/drawing/2014/main" id="{72F4E46F-815C-4D3D-A5AC-9807EDD7C22D}"/>
              </a:ext>
            </a:extLst>
          </p:cNvPr>
          <p:cNvSpPr>
            <a:spLocks noGrp="1"/>
          </p:cNvSpPr>
          <p:nvPr>
            <p:ph idx="1"/>
          </p:nvPr>
        </p:nvSpPr>
        <p:spPr>
          <a:xfrm>
            <a:off x="838200" y="1219200"/>
            <a:ext cx="7772400" cy="3505200"/>
          </a:xfrm>
        </p:spPr>
        <p:txBody>
          <a:bodyPr/>
          <a:lstStyle/>
          <a:p>
            <a:r>
              <a:rPr lang="en-US" sz="2600" dirty="0"/>
              <a:t>Brief Overview of Sleep Apnea </a:t>
            </a:r>
          </a:p>
          <a:p>
            <a:r>
              <a:rPr lang="en-US" sz="2600" dirty="0"/>
              <a:t>Explain CPAP and BiPAP machines</a:t>
            </a:r>
          </a:p>
          <a:p>
            <a:pPr lvl="1"/>
            <a:r>
              <a:rPr lang="en-US" sz="2600" dirty="0"/>
              <a:t>What they are and how they work</a:t>
            </a:r>
          </a:p>
          <a:p>
            <a:pPr lvl="1"/>
            <a:r>
              <a:rPr lang="en-US" sz="2600" dirty="0"/>
              <a:t>Images of different models</a:t>
            </a:r>
          </a:p>
          <a:p>
            <a:r>
              <a:rPr lang="en-US" sz="2600" dirty="0"/>
              <a:t>Brief Overview of DDS Protocols</a:t>
            </a:r>
          </a:p>
          <a:p>
            <a:r>
              <a:rPr lang="en-US" sz="2600" dirty="0"/>
              <a:t>Video demonstration of how to clean machines</a:t>
            </a:r>
          </a:p>
          <a:p>
            <a:r>
              <a:rPr lang="en-US" sz="2600" dirty="0"/>
              <a:t>How to assist with compliance and usage</a:t>
            </a:r>
          </a:p>
          <a:p>
            <a:r>
              <a:rPr lang="en-US" sz="2600" dirty="0"/>
              <a:t>Troubleshooting</a:t>
            </a:r>
          </a:p>
          <a:p>
            <a:r>
              <a:rPr lang="en-US" sz="2600" dirty="0"/>
              <a:t>Resources</a:t>
            </a:r>
          </a:p>
          <a:p>
            <a:endParaRPr lang="en-US" dirty="0"/>
          </a:p>
        </p:txBody>
      </p:sp>
    </p:spTree>
    <p:extLst>
      <p:ext uri="{BB962C8B-B14F-4D97-AF65-F5344CB8AC3E}">
        <p14:creationId xmlns:p14="http://schemas.microsoft.com/office/powerpoint/2010/main" val="3982598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B2A0E-7EBC-4E06-8DFE-82A5674CDB98}"/>
              </a:ext>
            </a:extLst>
          </p:cNvPr>
          <p:cNvSpPr>
            <a:spLocks noGrp="1"/>
          </p:cNvSpPr>
          <p:nvPr>
            <p:ph type="title"/>
          </p:nvPr>
        </p:nvSpPr>
        <p:spPr/>
        <p:txBody>
          <a:bodyPr/>
          <a:lstStyle/>
          <a:p>
            <a:r>
              <a:rPr lang="en-US" dirty="0"/>
              <a:t>Placeholder for possible video showing how to use the machine</a:t>
            </a:r>
          </a:p>
        </p:txBody>
      </p:sp>
      <p:sp>
        <p:nvSpPr>
          <p:cNvPr id="3" name="Content Placeholder 2">
            <a:extLst>
              <a:ext uri="{FF2B5EF4-FFF2-40B4-BE49-F238E27FC236}">
                <a16:creationId xmlns:a16="http://schemas.microsoft.com/office/drawing/2014/main" id="{1B63D24F-C817-4578-A40B-9C8B662F739D}"/>
              </a:ext>
            </a:extLst>
          </p:cNvPr>
          <p:cNvSpPr>
            <a:spLocks noGrp="1"/>
          </p:cNvSpPr>
          <p:nvPr>
            <p:ph idx="1"/>
          </p:nvPr>
        </p:nvSpPr>
        <p:spPr/>
        <p:txBody>
          <a:bodyPr/>
          <a:lstStyle/>
          <a:p>
            <a:r>
              <a:rPr lang="en-US" dirty="0"/>
              <a:t>If being used with Oxygen--Always turn on CPAP machine before turning on O2 concentrator. Turn off O2 concentrator before turning off CPAP machine.</a:t>
            </a:r>
          </a:p>
          <a:p>
            <a:r>
              <a:rPr lang="en-US" dirty="0"/>
              <a:t>Do not tip the machine</a:t>
            </a:r>
          </a:p>
        </p:txBody>
      </p:sp>
    </p:spTree>
    <p:extLst>
      <p:ext uri="{BB962C8B-B14F-4D97-AF65-F5344CB8AC3E}">
        <p14:creationId xmlns:p14="http://schemas.microsoft.com/office/powerpoint/2010/main" val="1628473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B2A0E-7EBC-4E06-8DFE-82A5674CDB98}"/>
              </a:ext>
            </a:extLst>
          </p:cNvPr>
          <p:cNvSpPr>
            <a:spLocks noGrp="1"/>
          </p:cNvSpPr>
          <p:nvPr>
            <p:ph type="title"/>
          </p:nvPr>
        </p:nvSpPr>
        <p:spPr/>
        <p:txBody>
          <a:bodyPr/>
          <a:lstStyle/>
          <a:p>
            <a:r>
              <a:rPr lang="en-US" dirty="0"/>
              <a:t>If CPAP is used with oxygen</a:t>
            </a:r>
          </a:p>
        </p:txBody>
      </p:sp>
      <p:sp>
        <p:nvSpPr>
          <p:cNvPr id="3" name="Content Placeholder 2">
            <a:extLst>
              <a:ext uri="{FF2B5EF4-FFF2-40B4-BE49-F238E27FC236}">
                <a16:creationId xmlns:a16="http://schemas.microsoft.com/office/drawing/2014/main" id="{1B63D24F-C817-4578-A40B-9C8B662F739D}"/>
              </a:ext>
            </a:extLst>
          </p:cNvPr>
          <p:cNvSpPr>
            <a:spLocks noGrp="1"/>
          </p:cNvSpPr>
          <p:nvPr>
            <p:ph idx="1"/>
          </p:nvPr>
        </p:nvSpPr>
        <p:spPr/>
        <p:txBody>
          <a:bodyPr/>
          <a:lstStyle/>
          <a:p>
            <a:pPr>
              <a:spcAft>
                <a:spcPts val="1200"/>
              </a:spcAft>
            </a:pPr>
            <a:r>
              <a:rPr lang="en-US" dirty="0"/>
              <a:t>Always turn on the CPAP machine before turning on the oxygen concentrator. </a:t>
            </a:r>
          </a:p>
          <a:p>
            <a:r>
              <a:rPr lang="en-US" dirty="0"/>
              <a:t>This will reduce the risk of spark!</a:t>
            </a:r>
          </a:p>
        </p:txBody>
      </p:sp>
    </p:spTree>
    <p:extLst>
      <p:ext uri="{BB962C8B-B14F-4D97-AF65-F5344CB8AC3E}">
        <p14:creationId xmlns:p14="http://schemas.microsoft.com/office/powerpoint/2010/main" val="784865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B2A0E-7EBC-4E06-8DFE-82A5674CDB98}"/>
              </a:ext>
            </a:extLst>
          </p:cNvPr>
          <p:cNvSpPr>
            <a:spLocks noGrp="1"/>
          </p:cNvSpPr>
          <p:nvPr>
            <p:ph type="title"/>
          </p:nvPr>
        </p:nvSpPr>
        <p:spPr/>
        <p:txBody>
          <a:bodyPr/>
          <a:lstStyle/>
          <a:p>
            <a:r>
              <a:rPr lang="en-US" dirty="0"/>
              <a:t>Never tip the machine!</a:t>
            </a:r>
          </a:p>
        </p:txBody>
      </p:sp>
      <p:sp>
        <p:nvSpPr>
          <p:cNvPr id="3" name="Content Placeholder 2">
            <a:extLst>
              <a:ext uri="{FF2B5EF4-FFF2-40B4-BE49-F238E27FC236}">
                <a16:creationId xmlns:a16="http://schemas.microsoft.com/office/drawing/2014/main" id="{1B63D24F-C817-4578-A40B-9C8B662F739D}"/>
              </a:ext>
            </a:extLst>
          </p:cNvPr>
          <p:cNvSpPr>
            <a:spLocks noGrp="1"/>
          </p:cNvSpPr>
          <p:nvPr>
            <p:ph idx="1"/>
          </p:nvPr>
        </p:nvSpPr>
        <p:spPr/>
        <p:txBody>
          <a:bodyPr/>
          <a:lstStyle/>
          <a:p>
            <a:pPr>
              <a:spcAft>
                <a:spcPts val="1200"/>
              </a:spcAft>
            </a:pPr>
            <a:r>
              <a:rPr lang="en-US" dirty="0"/>
              <a:t>Do not tip the machine if the humidifier chamber has water in it!</a:t>
            </a:r>
          </a:p>
          <a:p>
            <a:pPr>
              <a:spcAft>
                <a:spcPts val="1200"/>
              </a:spcAft>
            </a:pPr>
            <a:r>
              <a:rPr lang="en-US" dirty="0"/>
              <a:t>Try two-sided Velcro tape to secure the machine to the bedside table</a:t>
            </a:r>
          </a:p>
          <a:p>
            <a:r>
              <a:rPr lang="en-US" dirty="0"/>
              <a:t>Avoid clutter!</a:t>
            </a:r>
          </a:p>
        </p:txBody>
      </p:sp>
      <p:pic>
        <p:nvPicPr>
          <p:cNvPr id="1026" name="Picture 2" descr="Image result for velcro tape">
            <a:extLst>
              <a:ext uri="{FF2B5EF4-FFF2-40B4-BE49-F238E27FC236}">
                <a16:creationId xmlns:a16="http://schemas.microsoft.com/office/drawing/2014/main" id="{6F508A80-8853-417B-AB28-E3B5C4938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75" y="45720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00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2767F-095D-4140-81A2-63AAAAE406BA}"/>
              </a:ext>
            </a:extLst>
          </p:cNvPr>
          <p:cNvSpPr>
            <a:spLocks noGrp="1"/>
          </p:cNvSpPr>
          <p:nvPr>
            <p:ph type="title"/>
          </p:nvPr>
        </p:nvSpPr>
        <p:spPr>
          <a:xfrm>
            <a:off x="685800" y="609600"/>
            <a:ext cx="8153400" cy="1143000"/>
          </a:xfrm>
        </p:spPr>
        <p:txBody>
          <a:bodyPr/>
          <a:lstStyle/>
          <a:p>
            <a:r>
              <a:rPr lang="en-US" dirty="0"/>
              <a:t>Cleaning and Replacement of Parts</a:t>
            </a:r>
          </a:p>
        </p:txBody>
      </p:sp>
      <p:sp>
        <p:nvSpPr>
          <p:cNvPr id="3" name="Content Placeholder 2">
            <a:extLst>
              <a:ext uri="{FF2B5EF4-FFF2-40B4-BE49-F238E27FC236}">
                <a16:creationId xmlns:a16="http://schemas.microsoft.com/office/drawing/2014/main" id="{5A6578C1-BD6D-4A33-AB5D-6909BAD22A53}"/>
              </a:ext>
            </a:extLst>
          </p:cNvPr>
          <p:cNvSpPr>
            <a:spLocks noGrp="1"/>
          </p:cNvSpPr>
          <p:nvPr>
            <p:ph idx="1"/>
          </p:nvPr>
        </p:nvSpPr>
        <p:spPr/>
        <p:txBody>
          <a:bodyPr/>
          <a:lstStyle/>
          <a:p>
            <a:r>
              <a:rPr lang="en-US" sz="2800" kern="1200" dirty="0"/>
              <a:t>Each manufacturer has its own recommendation for cleaning and replacement schedules. </a:t>
            </a:r>
          </a:p>
          <a:p>
            <a:r>
              <a:rPr lang="en-US" sz="2800" kern="1200" dirty="0"/>
              <a:t>Replacement is primarily driven by insurance</a:t>
            </a:r>
          </a:p>
          <a:p>
            <a:pPr lvl="1"/>
            <a:r>
              <a:rPr lang="en-US" kern="1200" dirty="0"/>
              <a:t>Standard time frames: 30-60 days; 60-90 days</a:t>
            </a:r>
          </a:p>
          <a:p>
            <a:pPr lvl="1"/>
            <a:r>
              <a:rPr lang="en-US" kern="1200" dirty="0"/>
              <a:t>Review with the home care company</a:t>
            </a:r>
          </a:p>
          <a:p>
            <a:pPr lvl="1"/>
            <a:r>
              <a:rPr lang="en-US" kern="1200" dirty="0"/>
              <a:t>Develop a schedule</a:t>
            </a:r>
            <a:r>
              <a:rPr lang="en-US" sz="2800" kern="1200" dirty="0"/>
              <a:t> </a:t>
            </a:r>
            <a:endParaRPr lang="en-US" sz="2800" dirty="0"/>
          </a:p>
        </p:txBody>
      </p:sp>
    </p:spTree>
    <p:extLst>
      <p:ext uri="{BB962C8B-B14F-4D97-AF65-F5344CB8AC3E}">
        <p14:creationId xmlns:p14="http://schemas.microsoft.com/office/powerpoint/2010/main" val="4168778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29E0-CE10-4488-85CF-1870901BF233}"/>
              </a:ext>
            </a:extLst>
          </p:cNvPr>
          <p:cNvSpPr>
            <a:spLocks noGrp="1"/>
          </p:cNvSpPr>
          <p:nvPr>
            <p:ph type="title"/>
          </p:nvPr>
        </p:nvSpPr>
        <p:spPr/>
        <p:txBody>
          <a:bodyPr/>
          <a:lstStyle/>
          <a:p>
            <a:r>
              <a:rPr lang="en-US" dirty="0"/>
              <a:t>Staff Training</a:t>
            </a:r>
          </a:p>
        </p:txBody>
      </p:sp>
      <p:sp>
        <p:nvSpPr>
          <p:cNvPr id="3" name="Content Placeholder 2">
            <a:extLst>
              <a:ext uri="{FF2B5EF4-FFF2-40B4-BE49-F238E27FC236}">
                <a16:creationId xmlns:a16="http://schemas.microsoft.com/office/drawing/2014/main" id="{48497BAB-7054-4BCA-A02A-96008076EBC8}"/>
              </a:ext>
            </a:extLst>
          </p:cNvPr>
          <p:cNvSpPr>
            <a:spLocks noGrp="1"/>
          </p:cNvSpPr>
          <p:nvPr>
            <p:ph idx="1"/>
          </p:nvPr>
        </p:nvSpPr>
        <p:spPr>
          <a:xfrm>
            <a:off x="457200" y="1676400"/>
            <a:ext cx="8001000" cy="4572000"/>
          </a:xfrm>
        </p:spPr>
        <p:txBody>
          <a:bodyPr/>
          <a:lstStyle/>
          <a:p>
            <a:pPr marL="628650" lvl="1" indent="-403225">
              <a:spcAft>
                <a:spcPts val="1200"/>
              </a:spcAft>
            </a:pPr>
            <a:r>
              <a:rPr lang="en-US" dirty="0"/>
              <a:t>Staff need training on the individual’s equipment: mask, nasal pillow, machine. </a:t>
            </a:r>
            <a:endParaRPr lang="en-US" sz="1600" dirty="0"/>
          </a:p>
          <a:p>
            <a:pPr marL="628650" lvl="1" indent="-403225">
              <a:spcAft>
                <a:spcPts val="1200"/>
              </a:spcAft>
            </a:pPr>
            <a:r>
              <a:rPr lang="en-US" dirty="0"/>
              <a:t>A Respiratory Therapist or a trainer from the home care company should do the initial training, including:</a:t>
            </a:r>
          </a:p>
          <a:p>
            <a:pPr lvl="2">
              <a:spcBef>
                <a:spcPts val="0"/>
              </a:spcBef>
              <a:spcAft>
                <a:spcPts val="0"/>
              </a:spcAft>
            </a:pPr>
            <a:r>
              <a:rPr lang="en-US" dirty="0"/>
              <a:t>How to assemble and disassemble the machine</a:t>
            </a:r>
          </a:p>
          <a:p>
            <a:pPr lvl="2">
              <a:spcBef>
                <a:spcPts val="0"/>
              </a:spcBef>
              <a:spcAft>
                <a:spcPts val="0"/>
              </a:spcAft>
            </a:pPr>
            <a:r>
              <a:rPr lang="en-US" dirty="0"/>
              <a:t>How to maintain the machine</a:t>
            </a:r>
          </a:p>
          <a:p>
            <a:pPr lvl="2">
              <a:spcBef>
                <a:spcPts val="0"/>
              </a:spcBef>
              <a:spcAft>
                <a:spcPts val="0"/>
              </a:spcAft>
            </a:pPr>
            <a:r>
              <a:rPr lang="en-US" dirty="0"/>
              <a:t>How to clean parts</a:t>
            </a:r>
          </a:p>
          <a:p>
            <a:pPr lvl="2">
              <a:spcBef>
                <a:spcPts val="0"/>
              </a:spcBef>
              <a:spcAft>
                <a:spcPts val="0"/>
              </a:spcAft>
            </a:pPr>
            <a:r>
              <a:rPr lang="en-US" dirty="0"/>
              <a:t>How to operate comfort modes</a:t>
            </a:r>
          </a:p>
        </p:txBody>
      </p:sp>
    </p:spTree>
    <p:extLst>
      <p:ext uri="{BB962C8B-B14F-4D97-AF65-F5344CB8AC3E}">
        <p14:creationId xmlns:p14="http://schemas.microsoft.com/office/powerpoint/2010/main" val="3432430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6BEA-5FAB-47CB-8957-21D36FD2B4D6}"/>
              </a:ext>
            </a:extLst>
          </p:cNvPr>
          <p:cNvSpPr>
            <a:spLocks noGrp="1"/>
          </p:cNvSpPr>
          <p:nvPr>
            <p:ph type="title"/>
          </p:nvPr>
        </p:nvSpPr>
        <p:spPr/>
        <p:txBody>
          <a:bodyPr/>
          <a:lstStyle/>
          <a:p>
            <a:r>
              <a:rPr lang="en-US" dirty="0"/>
              <a:t>Comfort Measures</a:t>
            </a:r>
          </a:p>
        </p:txBody>
      </p:sp>
      <p:sp>
        <p:nvSpPr>
          <p:cNvPr id="3" name="Content Placeholder 2">
            <a:extLst>
              <a:ext uri="{FF2B5EF4-FFF2-40B4-BE49-F238E27FC236}">
                <a16:creationId xmlns:a16="http://schemas.microsoft.com/office/drawing/2014/main" id="{4AF66919-8CA3-4968-A6F9-7D4DAAC6203E}"/>
              </a:ext>
            </a:extLst>
          </p:cNvPr>
          <p:cNvSpPr>
            <a:spLocks noGrp="1"/>
          </p:cNvSpPr>
          <p:nvPr>
            <p:ph idx="1"/>
          </p:nvPr>
        </p:nvSpPr>
        <p:spPr>
          <a:xfrm>
            <a:off x="685800" y="1767444"/>
            <a:ext cx="7772400" cy="3048000"/>
          </a:xfrm>
        </p:spPr>
        <p:txBody>
          <a:bodyPr/>
          <a:lstStyle/>
          <a:p>
            <a:r>
              <a:rPr lang="en-US" dirty="0"/>
              <a:t>Ramp (pressure), moisture (humidity, and temperature.</a:t>
            </a:r>
          </a:p>
          <a:p>
            <a:r>
              <a:rPr lang="en-US" dirty="0"/>
              <a:t>Pressure is specific to prescription written at diagnoses.</a:t>
            </a:r>
          </a:p>
          <a:p>
            <a:r>
              <a:rPr lang="en-US" dirty="0"/>
              <a:t>Ramp will start the pressure at a lower rate for a specific period of time, then it will increase to the prescribed pressure.</a:t>
            </a:r>
          </a:p>
          <a:p>
            <a:r>
              <a:rPr lang="en-US" dirty="0"/>
              <a:t>Not all people need ramp. It’s a personal preference!</a:t>
            </a:r>
          </a:p>
          <a:p>
            <a:pPr marL="0" indent="0">
              <a:buNone/>
            </a:pPr>
            <a:endParaRPr lang="en-US" dirty="0"/>
          </a:p>
        </p:txBody>
      </p:sp>
    </p:spTree>
    <p:extLst>
      <p:ext uri="{BB962C8B-B14F-4D97-AF65-F5344CB8AC3E}">
        <p14:creationId xmlns:p14="http://schemas.microsoft.com/office/powerpoint/2010/main" val="1183347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FCB0-735A-4870-B83D-3CCCDDB9FA11}"/>
              </a:ext>
            </a:extLst>
          </p:cNvPr>
          <p:cNvSpPr>
            <a:spLocks noGrp="1"/>
          </p:cNvSpPr>
          <p:nvPr>
            <p:ph type="ctrTitle"/>
          </p:nvPr>
        </p:nvSpPr>
        <p:spPr>
          <a:xfrm>
            <a:off x="876300" y="1828800"/>
            <a:ext cx="7391400" cy="2387600"/>
          </a:xfrm>
        </p:spPr>
        <p:txBody>
          <a:bodyPr>
            <a:normAutofit/>
          </a:bodyPr>
          <a:lstStyle/>
          <a:p>
            <a:r>
              <a:rPr lang="en-US" sz="4800" b="1" dirty="0">
                <a:solidFill>
                  <a:srgbClr val="000099"/>
                </a:solidFill>
              </a:rPr>
              <a:t>Compliance and Usage</a:t>
            </a:r>
          </a:p>
        </p:txBody>
      </p:sp>
    </p:spTree>
    <p:extLst>
      <p:ext uri="{BB962C8B-B14F-4D97-AF65-F5344CB8AC3E}">
        <p14:creationId xmlns:p14="http://schemas.microsoft.com/office/powerpoint/2010/main" val="3621174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D268-03E9-4228-AC39-7AED23BD365B}"/>
              </a:ext>
            </a:extLst>
          </p:cNvPr>
          <p:cNvSpPr>
            <a:spLocks noGrp="1"/>
          </p:cNvSpPr>
          <p:nvPr>
            <p:ph type="title"/>
          </p:nvPr>
        </p:nvSpPr>
        <p:spPr/>
        <p:txBody>
          <a:bodyPr/>
          <a:lstStyle/>
          <a:p>
            <a:r>
              <a:rPr lang="en-US" dirty="0"/>
              <a:t>Usage is Monitored</a:t>
            </a:r>
          </a:p>
        </p:txBody>
      </p:sp>
      <p:sp>
        <p:nvSpPr>
          <p:cNvPr id="3" name="Content Placeholder 2">
            <a:extLst>
              <a:ext uri="{FF2B5EF4-FFF2-40B4-BE49-F238E27FC236}">
                <a16:creationId xmlns:a16="http://schemas.microsoft.com/office/drawing/2014/main" id="{1EFB3D3B-E848-42B0-A311-32969A33F7F3}"/>
              </a:ext>
            </a:extLst>
          </p:cNvPr>
          <p:cNvSpPr>
            <a:spLocks noGrp="1"/>
          </p:cNvSpPr>
          <p:nvPr>
            <p:ph idx="1"/>
          </p:nvPr>
        </p:nvSpPr>
        <p:spPr>
          <a:xfrm>
            <a:off x="658368" y="1761744"/>
            <a:ext cx="8257032" cy="3048000"/>
          </a:xfrm>
        </p:spPr>
        <p:txBody>
          <a:bodyPr/>
          <a:lstStyle/>
          <a:p>
            <a:r>
              <a:rPr lang="en-US" dirty="0"/>
              <a:t>Once home care company sets up the device, they’re going to monitor usage over a period of time. </a:t>
            </a:r>
          </a:p>
          <a:p>
            <a:r>
              <a:rPr lang="en-US" dirty="0"/>
              <a:t>Compliance is defined as “at least 4 hours a night of use.”</a:t>
            </a:r>
          </a:p>
          <a:p>
            <a:r>
              <a:rPr lang="en-US" dirty="0"/>
              <a:t>Home care company will outline specific requirements</a:t>
            </a:r>
          </a:p>
          <a:p>
            <a:r>
              <a:rPr lang="en-US" dirty="0"/>
              <a:t>If non compliant, unit may be removed </a:t>
            </a:r>
          </a:p>
        </p:txBody>
      </p:sp>
    </p:spTree>
    <p:extLst>
      <p:ext uri="{BB962C8B-B14F-4D97-AF65-F5344CB8AC3E}">
        <p14:creationId xmlns:p14="http://schemas.microsoft.com/office/powerpoint/2010/main" val="2966857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5518-14B0-42C3-BB56-77F9155ED8C8}"/>
              </a:ext>
            </a:extLst>
          </p:cNvPr>
          <p:cNvSpPr>
            <a:spLocks noGrp="1"/>
          </p:cNvSpPr>
          <p:nvPr>
            <p:ph type="title"/>
          </p:nvPr>
        </p:nvSpPr>
        <p:spPr/>
        <p:txBody>
          <a:bodyPr/>
          <a:lstStyle/>
          <a:p>
            <a:r>
              <a:rPr lang="en-US" dirty="0"/>
              <a:t>How to help the person be compliant</a:t>
            </a:r>
          </a:p>
        </p:txBody>
      </p:sp>
      <p:sp>
        <p:nvSpPr>
          <p:cNvPr id="3" name="Content Placeholder 2">
            <a:extLst>
              <a:ext uri="{FF2B5EF4-FFF2-40B4-BE49-F238E27FC236}">
                <a16:creationId xmlns:a16="http://schemas.microsoft.com/office/drawing/2014/main" id="{EE21FE37-E339-494D-B104-FC85C05AA5FB}"/>
              </a:ext>
            </a:extLst>
          </p:cNvPr>
          <p:cNvSpPr>
            <a:spLocks noGrp="1"/>
          </p:cNvSpPr>
          <p:nvPr>
            <p:ph idx="1"/>
          </p:nvPr>
        </p:nvSpPr>
        <p:spPr/>
        <p:txBody>
          <a:bodyPr/>
          <a:lstStyle/>
          <a:p>
            <a:r>
              <a:rPr lang="en-US" dirty="0"/>
              <a:t>Don’t be hard on yourself; set a goal!</a:t>
            </a:r>
          </a:p>
          <a:p>
            <a:r>
              <a:rPr lang="en-US" dirty="0"/>
              <a:t>Start small with 2 hours a day for a week</a:t>
            </a:r>
          </a:p>
          <a:p>
            <a:r>
              <a:rPr lang="en-US" dirty="0"/>
              <a:t>Increase to 4 -6 hours</a:t>
            </a:r>
          </a:p>
          <a:p>
            <a:r>
              <a:rPr lang="en-US" dirty="0"/>
              <a:t>Often person feels MUCH BETTER and will want to continue</a:t>
            </a:r>
          </a:p>
        </p:txBody>
      </p:sp>
    </p:spTree>
    <p:extLst>
      <p:ext uri="{BB962C8B-B14F-4D97-AF65-F5344CB8AC3E}">
        <p14:creationId xmlns:p14="http://schemas.microsoft.com/office/powerpoint/2010/main" val="1310327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4A57-7FCA-4AA4-B1EC-02D9D21A6608}"/>
              </a:ext>
            </a:extLst>
          </p:cNvPr>
          <p:cNvSpPr>
            <a:spLocks noGrp="1"/>
          </p:cNvSpPr>
          <p:nvPr>
            <p:ph type="title"/>
          </p:nvPr>
        </p:nvSpPr>
        <p:spPr/>
        <p:txBody>
          <a:bodyPr/>
          <a:lstStyle/>
          <a:p>
            <a:r>
              <a:rPr lang="en-US" dirty="0"/>
              <a:t>Compliance</a:t>
            </a:r>
          </a:p>
        </p:txBody>
      </p:sp>
      <p:sp>
        <p:nvSpPr>
          <p:cNvPr id="3" name="Content Placeholder 2">
            <a:extLst>
              <a:ext uri="{FF2B5EF4-FFF2-40B4-BE49-F238E27FC236}">
                <a16:creationId xmlns:a16="http://schemas.microsoft.com/office/drawing/2014/main" id="{D8943C67-C300-410D-AA5F-CE0659CAC139}"/>
              </a:ext>
            </a:extLst>
          </p:cNvPr>
          <p:cNvSpPr>
            <a:spLocks noGrp="1"/>
          </p:cNvSpPr>
          <p:nvPr>
            <p:ph idx="1"/>
          </p:nvPr>
        </p:nvSpPr>
        <p:spPr/>
        <p:txBody>
          <a:bodyPr/>
          <a:lstStyle/>
          <a:p>
            <a:r>
              <a:rPr lang="en-US" dirty="0"/>
              <a:t>Some people may resist the sensation of the mask, touch, pressure, or noise</a:t>
            </a:r>
          </a:p>
          <a:p>
            <a:r>
              <a:rPr lang="en-US" dirty="0"/>
              <a:t>Let the person handle the mask, turn it on and off, etc.</a:t>
            </a:r>
          </a:p>
          <a:p>
            <a:r>
              <a:rPr lang="en-US" dirty="0"/>
              <a:t>Provide encouragement and support</a:t>
            </a:r>
          </a:p>
          <a:p>
            <a:r>
              <a:rPr lang="en-US" dirty="0"/>
              <a:t>Documentation is critical</a:t>
            </a:r>
          </a:p>
          <a:p>
            <a:pPr lvl="1"/>
            <a:endParaRPr lang="en-US" dirty="0"/>
          </a:p>
        </p:txBody>
      </p:sp>
    </p:spTree>
    <p:extLst>
      <p:ext uri="{BB962C8B-B14F-4D97-AF65-F5344CB8AC3E}">
        <p14:creationId xmlns:p14="http://schemas.microsoft.com/office/powerpoint/2010/main" val="1288906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3711-5B9A-4103-A938-0B1C70503C3E}"/>
              </a:ext>
            </a:extLst>
          </p:cNvPr>
          <p:cNvSpPr>
            <a:spLocks noGrp="1"/>
          </p:cNvSpPr>
          <p:nvPr>
            <p:ph type="title"/>
          </p:nvPr>
        </p:nvSpPr>
        <p:spPr>
          <a:xfrm>
            <a:off x="381000" y="228600"/>
            <a:ext cx="7772400" cy="1143000"/>
          </a:xfrm>
        </p:spPr>
        <p:txBody>
          <a:bodyPr/>
          <a:lstStyle/>
          <a:p>
            <a:r>
              <a:rPr lang="en-US" dirty="0"/>
              <a:t>Sleep Apnea is a serious condition</a:t>
            </a:r>
          </a:p>
        </p:txBody>
      </p:sp>
      <p:sp>
        <p:nvSpPr>
          <p:cNvPr id="3" name="Content Placeholder 2">
            <a:extLst>
              <a:ext uri="{FF2B5EF4-FFF2-40B4-BE49-F238E27FC236}">
                <a16:creationId xmlns:a16="http://schemas.microsoft.com/office/drawing/2014/main" id="{62D662B4-0920-4676-8997-3ACD6531A282}"/>
              </a:ext>
            </a:extLst>
          </p:cNvPr>
          <p:cNvSpPr>
            <a:spLocks noGrp="1"/>
          </p:cNvSpPr>
          <p:nvPr>
            <p:ph idx="1"/>
          </p:nvPr>
        </p:nvSpPr>
        <p:spPr>
          <a:xfrm>
            <a:off x="533400" y="1447800"/>
            <a:ext cx="8382000" cy="3048000"/>
          </a:xfrm>
        </p:spPr>
        <p:txBody>
          <a:bodyPr/>
          <a:lstStyle/>
          <a:p>
            <a:pPr>
              <a:spcAft>
                <a:spcPts val="1200"/>
              </a:spcAft>
            </a:pPr>
            <a:r>
              <a:rPr lang="en-US" sz="3000" dirty="0"/>
              <a:t>Affects 8% of adults in DDS services </a:t>
            </a:r>
            <a:r>
              <a:rPr lang="en-US" sz="1200" dirty="0"/>
              <a:t>(NCI survey 2017)</a:t>
            </a:r>
            <a:endParaRPr lang="en-US" sz="4400" dirty="0"/>
          </a:p>
          <a:p>
            <a:r>
              <a:rPr lang="en-US" sz="3000" kern="1200" dirty="0"/>
              <a:t>More common in William’s syndrome, Prader Willie syndrome and Down syndrome:</a:t>
            </a:r>
          </a:p>
          <a:p>
            <a:pPr lvl="1"/>
            <a:r>
              <a:rPr lang="en-US" sz="2600" kern="1200" dirty="0"/>
              <a:t>50% of people with Down syndrome</a:t>
            </a:r>
          </a:p>
          <a:p>
            <a:pPr lvl="1">
              <a:spcAft>
                <a:spcPts val="1200"/>
              </a:spcAft>
            </a:pPr>
            <a:r>
              <a:rPr lang="en-US" sz="2600" dirty="0"/>
              <a:t>More likely as adults progress through dementia.</a:t>
            </a:r>
            <a:endParaRPr lang="en-US" kern="1200" dirty="0"/>
          </a:p>
          <a:p>
            <a:r>
              <a:rPr lang="en-US" sz="3000" kern="1200" dirty="0"/>
              <a:t>Rates of sleep disorders range from 44% to 83% of people with Autism Spectrum Disorder</a:t>
            </a:r>
            <a:endParaRPr lang="en-US" kern="1200" dirty="0"/>
          </a:p>
          <a:p>
            <a:endParaRPr lang="en-US" dirty="0"/>
          </a:p>
          <a:p>
            <a:pPr marL="0" indent="0">
              <a:buNone/>
            </a:pPr>
            <a:endParaRPr lang="en-US" kern="1200" dirty="0"/>
          </a:p>
        </p:txBody>
      </p:sp>
    </p:spTree>
    <p:extLst>
      <p:ext uri="{BB962C8B-B14F-4D97-AF65-F5344CB8AC3E}">
        <p14:creationId xmlns:p14="http://schemas.microsoft.com/office/powerpoint/2010/main" val="827275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2EEB16-6306-43B6-8A34-D86B6C440351}"/>
              </a:ext>
            </a:extLst>
          </p:cNvPr>
          <p:cNvSpPr>
            <a:spLocks noGrp="1"/>
          </p:cNvSpPr>
          <p:nvPr>
            <p:ph type="ctrTitle"/>
          </p:nvPr>
        </p:nvSpPr>
        <p:spPr>
          <a:xfrm>
            <a:off x="1143000" y="3124200"/>
            <a:ext cx="6858000" cy="2387600"/>
          </a:xfrm>
        </p:spPr>
        <p:txBody>
          <a:bodyPr/>
          <a:lstStyle/>
          <a:p>
            <a:pPr marL="0" indent="0"/>
            <a:br>
              <a:rPr lang="en-US" dirty="0">
                <a:solidFill>
                  <a:srgbClr val="000099"/>
                </a:solidFill>
              </a:rPr>
            </a:br>
            <a:r>
              <a:rPr lang="en-US" sz="4800" dirty="0">
                <a:solidFill>
                  <a:srgbClr val="000099"/>
                </a:solidFill>
              </a:rPr>
              <a:t>Troubleshooting and Questions</a:t>
            </a:r>
            <a:br>
              <a:rPr lang="en-US" dirty="0">
                <a:solidFill>
                  <a:srgbClr val="000099"/>
                </a:solidFill>
              </a:rPr>
            </a:br>
            <a:endParaRPr lang="en-US" dirty="0">
              <a:solidFill>
                <a:srgbClr val="000099"/>
              </a:solidFill>
            </a:endParaRPr>
          </a:p>
        </p:txBody>
      </p:sp>
    </p:spTree>
    <p:extLst>
      <p:ext uri="{BB962C8B-B14F-4D97-AF65-F5344CB8AC3E}">
        <p14:creationId xmlns:p14="http://schemas.microsoft.com/office/powerpoint/2010/main" val="1466133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9165-67E1-4044-B45C-A16CE8A775BF}"/>
              </a:ext>
            </a:extLst>
          </p:cNvPr>
          <p:cNvSpPr>
            <a:spLocks noGrp="1"/>
          </p:cNvSpPr>
          <p:nvPr>
            <p:ph type="title"/>
          </p:nvPr>
        </p:nvSpPr>
        <p:spPr/>
        <p:txBody>
          <a:bodyPr/>
          <a:lstStyle/>
          <a:p>
            <a:r>
              <a:rPr lang="en-US" dirty="0"/>
              <a:t>Symptoms that may indicate the machine is not working well</a:t>
            </a:r>
          </a:p>
        </p:txBody>
      </p:sp>
      <p:sp>
        <p:nvSpPr>
          <p:cNvPr id="3" name="Content Placeholder 2">
            <a:extLst>
              <a:ext uri="{FF2B5EF4-FFF2-40B4-BE49-F238E27FC236}">
                <a16:creationId xmlns:a16="http://schemas.microsoft.com/office/drawing/2014/main" id="{38D2E3CE-AFD7-417A-A543-944BF4B41592}"/>
              </a:ext>
            </a:extLst>
          </p:cNvPr>
          <p:cNvSpPr>
            <a:spLocks noGrp="1"/>
          </p:cNvSpPr>
          <p:nvPr>
            <p:ph idx="1"/>
          </p:nvPr>
        </p:nvSpPr>
        <p:spPr/>
        <p:txBody>
          <a:bodyPr/>
          <a:lstStyle/>
          <a:p>
            <a:r>
              <a:rPr lang="en-US" dirty="0"/>
              <a:t>Still have daytime sleepiness</a:t>
            </a:r>
          </a:p>
          <a:p>
            <a:r>
              <a:rPr lang="en-US" dirty="0"/>
              <a:t>Constant runny nose or cold symptoms</a:t>
            </a:r>
          </a:p>
          <a:p>
            <a:r>
              <a:rPr lang="en-US" dirty="0"/>
              <a:t>Still snoring</a:t>
            </a:r>
          </a:p>
          <a:p>
            <a:r>
              <a:rPr lang="en-US" dirty="0"/>
              <a:t>Call the Primary Care Provider!</a:t>
            </a:r>
          </a:p>
        </p:txBody>
      </p:sp>
    </p:spTree>
    <p:extLst>
      <p:ext uri="{BB962C8B-B14F-4D97-AF65-F5344CB8AC3E}">
        <p14:creationId xmlns:p14="http://schemas.microsoft.com/office/powerpoint/2010/main" val="2634124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9FCE5-1E4E-4E94-9D59-D3BCEB63F36D}"/>
              </a:ext>
            </a:extLst>
          </p:cNvPr>
          <p:cNvSpPr>
            <a:spLocks noGrp="1"/>
          </p:cNvSpPr>
          <p:nvPr>
            <p:ph type="title"/>
          </p:nvPr>
        </p:nvSpPr>
        <p:spPr/>
        <p:txBody>
          <a:bodyPr/>
          <a:lstStyle/>
          <a:p>
            <a:r>
              <a:rPr lang="en-US" dirty="0"/>
              <a:t>Common Problems</a:t>
            </a:r>
          </a:p>
        </p:txBody>
      </p:sp>
      <p:sp>
        <p:nvSpPr>
          <p:cNvPr id="3" name="Content Placeholder 2">
            <a:extLst>
              <a:ext uri="{FF2B5EF4-FFF2-40B4-BE49-F238E27FC236}">
                <a16:creationId xmlns:a16="http://schemas.microsoft.com/office/drawing/2014/main" id="{39BFD73D-6789-4B03-8C24-06E65C00E828}"/>
              </a:ext>
            </a:extLst>
          </p:cNvPr>
          <p:cNvSpPr>
            <a:spLocks noGrp="1"/>
          </p:cNvSpPr>
          <p:nvPr>
            <p:ph idx="1"/>
          </p:nvPr>
        </p:nvSpPr>
        <p:spPr/>
        <p:txBody>
          <a:bodyPr/>
          <a:lstStyle/>
          <a:p>
            <a:r>
              <a:rPr lang="en-US" dirty="0"/>
              <a:t>Machine is not plugged in</a:t>
            </a:r>
          </a:p>
          <a:p>
            <a:r>
              <a:rPr lang="en-US" dirty="0"/>
              <a:t>Won’t turn on</a:t>
            </a:r>
          </a:p>
          <a:p>
            <a:pPr lvl="1"/>
            <a:r>
              <a:rPr lang="en-US" dirty="0"/>
              <a:t>Other error codes</a:t>
            </a:r>
          </a:p>
          <a:p>
            <a:r>
              <a:rPr lang="en-US" dirty="0"/>
              <a:t>Hose or Mask Leak</a:t>
            </a:r>
          </a:p>
        </p:txBody>
      </p:sp>
    </p:spTree>
    <p:extLst>
      <p:ext uri="{BB962C8B-B14F-4D97-AF65-F5344CB8AC3E}">
        <p14:creationId xmlns:p14="http://schemas.microsoft.com/office/powerpoint/2010/main" val="1370602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34D1-B3D1-46FF-9E3F-096685F70504}"/>
              </a:ext>
            </a:extLst>
          </p:cNvPr>
          <p:cNvSpPr>
            <a:spLocks noGrp="1"/>
          </p:cNvSpPr>
          <p:nvPr>
            <p:ph type="title"/>
          </p:nvPr>
        </p:nvSpPr>
        <p:spPr/>
        <p:txBody>
          <a:bodyPr/>
          <a:lstStyle/>
          <a:p>
            <a:r>
              <a:rPr lang="en-US" dirty="0"/>
              <a:t>Hose/Mask Leaks</a:t>
            </a:r>
          </a:p>
        </p:txBody>
      </p:sp>
      <p:sp>
        <p:nvSpPr>
          <p:cNvPr id="3" name="Content Placeholder 2">
            <a:extLst>
              <a:ext uri="{FF2B5EF4-FFF2-40B4-BE49-F238E27FC236}">
                <a16:creationId xmlns:a16="http://schemas.microsoft.com/office/drawing/2014/main" id="{5670295F-21B1-4819-8058-D215435CE3EF}"/>
              </a:ext>
            </a:extLst>
          </p:cNvPr>
          <p:cNvSpPr>
            <a:spLocks noGrp="1"/>
          </p:cNvSpPr>
          <p:nvPr>
            <p:ph idx="1"/>
          </p:nvPr>
        </p:nvSpPr>
        <p:spPr>
          <a:xfrm>
            <a:off x="685800" y="2057400"/>
            <a:ext cx="8153400" cy="3048000"/>
          </a:xfrm>
        </p:spPr>
        <p:txBody>
          <a:bodyPr/>
          <a:lstStyle/>
          <a:p>
            <a:r>
              <a:rPr lang="en-US" dirty="0"/>
              <a:t>Usually hose leaks are from a split</a:t>
            </a:r>
          </a:p>
          <a:p>
            <a:r>
              <a:rPr lang="en-US" dirty="0"/>
              <a:t>Mask leaks are usually due to a poor fit</a:t>
            </a:r>
          </a:p>
          <a:p>
            <a:r>
              <a:rPr lang="en-US" dirty="0"/>
              <a:t>Watch for (visible or person complaining):</a:t>
            </a:r>
          </a:p>
          <a:p>
            <a:pPr lvl="1"/>
            <a:r>
              <a:rPr lang="en-US" dirty="0"/>
              <a:t>Dry, itchy eyes</a:t>
            </a:r>
          </a:p>
          <a:p>
            <a:pPr lvl="1"/>
            <a:r>
              <a:rPr lang="en-US" dirty="0"/>
              <a:t>Red marks on bridge of nose</a:t>
            </a:r>
          </a:p>
          <a:p>
            <a:pPr lvl="1"/>
            <a:r>
              <a:rPr lang="en-US" dirty="0"/>
              <a:t>Red marks on top of lip (below nose)</a:t>
            </a:r>
          </a:p>
          <a:p>
            <a:pPr lvl="1"/>
            <a:r>
              <a:rPr lang="en-US" dirty="0"/>
              <a:t>Person will complain they don’t have enough pressure</a:t>
            </a:r>
          </a:p>
        </p:txBody>
      </p:sp>
    </p:spTree>
    <p:extLst>
      <p:ext uri="{BB962C8B-B14F-4D97-AF65-F5344CB8AC3E}">
        <p14:creationId xmlns:p14="http://schemas.microsoft.com/office/powerpoint/2010/main" val="816930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2E3CD-9048-4BC2-A3F7-EF373D8B4FE1}"/>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648B6664-6F11-45C7-9027-639904559546}"/>
              </a:ext>
            </a:extLst>
          </p:cNvPr>
          <p:cNvSpPr>
            <a:spLocks noGrp="1"/>
          </p:cNvSpPr>
          <p:nvPr>
            <p:ph idx="1"/>
          </p:nvPr>
        </p:nvSpPr>
        <p:spPr/>
        <p:txBody>
          <a:bodyPr/>
          <a:lstStyle/>
          <a:p>
            <a:r>
              <a:rPr lang="en-US" dirty="0"/>
              <a:t>Questions about the machine can be directed to the company</a:t>
            </a:r>
          </a:p>
          <a:p>
            <a:pPr lvl="1"/>
            <a:r>
              <a:rPr lang="en-US" dirty="0"/>
              <a:t>Report error codes </a:t>
            </a:r>
            <a:r>
              <a:rPr lang="en-US" u="sng" dirty="0"/>
              <a:t>immediately</a:t>
            </a:r>
          </a:p>
          <a:p>
            <a:pPr lvl="1"/>
            <a:r>
              <a:rPr lang="en-US" dirty="0"/>
              <a:t>Leave a message and a RT will return the call</a:t>
            </a:r>
          </a:p>
          <a:p>
            <a:pPr lvl="1"/>
            <a:r>
              <a:rPr lang="en-US" dirty="0"/>
              <a:t>Homecare companies will have staff on 24/7.</a:t>
            </a:r>
          </a:p>
        </p:txBody>
      </p:sp>
    </p:spTree>
    <p:extLst>
      <p:ext uri="{BB962C8B-B14F-4D97-AF65-F5344CB8AC3E}">
        <p14:creationId xmlns:p14="http://schemas.microsoft.com/office/powerpoint/2010/main" val="183244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FCB0-735A-4870-B83D-3CCCDDB9FA11}"/>
              </a:ext>
            </a:extLst>
          </p:cNvPr>
          <p:cNvSpPr>
            <a:spLocks noGrp="1"/>
          </p:cNvSpPr>
          <p:nvPr>
            <p:ph type="ctrTitle"/>
          </p:nvPr>
        </p:nvSpPr>
        <p:spPr>
          <a:xfrm>
            <a:off x="1219200" y="1219200"/>
            <a:ext cx="6858000" cy="2387600"/>
          </a:xfrm>
        </p:spPr>
        <p:txBody>
          <a:bodyPr/>
          <a:lstStyle/>
          <a:p>
            <a:r>
              <a:rPr lang="en-US" sz="4800" dirty="0">
                <a:solidFill>
                  <a:srgbClr val="000099"/>
                </a:solidFill>
              </a:rPr>
              <a:t>Cleaning</a:t>
            </a:r>
          </a:p>
        </p:txBody>
      </p:sp>
    </p:spTree>
    <p:extLst>
      <p:ext uri="{BB962C8B-B14F-4D97-AF65-F5344CB8AC3E}">
        <p14:creationId xmlns:p14="http://schemas.microsoft.com/office/powerpoint/2010/main" val="4071547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993D-96AE-4001-B0BD-2335F9F4C7FF}"/>
              </a:ext>
            </a:extLst>
          </p:cNvPr>
          <p:cNvSpPr>
            <a:spLocks noGrp="1"/>
          </p:cNvSpPr>
          <p:nvPr>
            <p:ph type="title"/>
          </p:nvPr>
        </p:nvSpPr>
        <p:spPr>
          <a:xfrm>
            <a:off x="685800" y="0"/>
            <a:ext cx="7772400" cy="1143000"/>
          </a:xfrm>
        </p:spPr>
        <p:txBody>
          <a:bodyPr/>
          <a:lstStyle/>
          <a:p>
            <a:r>
              <a:rPr lang="en-US" dirty="0"/>
              <a:t>All models need cleaning!</a:t>
            </a:r>
          </a:p>
        </p:txBody>
      </p:sp>
      <p:sp>
        <p:nvSpPr>
          <p:cNvPr id="3" name="Content Placeholder 2">
            <a:extLst>
              <a:ext uri="{FF2B5EF4-FFF2-40B4-BE49-F238E27FC236}">
                <a16:creationId xmlns:a16="http://schemas.microsoft.com/office/drawing/2014/main" id="{2D6F4567-4F8A-4FDE-AC49-9055009E57E8}"/>
              </a:ext>
            </a:extLst>
          </p:cNvPr>
          <p:cNvSpPr>
            <a:spLocks noGrp="1"/>
          </p:cNvSpPr>
          <p:nvPr>
            <p:ph idx="1"/>
          </p:nvPr>
        </p:nvSpPr>
        <p:spPr>
          <a:xfrm>
            <a:off x="838200" y="990600"/>
            <a:ext cx="8153400" cy="3048000"/>
          </a:xfrm>
        </p:spPr>
        <p:txBody>
          <a:bodyPr/>
          <a:lstStyle/>
          <a:p>
            <a:r>
              <a:rPr lang="en-US" sz="2800" dirty="0"/>
              <a:t>Follow manufacturer’s instructions</a:t>
            </a:r>
          </a:p>
          <a:p>
            <a:r>
              <a:rPr lang="en-US" sz="2800" dirty="0"/>
              <a:t>Do:</a:t>
            </a:r>
          </a:p>
          <a:p>
            <a:pPr lvl="1"/>
            <a:r>
              <a:rPr lang="en-US" dirty="0"/>
              <a:t>Use distilled water only</a:t>
            </a:r>
          </a:p>
          <a:p>
            <a:pPr lvl="1"/>
            <a:r>
              <a:rPr lang="en-US" dirty="0"/>
              <a:t>Use moisturizer-free soap</a:t>
            </a:r>
          </a:p>
          <a:p>
            <a:pPr lvl="1"/>
            <a:r>
              <a:rPr lang="en-US" dirty="0"/>
              <a:t>Remove tub first and then fill with water</a:t>
            </a:r>
          </a:p>
          <a:p>
            <a:r>
              <a:rPr lang="en-US" sz="2800" dirty="0"/>
              <a:t>Do Not:</a:t>
            </a:r>
          </a:p>
          <a:p>
            <a:pPr lvl="1"/>
            <a:r>
              <a:rPr lang="en-US" dirty="0"/>
              <a:t>Tip the machine</a:t>
            </a:r>
          </a:p>
          <a:p>
            <a:pPr lvl="1"/>
            <a:r>
              <a:rPr lang="en-US" dirty="0"/>
              <a:t>Run through dishwasher</a:t>
            </a:r>
          </a:p>
          <a:p>
            <a:pPr lvl="1"/>
            <a:r>
              <a:rPr lang="en-US" dirty="0"/>
              <a:t>Move the machine with water in it!</a:t>
            </a:r>
          </a:p>
          <a:p>
            <a:r>
              <a:rPr lang="en-US" sz="2800" dirty="0"/>
              <a:t>Consider securing the machine to bedside table</a:t>
            </a:r>
          </a:p>
          <a:p>
            <a:pPr lvl="1"/>
            <a:endParaRPr lang="en-US" dirty="0"/>
          </a:p>
        </p:txBody>
      </p:sp>
    </p:spTree>
    <p:extLst>
      <p:ext uri="{BB962C8B-B14F-4D97-AF65-F5344CB8AC3E}">
        <p14:creationId xmlns:p14="http://schemas.microsoft.com/office/powerpoint/2010/main" val="2765741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0B222-8212-477B-A51C-8F9E50308F85}"/>
              </a:ext>
            </a:extLst>
          </p:cNvPr>
          <p:cNvSpPr>
            <a:spLocks noGrp="1"/>
          </p:cNvSpPr>
          <p:nvPr>
            <p:ph type="title"/>
          </p:nvPr>
        </p:nvSpPr>
        <p:spPr/>
        <p:txBody>
          <a:bodyPr/>
          <a:lstStyle/>
          <a:p>
            <a:r>
              <a:rPr lang="en-US" dirty="0"/>
              <a:t>Suggested Daily Routine</a:t>
            </a:r>
          </a:p>
        </p:txBody>
      </p:sp>
      <p:sp>
        <p:nvSpPr>
          <p:cNvPr id="3" name="Content Placeholder 2">
            <a:extLst>
              <a:ext uri="{FF2B5EF4-FFF2-40B4-BE49-F238E27FC236}">
                <a16:creationId xmlns:a16="http://schemas.microsoft.com/office/drawing/2014/main" id="{6A520401-A0B0-4175-82D1-295186D69961}"/>
              </a:ext>
            </a:extLst>
          </p:cNvPr>
          <p:cNvSpPr>
            <a:spLocks noGrp="1"/>
          </p:cNvSpPr>
          <p:nvPr>
            <p:ph idx="1"/>
          </p:nvPr>
        </p:nvSpPr>
        <p:spPr>
          <a:xfrm>
            <a:off x="685800" y="1600200"/>
            <a:ext cx="7772400" cy="3505200"/>
          </a:xfrm>
        </p:spPr>
        <p:txBody>
          <a:bodyPr>
            <a:noAutofit/>
          </a:bodyPr>
          <a:lstStyle/>
          <a:p>
            <a:pPr marL="514350" lvl="0" indent="-514350">
              <a:buFont typeface="+mj-lt"/>
              <a:buAutoNum type="arabicPeriod"/>
            </a:pPr>
            <a:r>
              <a:rPr lang="en-US" sz="2400" dirty="0"/>
              <a:t>Remove mask/nasal pillows from individual.</a:t>
            </a:r>
          </a:p>
          <a:p>
            <a:pPr marL="514350" lvl="0" indent="-514350">
              <a:buFont typeface="+mj-lt"/>
              <a:buAutoNum type="arabicPeriod"/>
            </a:pPr>
            <a:r>
              <a:rPr lang="en-US" sz="2400" dirty="0"/>
              <a:t>Turn of oxygen</a:t>
            </a:r>
          </a:p>
          <a:p>
            <a:pPr marL="514350" lvl="0" indent="-514350">
              <a:buFont typeface="+mj-lt"/>
              <a:buAutoNum type="arabicPeriod"/>
            </a:pPr>
            <a:r>
              <a:rPr lang="en-US" sz="2400" dirty="0"/>
              <a:t>Turn off machine and let it cool down.</a:t>
            </a:r>
          </a:p>
          <a:p>
            <a:pPr marL="514350" lvl="0" indent="-514350">
              <a:buFont typeface="+mj-lt"/>
              <a:buAutoNum type="arabicPeriod"/>
            </a:pPr>
            <a:r>
              <a:rPr lang="en-US" sz="2400" dirty="0"/>
              <a:t>Remove water tub carefully so it does not tip and leave lid open to dry.</a:t>
            </a:r>
          </a:p>
          <a:p>
            <a:pPr marL="514350" lvl="0" indent="-514350">
              <a:buFont typeface="+mj-lt"/>
              <a:buAutoNum type="arabicPeriod"/>
            </a:pPr>
            <a:r>
              <a:rPr lang="en-US" sz="2400" dirty="0"/>
              <a:t>Drain water tub and clean water tub according to manufacturer’s instructions. </a:t>
            </a:r>
          </a:p>
          <a:p>
            <a:pPr marL="514350" lvl="0" indent="-514350">
              <a:buFont typeface="+mj-lt"/>
              <a:buAutoNum type="arabicPeriod"/>
            </a:pPr>
            <a:r>
              <a:rPr lang="en-US" sz="2400" dirty="0"/>
              <a:t>Remove the face mask/nasal pillows and clean according to manufacturer’s instructions.</a:t>
            </a:r>
          </a:p>
          <a:p>
            <a:endParaRPr lang="en-US" dirty="0"/>
          </a:p>
        </p:txBody>
      </p:sp>
    </p:spTree>
    <p:extLst>
      <p:ext uri="{BB962C8B-B14F-4D97-AF65-F5344CB8AC3E}">
        <p14:creationId xmlns:p14="http://schemas.microsoft.com/office/powerpoint/2010/main" val="4244926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77EE1-350E-4899-8F96-D40A4E2A3F55}"/>
              </a:ext>
            </a:extLst>
          </p:cNvPr>
          <p:cNvSpPr>
            <a:spLocks noGrp="1"/>
          </p:cNvSpPr>
          <p:nvPr>
            <p:ph type="title"/>
          </p:nvPr>
        </p:nvSpPr>
        <p:spPr>
          <a:xfrm>
            <a:off x="685800" y="353568"/>
            <a:ext cx="7772400" cy="1143000"/>
          </a:xfrm>
        </p:spPr>
        <p:txBody>
          <a:bodyPr/>
          <a:lstStyle/>
          <a:p>
            <a:r>
              <a:rPr lang="en-US" dirty="0"/>
              <a:t>Suggested Weekly Routines</a:t>
            </a:r>
          </a:p>
        </p:txBody>
      </p:sp>
      <p:sp>
        <p:nvSpPr>
          <p:cNvPr id="3" name="Content Placeholder 2">
            <a:extLst>
              <a:ext uri="{FF2B5EF4-FFF2-40B4-BE49-F238E27FC236}">
                <a16:creationId xmlns:a16="http://schemas.microsoft.com/office/drawing/2014/main" id="{E1EE00AC-C1D5-4A9F-8FA7-2FA06027E23C}"/>
              </a:ext>
            </a:extLst>
          </p:cNvPr>
          <p:cNvSpPr>
            <a:spLocks noGrp="1"/>
          </p:cNvSpPr>
          <p:nvPr>
            <p:ph idx="1"/>
          </p:nvPr>
        </p:nvSpPr>
        <p:spPr>
          <a:xfrm>
            <a:off x="609600" y="1219200"/>
            <a:ext cx="8382000" cy="3352800"/>
          </a:xfrm>
        </p:spPr>
        <p:txBody>
          <a:bodyPr/>
          <a:lstStyle/>
          <a:p>
            <a:pPr marL="457200" lvl="0" indent="-457200">
              <a:buFont typeface="+mj-lt"/>
              <a:buAutoNum type="arabicPeriod"/>
            </a:pPr>
            <a:r>
              <a:rPr lang="en-US" sz="2400" dirty="0"/>
              <a:t>Remove the face mask from the headgear (straps).</a:t>
            </a:r>
          </a:p>
          <a:p>
            <a:pPr marL="457200" lvl="0" indent="-457200">
              <a:buFont typeface="+mj-lt"/>
              <a:buAutoNum type="arabicPeriod"/>
            </a:pPr>
            <a:r>
              <a:rPr lang="en-US" sz="2400" dirty="0"/>
              <a:t>Clean the mask and head gear according to manufacturer’s instructions</a:t>
            </a:r>
          </a:p>
          <a:p>
            <a:pPr marL="457200" lvl="0" indent="-457200">
              <a:buFont typeface="+mj-lt"/>
              <a:buAutoNum type="arabicPeriod"/>
            </a:pPr>
            <a:r>
              <a:rPr lang="en-US" sz="2400" dirty="0"/>
              <a:t>Clean the face mask, water tub, headgear (straps), and CPAP hose according to manufacturer’s instructions. Make sure they are completely dry before reassembling. </a:t>
            </a:r>
          </a:p>
          <a:p>
            <a:pPr marL="457200" lvl="0" indent="-457200">
              <a:buFont typeface="+mj-lt"/>
              <a:buAutoNum type="arabicPeriod"/>
            </a:pPr>
            <a:r>
              <a:rPr lang="en-US" sz="2400" dirty="0"/>
              <a:t>When reinserting pillows or cushions into headgear inspect visually and correct if any gaps are seen.</a:t>
            </a:r>
          </a:p>
          <a:p>
            <a:pPr marL="457200" lvl="0" indent="-457200">
              <a:buFont typeface="+mj-lt"/>
              <a:buAutoNum type="arabicPeriod"/>
            </a:pPr>
            <a:r>
              <a:rPr lang="en-US" sz="2400" dirty="0"/>
              <a:t>Remove the filter from the machine. Clean or replace it according to manufacturer’s instructions.</a:t>
            </a:r>
          </a:p>
          <a:p>
            <a:pPr marL="457200" lvl="0" indent="-457200">
              <a:buFont typeface="+mj-lt"/>
              <a:buAutoNum type="arabicPeriod"/>
            </a:pPr>
            <a:r>
              <a:rPr lang="en-US" sz="2400" dirty="0"/>
              <a:t>Use an anti-bacterial wipe on the exterior of the unit</a:t>
            </a:r>
          </a:p>
          <a:p>
            <a:pPr marL="0" indent="0">
              <a:buNone/>
            </a:pPr>
            <a:endParaRPr lang="en-US" dirty="0"/>
          </a:p>
        </p:txBody>
      </p:sp>
    </p:spTree>
    <p:extLst>
      <p:ext uri="{BB962C8B-B14F-4D97-AF65-F5344CB8AC3E}">
        <p14:creationId xmlns:p14="http://schemas.microsoft.com/office/powerpoint/2010/main" val="3876489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0D92-21BA-44C9-8A40-0F6F635D3221}"/>
              </a:ext>
            </a:extLst>
          </p:cNvPr>
          <p:cNvSpPr>
            <a:spLocks noGrp="1"/>
          </p:cNvSpPr>
          <p:nvPr>
            <p:ph type="title"/>
          </p:nvPr>
        </p:nvSpPr>
        <p:spPr/>
        <p:txBody>
          <a:bodyPr/>
          <a:lstStyle/>
          <a:p>
            <a:r>
              <a:rPr lang="en-US" dirty="0"/>
              <a:t>Unique considerations </a:t>
            </a:r>
          </a:p>
        </p:txBody>
      </p:sp>
      <p:sp>
        <p:nvSpPr>
          <p:cNvPr id="3" name="Content Placeholder 2">
            <a:extLst>
              <a:ext uri="{FF2B5EF4-FFF2-40B4-BE49-F238E27FC236}">
                <a16:creationId xmlns:a16="http://schemas.microsoft.com/office/drawing/2014/main" id="{93F74C31-6552-4F77-A1EB-1FA0A4B10757}"/>
              </a:ext>
            </a:extLst>
          </p:cNvPr>
          <p:cNvSpPr>
            <a:spLocks noGrp="1"/>
          </p:cNvSpPr>
          <p:nvPr>
            <p:ph idx="1"/>
          </p:nvPr>
        </p:nvSpPr>
        <p:spPr/>
        <p:txBody>
          <a:bodyPr/>
          <a:lstStyle/>
          <a:p>
            <a:r>
              <a:rPr lang="en-US" dirty="0"/>
              <a:t>Manufacturer cleaning protocol may not take into consideration exposure to bodily fluids. In those instances, cleaning would happen immediately. </a:t>
            </a:r>
          </a:p>
        </p:txBody>
      </p:sp>
    </p:spTree>
    <p:extLst>
      <p:ext uri="{BB962C8B-B14F-4D97-AF65-F5344CB8AC3E}">
        <p14:creationId xmlns:p14="http://schemas.microsoft.com/office/powerpoint/2010/main" val="390283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3711-5B9A-4103-A938-0B1C70503C3E}"/>
              </a:ext>
            </a:extLst>
          </p:cNvPr>
          <p:cNvSpPr>
            <a:spLocks noGrp="1"/>
          </p:cNvSpPr>
          <p:nvPr>
            <p:ph type="title"/>
          </p:nvPr>
        </p:nvSpPr>
        <p:spPr>
          <a:xfrm>
            <a:off x="685800" y="152400"/>
            <a:ext cx="7772400" cy="1143000"/>
          </a:xfrm>
        </p:spPr>
        <p:txBody>
          <a:bodyPr/>
          <a:lstStyle/>
          <a:p>
            <a:r>
              <a:rPr lang="en-US" dirty="0"/>
              <a:t>Medical conditions</a:t>
            </a:r>
          </a:p>
        </p:txBody>
      </p:sp>
      <p:sp>
        <p:nvSpPr>
          <p:cNvPr id="3" name="Content Placeholder 2">
            <a:extLst>
              <a:ext uri="{FF2B5EF4-FFF2-40B4-BE49-F238E27FC236}">
                <a16:creationId xmlns:a16="http://schemas.microsoft.com/office/drawing/2014/main" id="{62D662B4-0920-4676-8997-3ACD6531A282}"/>
              </a:ext>
            </a:extLst>
          </p:cNvPr>
          <p:cNvSpPr>
            <a:spLocks noGrp="1"/>
          </p:cNvSpPr>
          <p:nvPr>
            <p:ph idx="1"/>
          </p:nvPr>
        </p:nvSpPr>
        <p:spPr>
          <a:xfrm>
            <a:off x="838200" y="1219200"/>
            <a:ext cx="7772400" cy="4791456"/>
          </a:xfrm>
        </p:spPr>
        <p:txBody>
          <a:bodyPr/>
          <a:lstStyle/>
          <a:p>
            <a:r>
              <a:rPr lang="en-US" sz="2400" dirty="0"/>
              <a:t>Increased risk of abnormal heart rhythms (arrhythmias) </a:t>
            </a:r>
          </a:p>
          <a:p>
            <a:r>
              <a:rPr lang="en-US" sz="2400" dirty="0"/>
              <a:t>Greater risk of coronary artery disease, heart attack, heart failure and stroke </a:t>
            </a:r>
          </a:p>
          <a:p>
            <a:r>
              <a:rPr lang="en-US" sz="2400" dirty="0"/>
              <a:t>High blood pressure </a:t>
            </a:r>
          </a:p>
          <a:p>
            <a:r>
              <a:rPr lang="en-US" sz="2400" dirty="0"/>
              <a:t>Impaired glucose tolerance and insulin resistance </a:t>
            </a:r>
          </a:p>
          <a:p>
            <a:r>
              <a:rPr lang="en-US" sz="2400" dirty="0"/>
              <a:t>Frequent nighttime urination </a:t>
            </a:r>
          </a:p>
          <a:p>
            <a:r>
              <a:rPr lang="en-US" sz="2400" dirty="0"/>
              <a:t>Depression </a:t>
            </a:r>
          </a:p>
          <a:p>
            <a:r>
              <a:rPr lang="en-US" sz="2400" dirty="0"/>
              <a:t>Menstrual irregularities</a:t>
            </a:r>
          </a:p>
          <a:p>
            <a:r>
              <a:rPr lang="en-US" sz="2400" dirty="0"/>
              <a:t>Some research has found a connection between obstructive sleep apnea and glaucoma</a:t>
            </a:r>
            <a:endParaRPr lang="en-US" sz="2400" kern="1200" dirty="0"/>
          </a:p>
        </p:txBody>
      </p:sp>
    </p:spTree>
    <p:extLst>
      <p:ext uri="{BB962C8B-B14F-4D97-AF65-F5344CB8AC3E}">
        <p14:creationId xmlns:p14="http://schemas.microsoft.com/office/powerpoint/2010/main" val="3868558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FCB0-735A-4870-B83D-3CCCDDB9FA11}"/>
              </a:ext>
            </a:extLst>
          </p:cNvPr>
          <p:cNvSpPr>
            <a:spLocks noGrp="1"/>
          </p:cNvSpPr>
          <p:nvPr>
            <p:ph type="ctrTitle"/>
          </p:nvPr>
        </p:nvSpPr>
        <p:spPr/>
        <p:txBody>
          <a:bodyPr>
            <a:normAutofit/>
          </a:bodyPr>
          <a:lstStyle/>
          <a:p>
            <a:r>
              <a:rPr lang="en-US" sz="4800" b="1" dirty="0">
                <a:solidFill>
                  <a:srgbClr val="000099"/>
                </a:solidFill>
                <a:latin typeface="Arial" panose="020B0604020202020204" pitchFamily="34" charset="0"/>
                <a:cs typeface="Arial" panose="020B0604020202020204" pitchFamily="34" charset="0"/>
              </a:rPr>
              <a:t>DDS Protocols</a:t>
            </a:r>
          </a:p>
        </p:txBody>
      </p:sp>
    </p:spTree>
    <p:extLst>
      <p:ext uri="{BB962C8B-B14F-4D97-AF65-F5344CB8AC3E}">
        <p14:creationId xmlns:p14="http://schemas.microsoft.com/office/powerpoint/2010/main" val="2843034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DA16-57A5-4FD1-B3A3-D114C66A9161}"/>
              </a:ext>
            </a:extLst>
          </p:cNvPr>
          <p:cNvSpPr>
            <a:spLocks noGrp="1"/>
          </p:cNvSpPr>
          <p:nvPr>
            <p:ph type="title"/>
          </p:nvPr>
        </p:nvSpPr>
        <p:spPr>
          <a:xfrm>
            <a:off x="685800" y="76200"/>
            <a:ext cx="7772400" cy="1143000"/>
          </a:xfrm>
        </p:spPr>
        <p:txBody>
          <a:bodyPr/>
          <a:lstStyle/>
          <a:p>
            <a:r>
              <a:rPr lang="en-US" dirty="0"/>
              <a:t>List of what must be included</a:t>
            </a:r>
          </a:p>
        </p:txBody>
      </p:sp>
      <p:sp>
        <p:nvSpPr>
          <p:cNvPr id="3" name="Content Placeholder 2">
            <a:extLst>
              <a:ext uri="{FF2B5EF4-FFF2-40B4-BE49-F238E27FC236}">
                <a16:creationId xmlns:a16="http://schemas.microsoft.com/office/drawing/2014/main" id="{113F8FB5-CA27-41AA-A8AA-754C1F08B4B8}"/>
              </a:ext>
            </a:extLst>
          </p:cNvPr>
          <p:cNvSpPr>
            <a:spLocks noGrp="1"/>
          </p:cNvSpPr>
          <p:nvPr>
            <p:ph idx="1"/>
          </p:nvPr>
        </p:nvSpPr>
        <p:spPr>
          <a:xfrm>
            <a:off x="914400" y="990600"/>
            <a:ext cx="7772400" cy="5334000"/>
          </a:xfrm>
        </p:spPr>
        <p:txBody>
          <a:bodyPr/>
          <a:lstStyle/>
          <a:p>
            <a:r>
              <a:rPr lang="en-US" sz="2400" dirty="0"/>
              <a:t>A copy of the Health Care Provider (HCP) order </a:t>
            </a:r>
          </a:p>
          <a:p>
            <a:r>
              <a:rPr lang="en-US" sz="2400" dirty="0"/>
              <a:t>Reason for use </a:t>
            </a:r>
          </a:p>
          <a:p>
            <a:r>
              <a:rPr lang="en-US" sz="2400" dirty="0"/>
              <a:t>How to operate equipment including detailed responsibilities during various parts of the process: </a:t>
            </a:r>
          </a:p>
          <a:p>
            <a:pPr lvl="1"/>
            <a:r>
              <a:rPr lang="en-US" sz="2400" dirty="0"/>
              <a:t>Bedtime </a:t>
            </a:r>
          </a:p>
          <a:p>
            <a:pPr lvl="1"/>
            <a:r>
              <a:rPr lang="en-US" sz="2400" dirty="0"/>
              <a:t>Morning </a:t>
            </a:r>
          </a:p>
          <a:p>
            <a:pPr lvl="1"/>
            <a:r>
              <a:rPr lang="en-US" sz="2400" dirty="0"/>
              <a:t>Weekly and biweekly cleanings </a:t>
            </a:r>
          </a:p>
          <a:p>
            <a:r>
              <a:rPr lang="en-US" sz="2400" dirty="0"/>
              <a:t>How to clean and maintain equipment according to manufacturer’s instructions</a:t>
            </a:r>
          </a:p>
          <a:p>
            <a:r>
              <a:rPr lang="en-US" sz="2400" dirty="0"/>
              <a:t>When and how to order new parts from the medical supply company</a:t>
            </a:r>
          </a:p>
          <a:p>
            <a:r>
              <a:rPr lang="en-US" sz="2400" dirty="0"/>
              <a:t>How use is documented</a:t>
            </a:r>
          </a:p>
        </p:txBody>
      </p:sp>
    </p:spTree>
    <p:extLst>
      <p:ext uri="{BB962C8B-B14F-4D97-AF65-F5344CB8AC3E}">
        <p14:creationId xmlns:p14="http://schemas.microsoft.com/office/powerpoint/2010/main" val="3318790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E64E-9612-46F9-852A-D49A508B86E0}"/>
              </a:ext>
            </a:extLst>
          </p:cNvPr>
          <p:cNvSpPr>
            <a:spLocks noGrp="1"/>
          </p:cNvSpPr>
          <p:nvPr>
            <p:ph type="title"/>
          </p:nvPr>
        </p:nvSpPr>
        <p:spPr>
          <a:xfrm>
            <a:off x="685800" y="76200"/>
            <a:ext cx="7772400" cy="1143000"/>
          </a:xfrm>
        </p:spPr>
        <p:txBody>
          <a:bodyPr/>
          <a:lstStyle/>
          <a:p>
            <a:r>
              <a:rPr lang="en-US" dirty="0"/>
              <a:t>Cleaning Schedules</a:t>
            </a:r>
          </a:p>
        </p:txBody>
      </p:sp>
      <p:sp>
        <p:nvSpPr>
          <p:cNvPr id="3" name="Content Placeholder 2">
            <a:extLst>
              <a:ext uri="{FF2B5EF4-FFF2-40B4-BE49-F238E27FC236}">
                <a16:creationId xmlns:a16="http://schemas.microsoft.com/office/drawing/2014/main" id="{A5477C20-D311-4009-BAB2-B5D448E51AB6}"/>
              </a:ext>
            </a:extLst>
          </p:cNvPr>
          <p:cNvSpPr>
            <a:spLocks noGrp="1"/>
          </p:cNvSpPr>
          <p:nvPr>
            <p:ph idx="1"/>
          </p:nvPr>
        </p:nvSpPr>
        <p:spPr>
          <a:xfrm>
            <a:off x="685800" y="990600"/>
            <a:ext cx="7772400" cy="609600"/>
          </a:xfrm>
        </p:spPr>
        <p:txBody>
          <a:bodyPr/>
          <a:lstStyle/>
          <a:p>
            <a:r>
              <a:rPr lang="en-US" dirty="0"/>
              <a:t>Specific to manufacturer and company</a:t>
            </a:r>
          </a:p>
        </p:txBody>
      </p:sp>
      <p:pic>
        <p:nvPicPr>
          <p:cNvPr id="6" name="Picture 5" descr="Sample of CPAP protocol/plan">
            <a:extLst>
              <a:ext uri="{FF2B5EF4-FFF2-40B4-BE49-F238E27FC236}">
                <a16:creationId xmlns:a16="http://schemas.microsoft.com/office/drawing/2014/main" id="{973E0955-E7A4-40F6-8C43-D03C3B494C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1600200"/>
            <a:ext cx="6858000" cy="4387386"/>
          </a:xfrm>
          <a:prstGeom prst="rect">
            <a:avLst/>
          </a:prstGeom>
        </p:spPr>
      </p:pic>
    </p:spTree>
    <p:extLst>
      <p:ext uri="{BB962C8B-B14F-4D97-AF65-F5344CB8AC3E}">
        <p14:creationId xmlns:p14="http://schemas.microsoft.com/office/powerpoint/2010/main" val="3670234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DA16-57A5-4FD1-B3A3-D114C66A9161}"/>
              </a:ext>
            </a:extLst>
          </p:cNvPr>
          <p:cNvSpPr>
            <a:spLocks noGrp="1"/>
          </p:cNvSpPr>
          <p:nvPr>
            <p:ph type="title"/>
          </p:nvPr>
        </p:nvSpPr>
        <p:spPr>
          <a:xfrm>
            <a:off x="685800" y="152400"/>
            <a:ext cx="7924800" cy="1143000"/>
          </a:xfrm>
        </p:spPr>
        <p:txBody>
          <a:bodyPr/>
          <a:lstStyle/>
          <a:p>
            <a:r>
              <a:rPr lang="en-US" dirty="0"/>
              <a:t>List of what must be included cont.</a:t>
            </a:r>
          </a:p>
        </p:txBody>
      </p:sp>
      <p:sp>
        <p:nvSpPr>
          <p:cNvPr id="3" name="Content Placeholder 2">
            <a:extLst>
              <a:ext uri="{FF2B5EF4-FFF2-40B4-BE49-F238E27FC236}">
                <a16:creationId xmlns:a16="http://schemas.microsoft.com/office/drawing/2014/main" id="{113F8FB5-CA27-41AA-A8AA-754C1F08B4B8}"/>
              </a:ext>
            </a:extLst>
          </p:cNvPr>
          <p:cNvSpPr>
            <a:spLocks noGrp="1"/>
          </p:cNvSpPr>
          <p:nvPr>
            <p:ph idx="1"/>
          </p:nvPr>
        </p:nvSpPr>
        <p:spPr>
          <a:xfrm>
            <a:off x="685800" y="1066800"/>
            <a:ext cx="7772400" cy="5181600"/>
          </a:xfrm>
        </p:spPr>
        <p:txBody>
          <a:bodyPr/>
          <a:lstStyle/>
          <a:p>
            <a:r>
              <a:rPr lang="en-US" sz="2800" dirty="0"/>
              <a:t>Plan for assuring compliance and, if necessary, desensitization to equipment</a:t>
            </a:r>
          </a:p>
          <a:p>
            <a:r>
              <a:rPr lang="en-US" sz="2800" dirty="0"/>
              <a:t>Frequency of monitoring and observation during use </a:t>
            </a:r>
          </a:p>
          <a:p>
            <a:r>
              <a:rPr lang="en-US" sz="2800" dirty="0"/>
              <a:t>Clear instruction on what to report to supervisor and HCP (Health Care Provider) </a:t>
            </a:r>
          </a:p>
        </p:txBody>
      </p:sp>
    </p:spTree>
    <p:extLst>
      <p:ext uri="{BB962C8B-B14F-4D97-AF65-F5344CB8AC3E}">
        <p14:creationId xmlns:p14="http://schemas.microsoft.com/office/powerpoint/2010/main" val="1409079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3434-AC73-48ED-9E5B-229D839E8580}"/>
              </a:ext>
            </a:extLst>
          </p:cNvPr>
          <p:cNvSpPr>
            <a:spLocks noGrp="1"/>
          </p:cNvSpPr>
          <p:nvPr>
            <p:ph type="title"/>
          </p:nvPr>
        </p:nvSpPr>
        <p:spPr>
          <a:xfrm>
            <a:off x="685800" y="76200"/>
            <a:ext cx="7772400" cy="1143000"/>
          </a:xfrm>
        </p:spPr>
        <p:txBody>
          <a:bodyPr/>
          <a:lstStyle/>
          <a:p>
            <a:r>
              <a:rPr lang="en-US" dirty="0"/>
              <a:t>Sample protocols are available:</a:t>
            </a:r>
          </a:p>
        </p:txBody>
      </p:sp>
      <p:sp>
        <p:nvSpPr>
          <p:cNvPr id="3" name="Content Placeholder 2">
            <a:extLst>
              <a:ext uri="{FF2B5EF4-FFF2-40B4-BE49-F238E27FC236}">
                <a16:creationId xmlns:a16="http://schemas.microsoft.com/office/drawing/2014/main" id="{B7F68156-214E-41EA-BA6D-9E6BFCF31EFD}"/>
              </a:ext>
            </a:extLst>
          </p:cNvPr>
          <p:cNvSpPr>
            <a:spLocks noGrp="1"/>
          </p:cNvSpPr>
          <p:nvPr>
            <p:ph idx="1"/>
          </p:nvPr>
        </p:nvSpPr>
        <p:spPr>
          <a:xfrm>
            <a:off x="685800" y="1066800"/>
            <a:ext cx="8305800" cy="5105400"/>
          </a:xfrm>
        </p:spPr>
        <p:txBody>
          <a:bodyPr/>
          <a:lstStyle/>
          <a:p>
            <a:r>
              <a:rPr lang="en-US" sz="2400" dirty="0"/>
              <a:t>All of the DDS CPAP/BiPAP guidelines and protocols can be accessed here: </a:t>
            </a:r>
            <a:r>
              <a:rPr lang="en-US" sz="2400" dirty="0">
                <a:hlinkClick r:id="rId3"/>
              </a:rPr>
              <a:t>https://www.mass.gov/lists/health-and-safety-guidelines#cpap/bipap-use-</a:t>
            </a:r>
            <a:endParaRPr lang="en-US" sz="2400" dirty="0"/>
          </a:p>
          <a:p>
            <a:pPr lvl="1"/>
            <a:r>
              <a:rPr lang="en-US" sz="2400" dirty="0"/>
              <a:t>CPAP SP Device Cleaning</a:t>
            </a:r>
          </a:p>
          <a:p>
            <a:pPr lvl="1"/>
            <a:r>
              <a:rPr lang="en-US" sz="2400" dirty="0"/>
              <a:t>BiPAP SP Device Cleaning</a:t>
            </a:r>
          </a:p>
          <a:p>
            <a:pPr lvl="1"/>
            <a:r>
              <a:rPr lang="en-US" sz="2400" dirty="0"/>
              <a:t>Blank CPAP Supply Replacement Schedule</a:t>
            </a:r>
          </a:p>
          <a:p>
            <a:pPr lvl="1"/>
            <a:r>
              <a:rPr lang="en-US" sz="2400" dirty="0"/>
              <a:t>Guidance on Management of Diagnosis of Sleep Apnea</a:t>
            </a:r>
          </a:p>
          <a:p>
            <a:pPr lvl="1"/>
            <a:r>
              <a:rPr lang="en-US" sz="2400" dirty="0"/>
              <a:t>Sample Individualized Health Care Protocol for Management of Sleep Apnea</a:t>
            </a:r>
          </a:p>
          <a:p>
            <a:pPr lvl="1"/>
            <a:r>
              <a:rPr lang="en-US" sz="2400" dirty="0"/>
              <a:t>Supportive Protective Device</a:t>
            </a:r>
          </a:p>
        </p:txBody>
      </p:sp>
    </p:spTree>
    <p:extLst>
      <p:ext uri="{BB962C8B-B14F-4D97-AF65-F5344CB8AC3E}">
        <p14:creationId xmlns:p14="http://schemas.microsoft.com/office/powerpoint/2010/main" val="634937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FCB0-735A-4870-B83D-3CCCDDB9FA11}"/>
              </a:ext>
            </a:extLst>
          </p:cNvPr>
          <p:cNvSpPr>
            <a:spLocks noGrp="1"/>
          </p:cNvSpPr>
          <p:nvPr>
            <p:ph type="ctrTitle"/>
          </p:nvPr>
        </p:nvSpPr>
        <p:spPr/>
        <p:txBody>
          <a:bodyPr>
            <a:normAutofit/>
          </a:bodyPr>
          <a:lstStyle/>
          <a:p>
            <a:r>
              <a:rPr lang="en-US" sz="4800" b="1" dirty="0">
                <a:solidFill>
                  <a:srgbClr val="000099"/>
                </a:solidFill>
                <a:latin typeface="Arial" panose="020B0604020202020204" pitchFamily="34" charset="0"/>
                <a:cs typeface="Arial" panose="020B0604020202020204" pitchFamily="34" charset="0"/>
              </a:rPr>
              <a:t>Video Demonstrations</a:t>
            </a:r>
          </a:p>
        </p:txBody>
      </p:sp>
    </p:spTree>
    <p:extLst>
      <p:ext uri="{BB962C8B-B14F-4D97-AF65-F5344CB8AC3E}">
        <p14:creationId xmlns:p14="http://schemas.microsoft.com/office/powerpoint/2010/main" val="1379048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FCB0-735A-4870-B83D-3CCCDDB9FA11}"/>
              </a:ext>
            </a:extLst>
          </p:cNvPr>
          <p:cNvSpPr>
            <a:spLocks noGrp="1"/>
          </p:cNvSpPr>
          <p:nvPr>
            <p:ph type="ctrTitle"/>
          </p:nvPr>
        </p:nvSpPr>
        <p:spPr/>
        <p:txBody>
          <a:bodyPr>
            <a:normAutofit/>
          </a:bodyPr>
          <a:lstStyle/>
          <a:p>
            <a:r>
              <a:rPr lang="en-US" sz="4800" b="1" dirty="0">
                <a:solidFill>
                  <a:srgbClr val="000099"/>
                </a:solidFill>
                <a:latin typeface="Arial" panose="020B0604020202020204" pitchFamily="34" charset="0"/>
                <a:cs typeface="Arial" panose="020B0604020202020204" pitchFamily="34" charset="0"/>
              </a:rPr>
              <a:t>Resources</a:t>
            </a:r>
          </a:p>
        </p:txBody>
      </p:sp>
    </p:spTree>
    <p:extLst>
      <p:ext uri="{BB962C8B-B14F-4D97-AF65-F5344CB8AC3E}">
        <p14:creationId xmlns:p14="http://schemas.microsoft.com/office/powerpoint/2010/main" val="1529786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1622D2-BE12-43F4-86DE-C244965A7C41}"/>
              </a:ext>
            </a:extLst>
          </p:cNvPr>
          <p:cNvSpPr>
            <a:spLocks noGrp="1"/>
          </p:cNvSpPr>
          <p:nvPr>
            <p:ph sz="half" idx="1"/>
          </p:nvPr>
        </p:nvSpPr>
        <p:spPr>
          <a:xfrm>
            <a:off x="457200" y="918038"/>
            <a:ext cx="8153400" cy="4800600"/>
          </a:xfrm>
        </p:spPr>
        <p:txBody>
          <a:bodyPr>
            <a:normAutofit fontScale="92500" lnSpcReduction="10000"/>
          </a:bodyPr>
          <a:lstStyle/>
          <a:p>
            <a:r>
              <a:rPr lang="en-US" dirty="0"/>
              <a:t>American Sleep Association: </a:t>
            </a:r>
            <a:r>
              <a:rPr lang="en-US" dirty="0">
                <a:hlinkClick r:id="rId2"/>
              </a:rPr>
              <a:t>https://www.sleepassociation.org/sleep-disorders/sleep-apnea/</a:t>
            </a:r>
            <a:endParaRPr lang="en-US" dirty="0"/>
          </a:p>
          <a:p>
            <a:pPr marL="0" indent="0">
              <a:buNone/>
            </a:pPr>
            <a:endParaRPr lang="en-US" dirty="0"/>
          </a:p>
          <a:p>
            <a:r>
              <a:rPr lang="en-US" dirty="0"/>
              <a:t>All of the DDS CPAP/BiPAP guidelines and sample protocols can be accessed here: </a:t>
            </a:r>
            <a:r>
              <a:rPr lang="en-US" dirty="0">
                <a:hlinkClick r:id="rId3"/>
              </a:rPr>
              <a:t>https://www.mass.gov/lists/health-and-safety-guidelines#cpap/bipap-use-</a:t>
            </a:r>
            <a:endParaRPr lang="en-US" dirty="0"/>
          </a:p>
          <a:p>
            <a:endParaRPr lang="en-US" dirty="0"/>
          </a:p>
          <a:p>
            <a:r>
              <a:rPr lang="en-US" dirty="0"/>
              <a:t>Other quality management webinars:</a:t>
            </a:r>
          </a:p>
          <a:p>
            <a:pPr marL="0" indent="0">
              <a:buNone/>
            </a:pPr>
            <a:r>
              <a:rPr lang="en-US" dirty="0">
                <a:hlinkClick r:id="rId4"/>
              </a:rPr>
              <a:t>https://shriver.umassmed.edu/programs/cdder/dds-webinars</a:t>
            </a:r>
            <a:endParaRPr lang="en-US" dirty="0"/>
          </a:p>
          <a:p>
            <a:endParaRPr lang="en-US" sz="2000" dirty="0"/>
          </a:p>
          <a:p>
            <a:endParaRPr lang="en-US" dirty="0"/>
          </a:p>
        </p:txBody>
      </p:sp>
    </p:spTree>
    <p:extLst>
      <p:ext uri="{BB962C8B-B14F-4D97-AF65-F5344CB8AC3E}">
        <p14:creationId xmlns:p14="http://schemas.microsoft.com/office/powerpoint/2010/main" val="3335096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A6345E-B920-4DDD-BC80-A250F97064A1}"/>
              </a:ext>
            </a:extLst>
          </p:cNvPr>
          <p:cNvSpPr>
            <a:spLocks noGrp="1"/>
          </p:cNvSpPr>
          <p:nvPr>
            <p:ph type="title"/>
          </p:nvPr>
        </p:nvSpPr>
        <p:spPr/>
        <p:txBody>
          <a:bodyPr/>
          <a:lstStyle/>
          <a:p>
            <a:r>
              <a:rPr lang="en-US" b="1" dirty="0">
                <a:solidFill>
                  <a:srgbClr val="000099"/>
                </a:solidFill>
              </a:rPr>
              <a:t>QINA Brief</a:t>
            </a:r>
          </a:p>
        </p:txBody>
      </p:sp>
      <p:sp>
        <p:nvSpPr>
          <p:cNvPr id="3" name="Content Placeholder 2">
            <a:extLst>
              <a:ext uri="{FF2B5EF4-FFF2-40B4-BE49-F238E27FC236}">
                <a16:creationId xmlns:a16="http://schemas.microsoft.com/office/drawing/2014/main" id="{8E1622D2-BE12-43F4-86DE-C244965A7C41}"/>
              </a:ext>
            </a:extLst>
          </p:cNvPr>
          <p:cNvSpPr>
            <a:spLocks noGrp="1"/>
          </p:cNvSpPr>
          <p:nvPr>
            <p:ph sz="half" idx="1"/>
          </p:nvPr>
        </p:nvSpPr>
        <p:spPr/>
        <p:txBody>
          <a:bodyPr>
            <a:normAutofit/>
          </a:bodyPr>
          <a:lstStyle/>
          <a:p>
            <a:r>
              <a:rPr lang="en-US" sz="3200" dirty="0"/>
              <a:t>DDS/CDDER QINA Brief on Sleep Apnea: </a:t>
            </a:r>
            <a:r>
              <a:rPr lang="en-US" sz="3200" dirty="0">
                <a:hlinkClick r:id="rId2"/>
              </a:rPr>
              <a:t>https://shriver.umassmed.edu/sites/default/files/QINA%20sleep%20apnea_final.pdf</a:t>
            </a:r>
            <a:endParaRPr lang="en-US" sz="3200" dirty="0"/>
          </a:p>
          <a:p>
            <a:pPr marL="0" indent="0">
              <a:buNone/>
            </a:pPr>
            <a:endParaRPr lang="en-US" sz="2000" dirty="0"/>
          </a:p>
          <a:p>
            <a:endParaRPr lang="en-US" dirty="0"/>
          </a:p>
        </p:txBody>
      </p:sp>
      <p:pic>
        <p:nvPicPr>
          <p:cNvPr id="4" name="Picture 3" descr="Sample of Sleep Apnea QINA brief">
            <a:extLst>
              <a:ext uri="{FF2B5EF4-FFF2-40B4-BE49-F238E27FC236}">
                <a16:creationId xmlns:a16="http://schemas.microsoft.com/office/drawing/2014/main" id="{7C13797C-794C-4AF0-A708-04C56285A3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200" y="886056"/>
            <a:ext cx="3966211" cy="5085887"/>
          </a:xfrm>
          <a:prstGeom prst="rect">
            <a:avLst/>
          </a:prstGeom>
        </p:spPr>
      </p:pic>
    </p:spTree>
    <p:extLst>
      <p:ext uri="{BB962C8B-B14F-4D97-AF65-F5344CB8AC3E}">
        <p14:creationId xmlns:p14="http://schemas.microsoft.com/office/powerpoint/2010/main" val="1665926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0F584D-3ACA-441F-A578-3135FFEF6DF1}"/>
              </a:ext>
            </a:extLst>
          </p:cNvPr>
          <p:cNvSpPr>
            <a:spLocks noGrp="1"/>
          </p:cNvSpPr>
          <p:nvPr>
            <p:ph type="title"/>
          </p:nvPr>
        </p:nvSpPr>
        <p:spPr/>
        <p:txBody>
          <a:bodyPr/>
          <a:lstStyle/>
          <a:p>
            <a:r>
              <a:rPr lang="en-US" b="1" dirty="0"/>
              <a:t>Research Resources</a:t>
            </a:r>
          </a:p>
        </p:txBody>
      </p:sp>
      <p:sp>
        <p:nvSpPr>
          <p:cNvPr id="8" name="Content Placeholder 7">
            <a:extLst>
              <a:ext uri="{FF2B5EF4-FFF2-40B4-BE49-F238E27FC236}">
                <a16:creationId xmlns:a16="http://schemas.microsoft.com/office/drawing/2014/main" id="{C97D86C5-EA3D-44CE-80B7-78A3133031E4}"/>
              </a:ext>
            </a:extLst>
          </p:cNvPr>
          <p:cNvSpPr>
            <a:spLocks noGrp="1"/>
          </p:cNvSpPr>
          <p:nvPr>
            <p:ph idx="1"/>
          </p:nvPr>
        </p:nvSpPr>
        <p:spPr/>
        <p:txBody>
          <a:bodyPr>
            <a:noAutofit/>
          </a:bodyPr>
          <a:lstStyle/>
          <a:p>
            <a:r>
              <a:rPr lang="en-US" sz="2000" dirty="0"/>
              <a:t>Malow, BA, MD, et al (2006). Impact of Treating Sleep Apnea in a Child With ASD. </a:t>
            </a:r>
            <a:r>
              <a:rPr lang="en-US" sz="2000" i="1" dirty="0"/>
              <a:t>Pediatric Neurology, </a:t>
            </a:r>
            <a:r>
              <a:rPr lang="en-US" sz="2000" dirty="0"/>
              <a:t>34(4), 325-328.</a:t>
            </a:r>
          </a:p>
          <a:p>
            <a:r>
              <a:rPr lang="en-US" sz="2000" dirty="0"/>
              <a:t>Doran SM, Harvey MT, et al (2006). Sleep and dev. dis.: assessment, treatment and outcome measures. </a:t>
            </a:r>
            <a:r>
              <a:rPr lang="en-US" sz="2000" i="1" dirty="0"/>
              <a:t>Ment Retard, </a:t>
            </a:r>
            <a:r>
              <a:rPr lang="en-US" sz="2000" dirty="0"/>
              <a:t>44(13), 13-27.</a:t>
            </a:r>
          </a:p>
          <a:p>
            <a:r>
              <a:rPr lang="en-US" sz="2000" dirty="0"/>
              <a:t>Esbensen, AJ. Sleep problems in adults with Down syndrome (2016). </a:t>
            </a:r>
            <a:r>
              <a:rPr lang="en-US" sz="2000" i="1" dirty="0"/>
              <a:t>JIDR,</a:t>
            </a:r>
            <a:r>
              <a:rPr lang="en-US" sz="2000" dirty="0"/>
              <a:t> 60(1), 68-79.</a:t>
            </a:r>
          </a:p>
          <a:p>
            <a:r>
              <a:rPr lang="en-US" sz="2000" u="sng" dirty="0">
                <a:hlinkClick r:id="rId2" tooltip="Current Developmental Disorders Reports"/>
              </a:rPr>
              <a:t>Current Developmental Disorders Reports</a:t>
            </a:r>
            <a:endParaRPr lang="en-US" sz="2000" dirty="0"/>
          </a:p>
          <a:p>
            <a:r>
              <a:rPr lang="en-US" sz="2000" dirty="0"/>
              <a:t>June 2014, Volume 1, </a:t>
            </a:r>
            <a:r>
              <a:rPr lang="en-US" sz="2000" u="sng" dirty="0">
                <a:hlinkClick r:id="rId3"/>
              </a:rPr>
              <a:t>Issue 2</a:t>
            </a:r>
            <a:r>
              <a:rPr lang="en-US" sz="2000" dirty="0"/>
              <a:t>, pp 74–85| </a:t>
            </a:r>
            <a:r>
              <a:rPr lang="en-US" sz="2000" u="sng" dirty="0">
                <a:hlinkClick r:id="rId4"/>
              </a:rPr>
              <a:t>Cite as</a:t>
            </a:r>
            <a:endParaRPr lang="en-US" sz="2000" dirty="0"/>
          </a:p>
          <a:p>
            <a:r>
              <a:rPr lang="en-US" sz="2000" dirty="0"/>
              <a:t>Sleep in Individuals with an Intellectual or Developmental Disability: Recent Research Reports</a:t>
            </a:r>
          </a:p>
          <a:p>
            <a:endParaRPr lang="en-US" dirty="0"/>
          </a:p>
          <a:p>
            <a:endParaRPr lang="en-US" dirty="0"/>
          </a:p>
          <a:p>
            <a:endParaRPr lang="en-US" dirty="0"/>
          </a:p>
        </p:txBody>
      </p:sp>
    </p:spTree>
    <p:extLst>
      <p:ext uri="{BB962C8B-B14F-4D97-AF65-F5344CB8AC3E}">
        <p14:creationId xmlns:p14="http://schemas.microsoft.com/office/powerpoint/2010/main" val="2178133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3711-5B9A-4103-A938-0B1C70503C3E}"/>
              </a:ext>
            </a:extLst>
          </p:cNvPr>
          <p:cNvSpPr>
            <a:spLocks noGrp="1"/>
          </p:cNvSpPr>
          <p:nvPr>
            <p:ph type="title"/>
          </p:nvPr>
        </p:nvSpPr>
        <p:spPr/>
        <p:txBody>
          <a:bodyPr/>
          <a:lstStyle/>
          <a:p>
            <a:r>
              <a:rPr lang="en-US" dirty="0"/>
              <a:t>Associated conditions</a:t>
            </a:r>
          </a:p>
        </p:txBody>
      </p:sp>
      <p:sp>
        <p:nvSpPr>
          <p:cNvPr id="3" name="Content Placeholder 2">
            <a:extLst>
              <a:ext uri="{FF2B5EF4-FFF2-40B4-BE49-F238E27FC236}">
                <a16:creationId xmlns:a16="http://schemas.microsoft.com/office/drawing/2014/main" id="{62D662B4-0920-4676-8997-3ACD6531A282}"/>
              </a:ext>
            </a:extLst>
          </p:cNvPr>
          <p:cNvSpPr>
            <a:spLocks noGrp="1"/>
          </p:cNvSpPr>
          <p:nvPr>
            <p:ph idx="1"/>
          </p:nvPr>
        </p:nvSpPr>
        <p:spPr>
          <a:xfrm>
            <a:off x="533400" y="1761744"/>
            <a:ext cx="7772400" cy="3572256"/>
          </a:xfrm>
        </p:spPr>
        <p:txBody>
          <a:bodyPr/>
          <a:lstStyle/>
          <a:p>
            <a:r>
              <a:rPr lang="en-US" kern="1200" dirty="0"/>
              <a:t>Reduced attention</a:t>
            </a:r>
          </a:p>
          <a:p>
            <a:r>
              <a:rPr lang="en-US" kern="1200" dirty="0"/>
              <a:t>Poor impulse control</a:t>
            </a:r>
          </a:p>
          <a:p>
            <a:r>
              <a:rPr lang="en-US" kern="1200" dirty="0"/>
              <a:t>Difficulties with daytime functioning</a:t>
            </a:r>
          </a:p>
          <a:p>
            <a:r>
              <a:rPr lang="en-US" kern="1200" dirty="0"/>
              <a:t>Poor mood and behavior regulation</a:t>
            </a:r>
          </a:p>
          <a:p>
            <a:r>
              <a:rPr lang="en-US" kern="1200" dirty="0"/>
              <a:t>Impaired memory</a:t>
            </a:r>
          </a:p>
        </p:txBody>
      </p:sp>
    </p:spTree>
    <p:extLst>
      <p:ext uri="{BB962C8B-B14F-4D97-AF65-F5344CB8AC3E}">
        <p14:creationId xmlns:p14="http://schemas.microsoft.com/office/powerpoint/2010/main" val="842227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algn="ctr"/>
            <a:r>
              <a:rPr lang="en-US" sz="4000" dirty="0">
                <a:solidFill>
                  <a:srgbClr val="000099"/>
                </a:solidFill>
              </a:rPr>
              <a:t>Thank you!</a:t>
            </a:r>
          </a:p>
        </p:txBody>
      </p:sp>
      <p:sp>
        <p:nvSpPr>
          <p:cNvPr id="4" name="Content Placeholder 3"/>
          <p:cNvSpPr>
            <a:spLocks noGrp="1"/>
          </p:cNvSpPr>
          <p:nvPr>
            <p:ph idx="1"/>
          </p:nvPr>
        </p:nvSpPr>
        <p:spPr>
          <a:xfrm>
            <a:off x="228600" y="1447800"/>
            <a:ext cx="8610600" cy="3048000"/>
          </a:xfrm>
        </p:spPr>
        <p:txBody>
          <a:bodyPr/>
          <a:lstStyle/>
          <a:p>
            <a:pPr algn="ctr"/>
            <a:endParaRPr lang="en-US" sz="1400" dirty="0"/>
          </a:p>
          <a:p>
            <a:pPr algn="ctr">
              <a:buFont typeface="Wingdings 2" pitchFamily="18" charset="2"/>
              <a:buNone/>
            </a:pPr>
            <a:endParaRPr lang="en-US" sz="1400" dirty="0"/>
          </a:p>
          <a:p>
            <a:pPr marL="0" indent="0" algn="ctr">
              <a:spcAft>
                <a:spcPts val="1200"/>
              </a:spcAft>
              <a:buFont typeface="Wingdings 2" pitchFamily="18" charset="2"/>
              <a:buNone/>
            </a:pPr>
            <a:r>
              <a:rPr lang="en-US" sz="2800" i="1" dirty="0"/>
              <a:t>Produced by the Center for Developmental Disabilities Evaluation and Research, in conjunction with the Massachusetts Department of Developmental Services</a:t>
            </a:r>
          </a:p>
          <a:p>
            <a:pPr marL="0" indent="0" algn="ctr">
              <a:spcAft>
                <a:spcPts val="1200"/>
              </a:spcAft>
              <a:buFont typeface="Wingdings 2" pitchFamily="18" charset="2"/>
              <a:buNone/>
            </a:pPr>
            <a:r>
              <a:rPr lang="en-US" sz="2800" dirty="0">
                <a:hlinkClick r:id="rId3"/>
              </a:rPr>
              <a:t>https://shriver.umassmed.edu/programs/cdder</a:t>
            </a:r>
            <a:endParaRPr lang="en-US" sz="2800" dirty="0"/>
          </a:p>
          <a:p>
            <a:pPr marL="0" indent="0" algn="ctr">
              <a:buFont typeface="Wingdings 2" pitchFamily="18" charset="2"/>
              <a:buNone/>
            </a:pPr>
            <a:r>
              <a:rPr lang="en-US" sz="2800" dirty="0">
                <a:hlinkClick r:id="rId4"/>
              </a:rPr>
              <a:t>https://www.mass.gov/orgs/department-of-developmental-services</a:t>
            </a:r>
            <a:endParaRPr lang="en-US" sz="2800" dirty="0"/>
          </a:p>
        </p:txBody>
      </p:sp>
      <p:sp>
        <p:nvSpPr>
          <p:cNvPr id="5" name="Slide Number Placeholder 2"/>
          <p:cNvSpPr>
            <a:spLocks noGrp="1"/>
          </p:cNvSpPr>
          <p:nvPr>
            <p:ph type="sldNum" sz="quarter" idx="4294967295"/>
          </p:nvPr>
        </p:nvSpPr>
        <p:spPr>
          <a:xfrm>
            <a:off x="7086600" y="6356350"/>
            <a:ext cx="2057400" cy="365125"/>
          </a:xfrm>
        </p:spPr>
        <p:txBody>
          <a:bodyPr/>
          <a:lstStyle/>
          <a:p>
            <a:pPr>
              <a:defRPr/>
            </a:pPr>
            <a:r>
              <a:rPr lang="en-US" dirty="0"/>
              <a:t>32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3711-5B9A-4103-A938-0B1C70503C3E}"/>
              </a:ext>
            </a:extLst>
          </p:cNvPr>
          <p:cNvSpPr>
            <a:spLocks noGrp="1"/>
          </p:cNvSpPr>
          <p:nvPr>
            <p:ph type="title"/>
          </p:nvPr>
        </p:nvSpPr>
        <p:spPr>
          <a:xfrm>
            <a:off x="685800" y="381000"/>
            <a:ext cx="7772400" cy="1143000"/>
          </a:xfrm>
        </p:spPr>
        <p:txBody>
          <a:bodyPr/>
          <a:lstStyle/>
          <a:p>
            <a:r>
              <a:rPr lang="en-US" dirty="0"/>
              <a:t>Sleep Apnea is a serious condition</a:t>
            </a:r>
          </a:p>
        </p:txBody>
      </p:sp>
      <p:sp>
        <p:nvSpPr>
          <p:cNvPr id="3" name="Content Placeholder 2">
            <a:extLst>
              <a:ext uri="{FF2B5EF4-FFF2-40B4-BE49-F238E27FC236}">
                <a16:creationId xmlns:a16="http://schemas.microsoft.com/office/drawing/2014/main" id="{62D662B4-0920-4676-8997-3ACD6531A282}"/>
              </a:ext>
            </a:extLst>
          </p:cNvPr>
          <p:cNvSpPr>
            <a:spLocks noGrp="1"/>
          </p:cNvSpPr>
          <p:nvPr>
            <p:ph idx="1"/>
          </p:nvPr>
        </p:nvSpPr>
        <p:spPr>
          <a:xfrm>
            <a:off x="381000" y="1752600"/>
            <a:ext cx="8382000" cy="3048000"/>
          </a:xfrm>
        </p:spPr>
        <p:txBody>
          <a:bodyPr/>
          <a:lstStyle/>
          <a:p>
            <a:pPr>
              <a:spcAft>
                <a:spcPts val="1200"/>
              </a:spcAft>
            </a:pPr>
            <a:r>
              <a:rPr lang="en-US" dirty="0"/>
              <a:t>People may not realize they have sleep apnea</a:t>
            </a:r>
          </a:p>
          <a:p>
            <a:r>
              <a:rPr lang="en-US" dirty="0"/>
              <a:t>Treating sleep apnea can dramatically improve a person’s quality of life</a:t>
            </a:r>
          </a:p>
          <a:p>
            <a:endParaRPr lang="en-US" dirty="0"/>
          </a:p>
          <a:p>
            <a:pPr marL="0" indent="0">
              <a:buNone/>
            </a:pPr>
            <a:endParaRPr lang="en-US" kern="1200" dirty="0"/>
          </a:p>
        </p:txBody>
      </p:sp>
    </p:spTree>
    <p:extLst>
      <p:ext uri="{BB962C8B-B14F-4D97-AF65-F5344CB8AC3E}">
        <p14:creationId xmlns:p14="http://schemas.microsoft.com/office/powerpoint/2010/main" val="77315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1F665-3408-42F8-9FB3-AF4FD551305C}"/>
              </a:ext>
            </a:extLst>
          </p:cNvPr>
          <p:cNvSpPr>
            <a:spLocks noGrp="1"/>
          </p:cNvSpPr>
          <p:nvPr>
            <p:ph type="title"/>
          </p:nvPr>
        </p:nvSpPr>
        <p:spPr/>
        <p:txBody>
          <a:bodyPr/>
          <a:lstStyle/>
          <a:p>
            <a:r>
              <a:rPr lang="en-US" dirty="0"/>
              <a:t>Speaker</a:t>
            </a:r>
          </a:p>
        </p:txBody>
      </p:sp>
      <p:sp>
        <p:nvSpPr>
          <p:cNvPr id="3" name="Content Placeholder 2">
            <a:extLst>
              <a:ext uri="{FF2B5EF4-FFF2-40B4-BE49-F238E27FC236}">
                <a16:creationId xmlns:a16="http://schemas.microsoft.com/office/drawing/2014/main" id="{0063AF3A-8C6F-4122-9F5C-17F54A91F57E}"/>
              </a:ext>
            </a:extLst>
          </p:cNvPr>
          <p:cNvSpPr>
            <a:spLocks noGrp="1"/>
          </p:cNvSpPr>
          <p:nvPr>
            <p:ph idx="1"/>
          </p:nvPr>
        </p:nvSpPr>
        <p:spPr/>
        <p:txBody>
          <a:bodyPr/>
          <a:lstStyle/>
          <a:p>
            <a:r>
              <a:rPr lang="en-US" dirty="0"/>
              <a:t>Holly Saurman, the Director of Respiratory Therapy (RT) at Tewksbury Hospital</a:t>
            </a:r>
          </a:p>
          <a:p>
            <a:r>
              <a:rPr lang="en-US" dirty="0"/>
              <a:t>35 years of experience working as a RT in the Commonwealth</a:t>
            </a:r>
          </a:p>
        </p:txBody>
      </p:sp>
    </p:spTree>
    <p:extLst>
      <p:ext uri="{BB962C8B-B14F-4D97-AF65-F5344CB8AC3E}">
        <p14:creationId xmlns:p14="http://schemas.microsoft.com/office/powerpoint/2010/main" val="146357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FCB0-735A-4870-B83D-3CCCDDB9FA11}"/>
              </a:ext>
            </a:extLst>
          </p:cNvPr>
          <p:cNvSpPr>
            <a:spLocks noGrp="1"/>
          </p:cNvSpPr>
          <p:nvPr>
            <p:ph type="ctrTitle"/>
          </p:nvPr>
        </p:nvSpPr>
        <p:spPr>
          <a:xfrm>
            <a:off x="1066800" y="1023112"/>
            <a:ext cx="6858000" cy="2387600"/>
          </a:xfrm>
        </p:spPr>
        <p:txBody>
          <a:bodyPr/>
          <a:lstStyle/>
          <a:p>
            <a:r>
              <a:rPr lang="en-US" dirty="0">
                <a:solidFill>
                  <a:srgbClr val="000099"/>
                </a:solidFill>
              </a:rPr>
              <a:t>What is Sleep Apnea?</a:t>
            </a:r>
            <a:endParaRPr lang="en-US" sz="4800" dirty="0">
              <a:solidFill>
                <a:srgbClr val="000099"/>
              </a:solidFill>
            </a:endParaRPr>
          </a:p>
        </p:txBody>
      </p:sp>
    </p:spTree>
    <p:extLst>
      <p:ext uri="{BB962C8B-B14F-4D97-AF65-F5344CB8AC3E}">
        <p14:creationId xmlns:p14="http://schemas.microsoft.com/office/powerpoint/2010/main" val="2829627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3711-5B9A-4103-A938-0B1C70503C3E}"/>
              </a:ext>
            </a:extLst>
          </p:cNvPr>
          <p:cNvSpPr>
            <a:spLocks noGrp="1"/>
          </p:cNvSpPr>
          <p:nvPr>
            <p:ph type="title"/>
          </p:nvPr>
        </p:nvSpPr>
        <p:spPr/>
        <p:txBody>
          <a:bodyPr/>
          <a:lstStyle/>
          <a:p>
            <a:r>
              <a:rPr lang="en-US" dirty="0"/>
              <a:t>Sleep Apnea</a:t>
            </a:r>
          </a:p>
        </p:txBody>
      </p:sp>
      <p:sp>
        <p:nvSpPr>
          <p:cNvPr id="3" name="Content Placeholder 2">
            <a:extLst>
              <a:ext uri="{FF2B5EF4-FFF2-40B4-BE49-F238E27FC236}">
                <a16:creationId xmlns:a16="http://schemas.microsoft.com/office/drawing/2014/main" id="{62D662B4-0920-4676-8997-3ACD6531A282}"/>
              </a:ext>
            </a:extLst>
          </p:cNvPr>
          <p:cNvSpPr>
            <a:spLocks noGrp="1"/>
          </p:cNvSpPr>
          <p:nvPr>
            <p:ph idx="1"/>
          </p:nvPr>
        </p:nvSpPr>
        <p:spPr>
          <a:xfrm>
            <a:off x="533400" y="1600200"/>
            <a:ext cx="7772400" cy="3048000"/>
          </a:xfrm>
        </p:spPr>
        <p:txBody>
          <a:bodyPr/>
          <a:lstStyle/>
          <a:p>
            <a:r>
              <a:rPr lang="en-US" dirty="0"/>
              <a:t>Two types of sleep apnea</a:t>
            </a:r>
          </a:p>
          <a:p>
            <a:r>
              <a:rPr lang="en-US" dirty="0"/>
              <a:t>Obstructive Sleep Apnea (OSA)</a:t>
            </a:r>
          </a:p>
          <a:p>
            <a:pPr lvl="1"/>
            <a:r>
              <a:rPr lang="en-US" dirty="0"/>
              <a:t>Most common</a:t>
            </a:r>
          </a:p>
          <a:p>
            <a:r>
              <a:rPr lang="en-US" dirty="0"/>
              <a:t>Central Sleep Apnea (CSA)</a:t>
            </a:r>
          </a:p>
          <a:p>
            <a:pPr lvl="1"/>
            <a:r>
              <a:rPr lang="en-US" dirty="0"/>
              <a:t>Involves neurological components </a:t>
            </a:r>
          </a:p>
          <a:p>
            <a:endParaRPr lang="en-US" dirty="0"/>
          </a:p>
        </p:txBody>
      </p:sp>
    </p:spTree>
    <p:extLst>
      <p:ext uri="{BB962C8B-B14F-4D97-AF65-F5344CB8AC3E}">
        <p14:creationId xmlns:p14="http://schemas.microsoft.com/office/powerpoint/2010/main" val="98232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411&quot;&gt;&lt;object type=&quot;3&quot; unique_id=&quot;10993&quot;&gt;&lt;property id=&quot;20148&quot; value=&quot;5&quot;/&gt;&lt;property id=&quot;20300&quot; value=&quot;Slide 50 - &amp;quot;Thank you&amp;quot;&quot;/&gt;&lt;property id=&quot;20307&quot; value=&quot;395&quot;/&gt;&lt;/object&gt;&lt;object type=&quot;3&quot; unique_id=&quot;15882&quot;&gt;&lt;property id=&quot;20148&quot; value=&quot;5&quot;/&gt;&lt;property id=&quot;20300&quot; value=&quot;Slide 1 - &amp;quot;CPAP/BiPAP Machines as one Treatment Option for Sleep Apnea&amp;quot;&quot;/&gt;&lt;property id=&quot;20307&quot; value=&quot;458&quot;/&gt;&lt;/object&gt;&lt;object type=&quot;3&quot; unique_id=&quot;38238&quot;&gt;&lt;property id=&quot;20148&quot; value=&quot;5&quot;/&gt;&lt;property id=&quot;20300&quot; value=&quot;Slide 2 - &amp;quot;Welcome and Introductions&amp;quot;&quot;/&gt;&lt;property id=&quot;20307&quot; value=&quot;578&quot;/&gt;&lt;/object&gt;&lt;object type=&quot;3&quot; unique_id=&quot;38241&quot;&gt;&lt;property id=&quot;20148&quot; value=&quot;5&quot;/&gt;&lt;property id=&quot;20300&quot; value=&quot;Slide 15&quot;/&gt;&lt;property id=&quot;20307&quot; value=&quot;581&quot;/&gt;&lt;/object&gt;&lt;object type=&quot;3&quot; unique_id=&quot;38242&quot;&gt;&lt;property id=&quot;20148&quot; value=&quot;5&quot;/&gt;&lt;property id=&quot;20300&quot; value=&quot;Slide 21 - &amp;quot;DDS Protocols&amp;quot;&quot;/&gt;&lt;property id=&quot;20307&quot; value=&quot;582&quot;/&gt;&lt;/object&gt;&lt;object type=&quot;3&quot; unique_id=&quot;38247&quot;&gt;&lt;property id=&quot;20148&quot; value=&quot;5&quot;/&gt;&lt;property id=&quot;20300&quot; value=&quot;Slide 46 - &amp;quot;Resources&amp;quot;&quot;/&gt;&lt;property id=&quot;20307&quot; value=&quot;587&quot;/&gt;&lt;/object&gt;&lt;object type=&quot;3&quot; unique_id=&quot;44000&quot;&gt;&lt;property id=&quot;20148&quot; value=&quot;5&quot;/&gt;&lt;property id=&quot;20300&quot; value=&quot;Slide 5 - &amp;quot;What is Sleep Apnea?&amp;quot;&quot;/&gt;&lt;property id=&quot;20307&quot; value=&quot;641&quot;/&gt;&lt;/object&gt;&lt;object type=&quot;3&quot; unique_id=&quot;44006&quot;&gt;&lt;property id=&quot;20148&quot; value=&quot;5&quot;/&gt;&lt;property id=&quot;20300&quot; value=&quot;Slide 38 - &amp;quot;Cleaning&amp;quot;&quot;/&gt;&lt;property id=&quot;20307&quot; value=&quot;647&quot;/&gt;&lt;/object&gt;&lt;object type=&quot;3&quot; unique_id=&quot;52939&quot;&gt;&lt;property id=&quot;20148&quot; value=&quot;5&quot;/&gt;&lt;property id=&quot;20300&quot; value=&quot;Slide 28 - &amp;quot;Compliance and Usage&amp;quot;&quot;/&gt;&lt;property id=&quot;20307&quot; value=&quot;701&quot;/&gt;&lt;/object&gt;&lt;object type=&quot;3&quot; unique_id=&quot;53125&quot;&gt;&lt;property id=&quot;20148&quot; value=&quot;5&quot;/&gt;&lt;property id=&quot;20300&quot; value=&quot;Slide 32 - &amp;quot; Troubleshooting and Questions &amp;quot;&quot;/&gt;&lt;property id=&quot;20307&quot; value=&quot;715&quot;/&gt;&lt;/object&gt;&lt;object type=&quot;3&quot; unique_id=&quot;53443&quot;&gt;&lt;property id=&quot;20148&quot; value=&quot;5&quot;/&gt;&lt;property id=&quot;20300&quot; value=&quot;Slide 3 - &amp;quot;Agenda&amp;quot;&quot;/&gt;&lt;property id=&quot;20307&quot; value=&quot;783&quot;/&gt;&lt;/object&gt;&lt;object type=&quot;3&quot; unique_id=&quot;53444&quot;&gt;&lt;property id=&quot;20148&quot; value=&quot;5&quot;/&gt;&lt;property id=&quot;20300&quot; value=&quot;Slide 4 - &amp;quot;Speaker&amp;quot;&quot;/&gt;&lt;property id=&quot;20307&quot; value=&quot;784&quot;/&gt;&lt;/object&gt;&lt;object type=&quot;3&quot; unique_id=&quot;53445&quot;&gt;&lt;property id=&quot;20148&quot; value=&quot;5&quot;/&gt;&lt;property id=&quot;20300&quot; value=&quot;Slide 6 - &amp;quot;Sleep Apnea&amp;quot;&quot;/&gt;&lt;property id=&quot;20307&quot; value=&quot;751&quot;/&gt;&lt;/object&gt;&lt;object type=&quot;3&quot; unique_id=&quot;53446&quot;&gt;&lt;property id=&quot;20148&quot; value=&quot;5&quot;/&gt;&lt;property id=&quot;20300&quot; value=&quot;Slide 7 - &amp;quot;Sleep Interruptions&amp;quot;&quot;/&gt;&lt;property id=&quot;20307&quot; value=&quot;752&quot;/&gt;&lt;/object&gt;&lt;object type=&quot;3&quot; unique_id=&quot;53447&quot;&gt;&lt;property id=&quot;20148&quot; value=&quot;5&quot;/&gt;&lt;property id=&quot;20300&quot; value=&quot;Slide 8 - &amp;quot;Other Possible Signs:&amp;quot;&quot;/&gt;&lt;property id=&quot;20307&quot; value=&quot;758&quot;/&gt;&lt;/object&gt;&lt;object type=&quot;3&quot; unique_id=&quot;53448&quot;&gt;&lt;property id=&quot;20148&quot; value=&quot;5&quot;/&gt;&lt;property id=&quot;20300&quot; value=&quot;Slide 9 - &amp;quot;Why is treating Sleep Apnea Important?&amp;quot;&quot;/&gt;&lt;property id=&quot;20307&quot; value=&quot;753&quot;/&gt;&lt;/object&gt;&lt;object type=&quot;3&quot; unique_id=&quot;53449&quot;&gt;&lt;property id=&quot;20148&quot; value=&quot;5&quot;/&gt;&lt;property id=&quot;20300&quot; value=&quot;Slide 10 - &amp;quot;Medical conditions&amp;quot;&quot;/&gt;&lt;property id=&quot;20307&quot; value=&quot;755&quot;/&gt;&lt;/object&gt;&lt;object type=&quot;3&quot; unique_id=&quot;53450&quot;&gt;&lt;property id=&quot;20148&quot; value=&quot;5&quot;/&gt;&lt;property id=&quot;20300&quot; value=&quot;Slide 11 - &amp;quot;Associated conditions&amp;quot;&quot;/&gt;&lt;property id=&quot;20307&quot; value=&quot;754&quot;/&gt;&lt;/object&gt;&lt;object type=&quot;3&quot; unique_id=&quot;53451&quot;&gt;&lt;property id=&quot;20148&quot; value=&quot;5&quot;/&gt;&lt;property id=&quot;20300&quot; value=&quot;Slide 12 - &amp;quot;How Common in I/DD?&amp;quot;&quot;/&gt;&lt;property id=&quot;20307&quot; value=&quot;756&quot;/&gt;&lt;/object&gt;&lt;object type=&quot;3&quot; unique_id=&quot;53452&quot;&gt;&lt;property id=&quot;20148&quot; value=&quot;5&quot;/&gt;&lt;property id=&quot;20300&quot; value=&quot;Slide 13 - &amp;quot;May be more common in people with:&amp;quot;&quot;/&gt;&lt;property id=&quot;20307&quot; value=&quot;757&quot;/&gt;&lt;/object&gt;&lt;object type=&quot;3&quot; unique_id=&quot;53453&quot;&gt;&lt;property id=&quot;20148&quot; value=&quot;5&quot;/&gt;&lt;property id=&quot;20300&quot; value=&quot;Slide 14 - &amp;quot;How are people diagnosed?&amp;quot;&quot;/&gt;&lt;property id=&quot;20307&quot; value=&quot;759&quot;/&gt;&lt;/object&gt;&lt;object type=&quot;3&quot; unique_id=&quot;53454&quot;&gt;&lt;property id=&quot;20148&quot; value=&quot;5&quot;/&gt;&lt;property id=&quot;20300&quot; value=&quot;Slide 16 - &amp;quot;What do they do?&amp;quot;&quot;/&gt;&lt;property id=&quot;20307&quot; value=&quot;760&quot;/&gt;&lt;/object&gt;&lt;object type=&quot;3&quot; unique_id=&quot;53455&quot;&gt;&lt;property id=&quot;20148&quot; value=&quot;5&quot;/&gt;&lt;property id=&quot;20300&quot; value=&quot;Slide 17 - &amp;quot;Components&amp;quot;&quot;/&gt;&lt;property id=&quot;20307&quot; value=&quot;764&quot;/&gt;&lt;/object&gt;&lt;object type=&quot;3&quot; unique_id=&quot;53456&quot;&gt;&lt;property id=&quot;20148&quot; value=&quot;5&quot;/&gt;&lt;property id=&quot;20300&quot; value=&quot;Slide 18 - &amp;quot;Placeholder for images of different machines&amp;quot;&quot;/&gt;&lt;property id=&quot;20307&quot; value=&quot;761&quot;/&gt;&lt;/object&gt;&lt;object type=&quot;3&quot; unique_id=&quot;53457&quot;&gt;&lt;property id=&quot;20148&quot; value=&quot;5&quot;/&gt;&lt;property id=&quot;20300&quot; value=&quot;Slide 19 - &amp;quot;Placeholder for possible video showing how to use the machine&amp;quot;&quot;/&gt;&lt;property id=&quot;20307&quot; value=&quot;790&quot;/&gt;&lt;/object&gt;&lt;object type=&quot;3&quot; unique_id=&quot;53458&quot;&gt;&lt;property id=&quot;20148&quot; value=&quot;5&quot;/&gt;&lt;property id=&quot;20300&quot; value=&quot;Slide 20 - &amp;quot;Cleaning and Replacement&amp;quot;&quot;/&gt;&lt;property id=&quot;20307&quot; value=&quot;779&quot;/&gt;&lt;/object&gt;&lt;object type=&quot;3&quot; unique_id=&quot;53459&quot;&gt;&lt;property id=&quot;20148&quot; value=&quot;5&quot;/&gt;&lt;property id=&quot;20300&quot; value=&quot;Slide 22 - &amp;quot;Overview&amp;quot;&quot;/&gt;&lt;property id=&quot;20307&quot; value=&quot;777&quot;/&gt;&lt;/object&gt;&lt;object type=&quot;3&quot; unique_id=&quot;53460&quot;&gt;&lt;property id=&quot;20148&quot; value=&quot;5&quot;/&gt;&lt;property id=&quot;20300&quot; value=&quot;Slide 23 - &amp;quot;List of what must be included&amp;quot;&quot;/&gt;&lt;property id=&quot;20307&quot; value=&quot;776&quot;/&gt;&lt;/object&gt;&lt;object type=&quot;3&quot; unique_id=&quot;53461&quot;&gt;&lt;property id=&quot;20148&quot; value=&quot;5&quot;/&gt;&lt;property id=&quot;20300&quot; value=&quot;Slide 24 - &amp;quot;List of what must be included cont.&amp;quot;&quot;/&gt;&lt;property id=&quot;20307&quot; value=&quot;781&quot;/&gt;&lt;/object&gt;&lt;object type=&quot;3&quot; unique_id=&quot;53462&quot;&gt;&lt;property id=&quot;20148&quot; value=&quot;5&quot;/&gt;&lt;property id=&quot;20300&quot; value=&quot;Slide 25 - &amp;quot;Sample protocols are available:&amp;quot;&quot;/&gt;&lt;property id=&quot;20307&quot; value=&quot;778&quot;/&gt;&lt;/object&gt;&lt;object type=&quot;3&quot; unique_id=&quot;53463&quot;&gt;&lt;property id=&quot;20148&quot; value=&quot;5&quot;/&gt;&lt;property id=&quot;20300&quot; value=&quot;Slide 26 - &amp;quot;Staff Training&amp;quot;&quot;/&gt;&lt;property id=&quot;20307&quot; value=&quot;762&quot;/&gt;&lt;/object&gt;&lt;object type=&quot;3&quot; unique_id=&quot;53464&quot;&gt;&lt;property id=&quot;20148&quot; value=&quot;5&quot;/&gt;&lt;property id=&quot;20300&quot; value=&quot;Slide 27 - &amp;quot;Ramping up Period&amp;quot;&quot;/&gt;&lt;property id=&quot;20307&quot; value=&quot;763&quot;/&gt;&lt;/object&gt;&lt;object type=&quot;3&quot; unique_id=&quot;53465&quot;&gt;&lt;property id=&quot;20148&quot; value=&quot;5&quot;/&gt;&lt;property id=&quot;20300&quot; value=&quot;Slide 29 - &amp;quot;Usage is Monitored&amp;quot;&quot;/&gt;&lt;property id=&quot;20307&quot; value=&quot;768&quot;/&gt;&lt;/object&gt;&lt;object type=&quot;3&quot; unique_id=&quot;53466&quot;&gt;&lt;property id=&quot;20148&quot; value=&quot;5&quot;/&gt;&lt;property id=&quot;20300&quot; value=&quot;Slide 30 - &amp;quot;How to help the person be compliant&amp;quot;&quot;/&gt;&lt;property id=&quot;20307&quot; value=&quot;769&quot;/&gt;&lt;/object&gt;&lt;object type=&quot;3&quot; unique_id=&quot;53467&quot;&gt;&lt;property id=&quot;20148&quot; value=&quot;5&quot;/&gt;&lt;property id=&quot;20300&quot; value=&quot;Slide 31 - &amp;quot;Compliance, continued&amp;quot;&quot;/&gt;&lt;property id=&quot;20307&quot; value=&quot;770&quot;/&gt;&lt;/object&gt;&lt;object type=&quot;3&quot; unique_id=&quot;53468&quot;&gt;&lt;property id=&quot;20148&quot; value=&quot;5&quot;/&gt;&lt;property id=&quot;20300&quot; value=&quot;Slide 33 - &amp;quot;Symptoms that may indicate the machine is not working well&amp;quot;&quot;/&gt;&lt;property id=&quot;20307&quot; value=&quot;775&quot;/&gt;&lt;/object&gt;&lt;object type=&quot;3&quot; unique_id=&quot;53469&quot;&gt;&lt;property id=&quot;20148&quot; value=&quot;5&quot;/&gt;&lt;property id=&quot;20300&quot; value=&quot;Slide 34 - &amp;quot;Common Problems&amp;quot;&quot;/&gt;&lt;property id=&quot;20307&quot; value=&quot;771&quot;/&gt;&lt;/object&gt;&lt;object type=&quot;3&quot; unique_id=&quot;53470&quot;&gt;&lt;property id=&quot;20148&quot; value=&quot;5&quot;/&gt;&lt;property id=&quot;20300&quot; value=&quot;Slide 35 - &amp;quot;Hose/Mask Leaks&amp;quot;&quot;/&gt;&lt;property id=&quot;20307&quot; value=&quot;772&quot;/&gt;&lt;/object&gt;&lt;object type=&quot;3&quot; unique_id=&quot;53471&quot;&gt;&lt;property id=&quot;20148&quot; value=&quot;5&quot;/&gt;&lt;property id=&quot;20300&quot; value=&quot;Slide 36 - &amp;quot;Adjust Mask&amp;quot;&quot;/&gt;&lt;property id=&quot;20307&quot; value=&quot;773&quot;/&gt;&lt;/object&gt;&lt;object type=&quot;3&quot; unique_id=&quot;53472&quot;&gt;&lt;property id=&quot;20148&quot; value=&quot;5&quot;/&gt;&lt;property id=&quot;20300&quot; value=&quot;Slide 37 - &amp;quot;Questions&amp;quot;&quot;/&gt;&lt;property id=&quot;20307&quot; value=&quot;774&quot;/&gt;&lt;/object&gt;&lt;object type=&quot;3&quot; unique_id=&quot;53473&quot;&gt;&lt;property id=&quot;20148&quot; value=&quot;5&quot;/&gt;&lt;property id=&quot;20300&quot; value=&quot;Slide 39 - &amp;quot;All models need cleaning!&amp;quot;&quot;/&gt;&lt;property id=&quot;20307&quot; value=&quot;765&quot;/&gt;&lt;/object&gt;&lt;object type=&quot;3&quot; unique_id=&quot;53474&quot;&gt;&lt;property id=&quot;20148&quot; value=&quot;5&quot;/&gt;&lt;property id=&quot;20300&quot; value=&quot;Slide 40 - &amp;quot;Placeholder for video demonstration of cleaning&amp;quot;&quot;/&gt;&lt;property id=&quot;20307&quot; value=&quot;766&quot;/&gt;&lt;/object&gt;&lt;object type=&quot;3&quot; unique_id=&quot;53475&quot;&gt;&lt;property id=&quot;20148&quot; value=&quot;5&quot;/&gt;&lt;property id=&quot;20300&quot; value=&quot;Slide 41 - &amp;quot;Suggested Daily Routine&amp;quot;&quot;/&gt;&lt;property id=&quot;20307&quot; value=&quot;786&quot;/&gt;&lt;/object&gt;&lt;object type=&quot;3&quot; unique_id=&quot;53476&quot;&gt;&lt;property id=&quot;20148&quot; value=&quot;5&quot;/&gt;&lt;property id=&quot;20300&quot; value=&quot;Slide 42 - &amp;quot;Suggested Weekly Routines&amp;quot;&quot;/&gt;&lt;property id=&quot;20307&quot; value=&quot;788&quot;/&gt;&lt;/object&gt;&lt;object type=&quot;3&quot; unique_id=&quot;53477&quot;&gt;&lt;property id=&quot;20148&quot; value=&quot;5&quot;/&gt;&lt;property id=&quot;20300&quot; value=&quot;Slide 43 - &amp;quot;Suggested Bi-Monthly Routines&amp;quot;&quot;/&gt;&lt;property id=&quot;20307&quot; value=&quot;789&quot;/&gt;&lt;/object&gt;&lt;object type=&quot;3&quot; unique_id=&quot;53478&quot;&gt;&lt;property id=&quot;20148&quot; value=&quot;5&quot;/&gt;&lt;property id=&quot;20300&quot; value=&quot;Slide 44 - &amp;quot;Unique considerations &amp;quot;&quot;/&gt;&lt;property id=&quot;20307&quot; value=&quot;780&quot;/&gt;&lt;/object&gt;&lt;object type=&quot;3&quot; unique_id=&quot;53479&quot;&gt;&lt;property id=&quot;20148&quot; value=&quot;5&quot;/&gt;&lt;property id=&quot;20300&quot; value=&quot;Slide 45 - &amp;quot;Cleaning Schedules&amp;quot;&quot;/&gt;&lt;property id=&quot;20307&quot; value=&quot;767&quot;/&gt;&lt;/object&gt;&lt;object type=&quot;3&quot; unique_id=&quot;53480&quot;&gt;&lt;property id=&quot;20148&quot; value=&quot;5&quot;/&gt;&lt;property id=&quot;20300&quot; value=&quot;Slide 47&quot;/&gt;&lt;property id=&quot;20307&quot; value=&quot;791&quot;/&gt;&lt;/object&gt;&lt;object type=&quot;3&quot; unique_id=&quot;53481&quot;&gt;&lt;property id=&quot;20148&quot; value=&quot;5&quot;/&gt;&lt;property id=&quot;20300&quot; value=&quot;Slide 48 - &amp;quot;QINA Brief&amp;quot;&quot;/&gt;&lt;property id=&quot;20307&quot; value=&quot;782&quot;/&gt;&lt;/object&gt;&lt;object type=&quot;3&quot; unique_id=&quot;53482&quot;&gt;&lt;property id=&quot;20148&quot; value=&quot;5&quot;/&gt;&lt;property id=&quot;20300&quot; value=&quot;Slide 49 - &amp;quot;Research Resources&amp;quot;&quot;/&gt;&lt;property id=&quot;20307&quot; value=&quot;785&quot;/&gt;&lt;/object&gt;&lt;/object&gt;&lt;object type=&quot;8&quot; unique_id=&quot;10533&quot;&gt;&lt;/object&gt;&lt;/object&gt;&lt;/database&gt;"/>
  <p:tag name="SECTOMILLISECCONVERTED" val="1"/>
</p:tagLst>
</file>

<file path=ppt/theme/theme1.xml><?xml version="1.0" encoding="utf-8"?>
<a:theme xmlns:a="http://schemas.openxmlformats.org/drawingml/2006/main" name="CDDER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WM_PPT_Color_RG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a:defRPr>
        </a:defPPr>
      </a:lstStyle>
    </a:lnDef>
  </a:objectDefaults>
  <a:extraClrSchemeLst>
    <a:extraClrScheme>
      <a:clrScheme name="CWM_PPT_Color_RGB 1">
        <a:dk1>
          <a:srgbClr val="000000"/>
        </a:dk1>
        <a:lt1>
          <a:srgbClr val="FFFFFF"/>
        </a:lt1>
        <a:dk2>
          <a:srgbClr val="2859A6"/>
        </a:dk2>
        <a:lt2>
          <a:srgbClr val="808080"/>
        </a:lt2>
        <a:accent1>
          <a:srgbClr val="D4AD8F"/>
        </a:accent1>
        <a:accent2>
          <a:srgbClr val="B2B7DC"/>
        </a:accent2>
        <a:accent3>
          <a:srgbClr val="FFFFFF"/>
        </a:accent3>
        <a:accent4>
          <a:srgbClr val="000000"/>
        </a:accent4>
        <a:accent5>
          <a:srgbClr val="E6D3C6"/>
        </a:accent5>
        <a:accent6>
          <a:srgbClr val="A1A6C7"/>
        </a:accent6>
        <a:hlink>
          <a:srgbClr val="2905A1"/>
        </a:hlink>
        <a:folHlink>
          <a:srgbClr val="594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CDDER2</Template>
  <TotalTime>37238</TotalTime>
  <Words>2674</Words>
  <Application>Microsoft Office PowerPoint</Application>
  <PresentationFormat>On-screen Show (4:3)</PresentationFormat>
  <Paragraphs>316</Paragraphs>
  <Slides>50</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50</vt:i4>
      </vt:variant>
    </vt:vector>
  </HeadingPairs>
  <TitlesOfParts>
    <vt:vector size="58" baseType="lpstr">
      <vt:lpstr>Arial</vt:lpstr>
      <vt:lpstr>Calibri</vt:lpstr>
      <vt:lpstr>Calibri Light</vt:lpstr>
      <vt:lpstr>Times</vt:lpstr>
      <vt:lpstr>Wingdings</vt:lpstr>
      <vt:lpstr>Wingdings 2</vt:lpstr>
      <vt:lpstr>CDDER2</vt:lpstr>
      <vt:lpstr>Custom Design</vt:lpstr>
      <vt:lpstr>CPAP/BiPAP Machines as one Treatment Option for Sleep Apnea</vt:lpstr>
      <vt:lpstr>Agenda</vt:lpstr>
      <vt:lpstr>Sleep Apnea is a serious condition</vt:lpstr>
      <vt:lpstr>Medical conditions</vt:lpstr>
      <vt:lpstr>Associated conditions</vt:lpstr>
      <vt:lpstr>Sleep Apnea is a serious condition</vt:lpstr>
      <vt:lpstr>Speaker</vt:lpstr>
      <vt:lpstr>What is Sleep Apnea?</vt:lpstr>
      <vt:lpstr>Sleep Apnea</vt:lpstr>
      <vt:lpstr>Sleep Apnea</vt:lpstr>
      <vt:lpstr>Sleep Interruptions</vt:lpstr>
      <vt:lpstr>Other Possible Signs:</vt:lpstr>
      <vt:lpstr>How is sleep apnea diagnosed?</vt:lpstr>
      <vt:lpstr>PowerPoint Presentation</vt:lpstr>
      <vt:lpstr>What do they do?</vt:lpstr>
      <vt:lpstr>Examples of PAP Devices</vt:lpstr>
      <vt:lpstr>Face masks</vt:lpstr>
      <vt:lpstr>Tubing, Filters and Chamber</vt:lpstr>
      <vt:lpstr>Important Consideration</vt:lpstr>
      <vt:lpstr>Placeholder for possible video showing how to use the machine</vt:lpstr>
      <vt:lpstr>If CPAP is used with oxygen</vt:lpstr>
      <vt:lpstr>Never tip the machine!</vt:lpstr>
      <vt:lpstr>Cleaning and Replacement of Parts</vt:lpstr>
      <vt:lpstr>Staff Training</vt:lpstr>
      <vt:lpstr>Comfort Measures</vt:lpstr>
      <vt:lpstr>Compliance and Usage</vt:lpstr>
      <vt:lpstr>Usage is Monitored</vt:lpstr>
      <vt:lpstr>How to help the person be compliant</vt:lpstr>
      <vt:lpstr>Compliance</vt:lpstr>
      <vt:lpstr> Troubleshooting and Questions </vt:lpstr>
      <vt:lpstr>Symptoms that may indicate the machine is not working well</vt:lpstr>
      <vt:lpstr>Common Problems</vt:lpstr>
      <vt:lpstr>Hose/Mask Leaks</vt:lpstr>
      <vt:lpstr>Questions</vt:lpstr>
      <vt:lpstr>Cleaning</vt:lpstr>
      <vt:lpstr>All models need cleaning!</vt:lpstr>
      <vt:lpstr>Suggested Daily Routine</vt:lpstr>
      <vt:lpstr>Suggested Weekly Routines</vt:lpstr>
      <vt:lpstr>Unique considerations </vt:lpstr>
      <vt:lpstr>DDS Protocols</vt:lpstr>
      <vt:lpstr>List of what must be included</vt:lpstr>
      <vt:lpstr>Cleaning Schedules</vt:lpstr>
      <vt:lpstr>List of what must be included cont.</vt:lpstr>
      <vt:lpstr>Sample protocols are available:</vt:lpstr>
      <vt:lpstr>Video Demonstrations</vt:lpstr>
      <vt:lpstr>Resources</vt:lpstr>
      <vt:lpstr>PowerPoint Presentation</vt:lpstr>
      <vt:lpstr>QINA Brief</vt:lpstr>
      <vt:lpstr>Research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Orientation to Pica</dc:title>
  <dc:creator>CDDER</dc:creator>
  <cp:lastModifiedBy>Dutra, Courtney</cp:lastModifiedBy>
  <cp:revision>1215</cp:revision>
  <cp:lastPrinted>2017-04-24T15:19:18Z</cp:lastPrinted>
  <dcterms:created xsi:type="dcterms:W3CDTF">2012-09-03T15:32:55Z</dcterms:created>
  <dcterms:modified xsi:type="dcterms:W3CDTF">2020-02-19T22:43:57Z</dcterms:modified>
</cp:coreProperties>
</file>