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60" r:id="rId4"/>
    <p:sldId id="295" r:id="rId5"/>
    <p:sldId id="258" r:id="rId6"/>
    <p:sldId id="301" r:id="rId7"/>
    <p:sldId id="293" r:id="rId8"/>
    <p:sldId id="294" r:id="rId9"/>
    <p:sldId id="300" r:id="rId10"/>
    <p:sldId id="291" r:id="rId11"/>
    <p:sldId id="280" r:id="rId12"/>
    <p:sldId id="274" r:id="rId13"/>
    <p:sldId id="275" r:id="rId14"/>
    <p:sldId id="279" r:id="rId15"/>
    <p:sldId id="282" r:id="rId16"/>
    <p:sldId id="290" r:id="rId17"/>
    <p:sldId id="283" r:id="rId18"/>
    <p:sldId id="299" r:id="rId19"/>
    <p:sldId id="284" r:id="rId20"/>
    <p:sldId id="297" r:id="rId21"/>
    <p:sldId id="287" r:id="rId22"/>
    <p:sldId id="286" r:id="rId23"/>
    <p:sldId id="289" r:id="rId24"/>
    <p:sldId id="292" r:id="rId25"/>
  </p:sldIdLst>
  <p:sldSz cx="9144000" cy="6858000" type="screen4x3"/>
  <p:notesSz cx="6858000" cy="92964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27" autoAdjust="0"/>
  </p:normalViewPr>
  <p:slideViewPr>
    <p:cSldViewPr>
      <p:cViewPr>
        <p:scale>
          <a:sx n="54" d="100"/>
          <a:sy n="54" d="100"/>
        </p:scale>
        <p:origin x="-182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795421-ABC4-40CB-A38D-33220067F44E}" type="doc">
      <dgm:prSet loTypeId="urn:microsoft.com/office/officeart/2005/8/layout/vList3" loCatId="list" qsTypeId="urn:microsoft.com/office/officeart/2005/8/quickstyle/simple1" qsCatId="simple" csTypeId="urn:microsoft.com/office/officeart/2005/8/colors/accent1_2" csCatId="accent1" phldr="1"/>
      <dgm:spPr/>
    </dgm:pt>
    <dgm:pt modelId="{4CA606D4-B052-412C-958E-22A0B908DE64}">
      <dgm:prSet phldrT="[Text]" custT="1"/>
      <dgm:spPr/>
      <dgm:t>
        <a:bodyPr/>
        <a:lstStyle/>
        <a:p>
          <a:r>
            <a:rPr lang="en-US" sz="2000" b="1" dirty="0">
              <a:solidFill>
                <a:schemeClr val="bg1"/>
              </a:solidFill>
            </a:rPr>
            <a:t>What is Clozapine used </a:t>
          </a:r>
          <a:r>
            <a:rPr lang="en-US" sz="2000" b="1" u="none" strike="noStrike" dirty="0">
              <a:solidFill>
                <a:schemeClr val="bg1"/>
              </a:solidFill>
            </a:rPr>
            <a:t>to treat</a:t>
          </a:r>
          <a:r>
            <a:rPr lang="en-US" sz="2000" b="1" strike="noStrike" dirty="0">
              <a:solidFill>
                <a:schemeClr val="bg1"/>
              </a:solidFill>
            </a:rPr>
            <a:t>?</a:t>
          </a:r>
          <a:endParaRPr lang="en-US" sz="2000" b="1" strike="sngStrike" dirty="0">
            <a:solidFill>
              <a:schemeClr val="bg1"/>
            </a:solidFill>
          </a:endParaRPr>
        </a:p>
      </dgm:t>
    </dgm:pt>
    <dgm:pt modelId="{95E7DF2B-0072-4816-9527-D6F633DA105B}" type="parTrans" cxnId="{4D219118-0FC7-468C-8C16-9A097855EBEE}">
      <dgm:prSet/>
      <dgm:spPr/>
      <dgm:t>
        <a:bodyPr/>
        <a:lstStyle/>
        <a:p>
          <a:endParaRPr lang="en-US"/>
        </a:p>
      </dgm:t>
    </dgm:pt>
    <dgm:pt modelId="{AA0E98C4-5CA5-47F1-A077-DDF1C95FDF06}" type="sibTrans" cxnId="{4D219118-0FC7-468C-8C16-9A097855EBEE}">
      <dgm:prSet/>
      <dgm:spPr/>
      <dgm:t>
        <a:bodyPr/>
        <a:lstStyle/>
        <a:p>
          <a:endParaRPr lang="en-US"/>
        </a:p>
      </dgm:t>
    </dgm:pt>
    <dgm:pt modelId="{03D47F8C-C0F9-483E-9AF9-5B2DF75F2167}">
      <dgm:prSet phldrT="[Text]" custT="1"/>
      <dgm:spPr/>
      <dgm:t>
        <a:bodyPr/>
        <a:lstStyle/>
        <a:p>
          <a:r>
            <a:rPr lang="en-US" sz="2000" b="1" dirty="0">
              <a:solidFill>
                <a:schemeClr val="bg1"/>
              </a:solidFill>
            </a:rPr>
            <a:t>What are the major side effects of Clozapine?</a:t>
          </a:r>
        </a:p>
      </dgm:t>
    </dgm:pt>
    <dgm:pt modelId="{EC8BC203-716A-4832-AA2D-3E11D8930BEC}" type="parTrans" cxnId="{AC047B08-AE5E-4001-958A-8B7F49FF8D7F}">
      <dgm:prSet/>
      <dgm:spPr/>
      <dgm:t>
        <a:bodyPr/>
        <a:lstStyle/>
        <a:p>
          <a:endParaRPr lang="en-US"/>
        </a:p>
      </dgm:t>
    </dgm:pt>
    <dgm:pt modelId="{25D0F35B-79AB-4E4B-91A4-93D4A339D448}" type="sibTrans" cxnId="{AC047B08-AE5E-4001-958A-8B7F49FF8D7F}">
      <dgm:prSet/>
      <dgm:spPr/>
      <dgm:t>
        <a:bodyPr/>
        <a:lstStyle/>
        <a:p>
          <a:endParaRPr lang="en-US"/>
        </a:p>
      </dgm:t>
    </dgm:pt>
    <dgm:pt modelId="{9100B939-B069-4D9F-8813-62EC95491AAF}">
      <dgm:prSet phldrT="[Text]" custT="1"/>
      <dgm:spPr/>
      <dgm:t>
        <a:bodyPr/>
        <a:lstStyle/>
        <a:p>
          <a:r>
            <a:rPr lang="en-US" sz="2000" b="1" dirty="0">
              <a:solidFill>
                <a:schemeClr val="bg1"/>
              </a:solidFill>
            </a:rPr>
            <a:t>Who can </a:t>
          </a:r>
          <a:r>
            <a:rPr lang="en-US" sz="2000" b="1" u="none" strike="noStrike" dirty="0">
              <a:solidFill>
                <a:schemeClr val="bg1"/>
              </a:solidFill>
            </a:rPr>
            <a:t>administer</a:t>
          </a:r>
          <a:r>
            <a:rPr lang="en-US" sz="2000" b="1" dirty="0">
              <a:solidFill>
                <a:schemeClr val="bg1"/>
              </a:solidFill>
            </a:rPr>
            <a:t> Clozapine?</a:t>
          </a:r>
        </a:p>
      </dgm:t>
    </dgm:pt>
    <dgm:pt modelId="{2170A65B-AA3B-4794-944F-5169CEA37C6A}" type="parTrans" cxnId="{B2852986-8125-4745-A0C6-19925381D2AC}">
      <dgm:prSet/>
      <dgm:spPr/>
      <dgm:t>
        <a:bodyPr/>
        <a:lstStyle/>
        <a:p>
          <a:endParaRPr lang="en-US"/>
        </a:p>
      </dgm:t>
    </dgm:pt>
    <dgm:pt modelId="{8321ECE2-00E1-4E9E-83DF-6A81B1C33320}" type="sibTrans" cxnId="{B2852986-8125-4745-A0C6-19925381D2AC}">
      <dgm:prSet/>
      <dgm:spPr/>
      <dgm:t>
        <a:bodyPr/>
        <a:lstStyle/>
        <a:p>
          <a:endParaRPr lang="en-US"/>
        </a:p>
      </dgm:t>
    </dgm:pt>
    <dgm:pt modelId="{AF43B1D4-8FD6-4B40-BE2C-384E7ABD6CEC}">
      <dgm:prSet phldrT="[Text]" custT="1"/>
      <dgm:spPr/>
      <dgm:t>
        <a:bodyPr/>
        <a:lstStyle/>
        <a:p>
          <a:r>
            <a:rPr lang="en-US" sz="2000" b="1" dirty="0">
              <a:solidFill>
                <a:schemeClr val="bg1"/>
              </a:solidFill>
            </a:rPr>
            <a:t>Why is regular blood testing required?</a:t>
          </a:r>
        </a:p>
      </dgm:t>
    </dgm:pt>
    <dgm:pt modelId="{4A81B1CA-BEA8-4DA6-90BB-A1DD671E581F}" type="parTrans" cxnId="{0C4EC082-FB78-47C4-A09D-A0952311CE45}">
      <dgm:prSet/>
      <dgm:spPr/>
      <dgm:t>
        <a:bodyPr/>
        <a:lstStyle/>
        <a:p>
          <a:endParaRPr lang="en-US"/>
        </a:p>
      </dgm:t>
    </dgm:pt>
    <dgm:pt modelId="{996759D0-19CF-4061-80B0-998C517F7633}" type="sibTrans" cxnId="{0C4EC082-FB78-47C4-A09D-A0952311CE45}">
      <dgm:prSet/>
      <dgm:spPr/>
      <dgm:t>
        <a:bodyPr/>
        <a:lstStyle/>
        <a:p>
          <a:endParaRPr lang="en-US"/>
        </a:p>
      </dgm:t>
    </dgm:pt>
    <dgm:pt modelId="{D75B3F0F-D557-40AF-A050-9C97D2F60DF6}" type="pres">
      <dgm:prSet presAssocID="{75795421-ABC4-40CB-A38D-33220067F44E}" presName="linearFlow" presStyleCnt="0">
        <dgm:presLayoutVars>
          <dgm:dir/>
          <dgm:resizeHandles val="exact"/>
        </dgm:presLayoutVars>
      </dgm:prSet>
      <dgm:spPr/>
    </dgm:pt>
    <dgm:pt modelId="{C1BD7A55-8132-4198-9394-B489C68757AD}" type="pres">
      <dgm:prSet presAssocID="{4CA606D4-B052-412C-958E-22A0B908DE64}" presName="composite" presStyleCnt="0"/>
      <dgm:spPr/>
    </dgm:pt>
    <dgm:pt modelId="{B8D6AC60-84F2-4E94-942B-B88B5684F91B}" type="pres">
      <dgm:prSet presAssocID="{4CA606D4-B052-412C-958E-22A0B908DE64}"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quot;&quot;"/>
        </a:ext>
      </dgm:extLst>
    </dgm:pt>
    <dgm:pt modelId="{5800AA34-CC9E-46CC-BDFC-5F0DF6524F5F}" type="pres">
      <dgm:prSet presAssocID="{4CA606D4-B052-412C-958E-22A0B908DE64}" presName="txShp" presStyleLbl="node1" presStyleIdx="0" presStyleCnt="4">
        <dgm:presLayoutVars>
          <dgm:bulletEnabled val="1"/>
        </dgm:presLayoutVars>
      </dgm:prSet>
      <dgm:spPr/>
      <dgm:t>
        <a:bodyPr/>
        <a:lstStyle/>
        <a:p>
          <a:endParaRPr lang="en-US"/>
        </a:p>
      </dgm:t>
    </dgm:pt>
    <dgm:pt modelId="{16F1C5CD-1954-41BA-BA51-7626B22EBA11}" type="pres">
      <dgm:prSet presAssocID="{AA0E98C4-5CA5-47F1-A077-DDF1C95FDF06}" presName="spacing" presStyleCnt="0"/>
      <dgm:spPr/>
    </dgm:pt>
    <dgm:pt modelId="{D6171D56-9B66-483E-9413-E5D627926906}" type="pres">
      <dgm:prSet presAssocID="{03D47F8C-C0F9-483E-9AF9-5B2DF75F2167}" presName="composite" presStyleCnt="0"/>
      <dgm:spPr/>
    </dgm:pt>
    <dgm:pt modelId="{264AF7F2-7E84-4506-9765-A7391DA94A89}" type="pres">
      <dgm:prSet presAssocID="{03D47F8C-C0F9-483E-9AF9-5B2DF75F2167}"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extLst>
        <a:ext uri="{E40237B7-FDA0-4F09-8148-C483321AD2D9}">
          <dgm14:cNvPr xmlns:dgm14="http://schemas.microsoft.com/office/drawing/2010/diagram" id="0" name="" descr="&quot;&quot;"/>
        </a:ext>
      </dgm:extLst>
    </dgm:pt>
    <dgm:pt modelId="{0D735A42-F817-4C18-9808-CB406490097F}" type="pres">
      <dgm:prSet presAssocID="{03D47F8C-C0F9-483E-9AF9-5B2DF75F2167}" presName="txShp" presStyleLbl="node1" presStyleIdx="1" presStyleCnt="4">
        <dgm:presLayoutVars>
          <dgm:bulletEnabled val="1"/>
        </dgm:presLayoutVars>
      </dgm:prSet>
      <dgm:spPr/>
      <dgm:t>
        <a:bodyPr/>
        <a:lstStyle/>
        <a:p>
          <a:endParaRPr lang="en-US"/>
        </a:p>
      </dgm:t>
    </dgm:pt>
    <dgm:pt modelId="{D742979C-1D78-46D7-A386-874D1BD21A37}" type="pres">
      <dgm:prSet presAssocID="{25D0F35B-79AB-4E4B-91A4-93D4A339D448}" presName="spacing" presStyleCnt="0"/>
      <dgm:spPr/>
    </dgm:pt>
    <dgm:pt modelId="{83F6D592-B62E-4280-94E9-914D2BBCC4A7}" type="pres">
      <dgm:prSet presAssocID="{AF43B1D4-8FD6-4B40-BE2C-384E7ABD6CEC}" presName="composite" presStyleCnt="0"/>
      <dgm:spPr/>
    </dgm:pt>
    <dgm:pt modelId="{DB6AA140-9ED3-42AB-88CD-4D9A96BD3145}" type="pres">
      <dgm:prSet presAssocID="{AF43B1D4-8FD6-4B40-BE2C-384E7ABD6CEC}"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quot;&quot;"/>
        </a:ext>
      </dgm:extLst>
    </dgm:pt>
    <dgm:pt modelId="{4E48AADD-5107-49E6-9AD7-EE378F2C0B80}" type="pres">
      <dgm:prSet presAssocID="{AF43B1D4-8FD6-4B40-BE2C-384E7ABD6CEC}" presName="txShp" presStyleLbl="node1" presStyleIdx="2" presStyleCnt="4">
        <dgm:presLayoutVars>
          <dgm:bulletEnabled val="1"/>
        </dgm:presLayoutVars>
      </dgm:prSet>
      <dgm:spPr/>
      <dgm:t>
        <a:bodyPr/>
        <a:lstStyle/>
        <a:p>
          <a:endParaRPr lang="en-US"/>
        </a:p>
      </dgm:t>
    </dgm:pt>
    <dgm:pt modelId="{83C21213-E4EC-474C-932B-352B22C89109}" type="pres">
      <dgm:prSet presAssocID="{996759D0-19CF-4061-80B0-998C517F7633}" presName="spacing" presStyleCnt="0"/>
      <dgm:spPr/>
    </dgm:pt>
    <dgm:pt modelId="{2A6CA43B-02F8-4860-8B65-97D8088091E1}" type="pres">
      <dgm:prSet presAssocID="{9100B939-B069-4D9F-8813-62EC95491AAF}" presName="composite" presStyleCnt="0"/>
      <dgm:spPr/>
    </dgm:pt>
    <dgm:pt modelId="{C38883F2-9684-4391-B5F1-81BE987A33E0}" type="pres">
      <dgm:prSet presAssocID="{9100B939-B069-4D9F-8813-62EC95491AAF}"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12000" b="-12000"/>
          </a:stretch>
        </a:blipFill>
      </dgm:spPr>
      <dgm:extLst>
        <a:ext uri="{E40237B7-FDA0-4F09-8148-C483321AD2D9}">
          <dgm14:cNvPr xmlns:dgm14="http://schemas.microsoft.com/office/drawing/2010/diagram" id="0" name="" descr="&quot;&quot;"/>
        </a:ext>
      </dgm:extLst>
    </dgm:pt>
    <dgm:pt modelId="{96416218-E673-42D7-8E53-EBCEA50856DC}" type="pres">
      <dgm:prSet presAssocID="{9100B939-B069-4D9F-8813-62EC95491AAF}" presName="txShp" presStyleLbl="node1" presStyleIdx="3" presStyleCnt="4">
        <dgm:presLayoutVars>
          <dgm:bulletEnabled val="1"/>
        </dgm:presLayoutVars>
      </dgm:prSet>
      <dgm:spPr/>
      <dgm:t>
        <a:bodyPr/>
        <a:lstStyle/>
        <a:p>
          <a:endParaRPr lang="en-US"/>
        </a:p>
      </dgm:t>
    </dgm:pt>
  </dgm:ptLst>
  <dgm:cxnLst>
    <dgm:cxn modelId="{0C4EC082-FB78-47C4-A09D-A0952311CE45}" srcId="{75795421-ABC4-40CB-A38D-33220067F44E}" destId="{AF43B1D4-8FD6-4B40-BE2C-384E7ABD6CEC}" srcOrd="2" destOrd="0" parTransId="{4A81B1CA-BEA8-4DA6-90BB-A1DD671E581F}" sibTransId="{996759D0-19CF-4061-80B0-998C517F7633}"/>
    <dgm:cxn modelId="{37C39740-AF6F-4821-BD64-52BF21C88351}" type="presOf" srcId="{4CA606D4-B052-412C-958E-22A0B908DE64}" destId="{5800AA34-CC9E-46CC-BDFC-5F0DF6524F5F}" srcOrd="0" destOrd="0" presId="urn:microsoft.com/office/officeart/2005/8/layout/vList3"/>
    <dgm:cxn modelId="{8A08922C-1225-4255-8E58-10F8D3B32E82}" type="presOf" srcId="{03D47F8C-C0F9-483E-9AF9-5B2DF75F2167}" destId="{0D735A42-F817-4C18-9808-CB406490097F}" srcOrd="0" destOrd="0" presId="urn:microsoft.com/office/officeart/2005/8/layout/vList3"/>
    <dgm:cxn modelId="{4D219118-0FC7-468C-8C16-9A097855EBEE}" srcId="{75795421-ABC4-40CB-A38D-33220067F44E}" destId="{4CA606D4-B052-412C-958E-22A0B908DE64}" srcOrd="0" destOrd="0" parTransId="{95E7DF2B-0072-4816-9527-D6F633DA105B}" sibTransId="{AA0E98C4-5CA5-47F1-A077-DDF1C95FDF06}"/>
    <dgm:cxn modelId="{ECB81B30-564C-48F5-B76E-E35F69AC3FED}" type="presOf" srcId="{AF43B1D4-8FD6-4B40-BE2C-384E7ABD6CEC}" destId="{4E48AADD-5107-49E6-9AD7-EE378F2C0B80}" srcOrd="0" destOrd="0" presId="urn:microsoft.com/office/officeart/2005/8/layout/vList3"/>
    <dgm:cxn modelId="{B2852986-8125-4745-A0C6-19925381D2AC}" srcId="{75795421-ABC4-40CB-A38D-33220067F44E}" destId="{9100B939-B069-4D9F-8813-62EC95491AAF}" srcOrd="3" destOrd="0" parTransId="{2170A65B-AA3B-4794-944F-5169CEA37C6A}" sibTransId="{8321ECE2-00E1-4E9E-83DF-6A81B1C33320}"/>
    <dgm:cxn modelId="{AC047B08-AE5E-4001-958A-8B7F49FF8D7F}" srcId="{75795421-ABC4-40CB-A38D-33220067F44E}" destId="{03D47F8C-C0F9-483E-9AF9-5B2DF75F2167}" srcOrd="1" destOrd="0" parTransId="{EC8BC203-716A-4832-AA2D-3E11D8930BEC}" sibTransId="{25D0F35B-79AB-4E4B-91A4-93D4A339D448}"/>
    <dgm:cxn modelId="{F0E4EA6D-CDA2-4BC5-90C8-3AF86F7EE4FB}" type="presOf" srcId="{75795421-ABC4-40CB-A38D-33220067F44E}" destId="{D75B3F0F-D557-40AF-A050-9C97D2F60DF6}" srcOrd="0" destOrd="0" presId="urn:microsoft.com/office/officeart/2005/8/layout/vList3"/>
    <dgm:cxn modelId="{A4045641-FC9F-4674-99C3-4B0DEBBC75B5}" type="presOf" srcId="{9100B939-B069-4D9F-8813-62EC95491AAF}" destId="{96416218-E673-42D7-8E53-EBCEA50856DC}" srcOrd="0" destOrd="0" presId="urn:microsoft.com/office/officeart/2005/8/layout/vList3"/>
    <dgm:cxn modelId="{9827ECC1-1969-435D-AF52-59E573F01774}" type="presParOf" srcId="{D75B3F0F-D557-40AF-A050-9C97D2F60DF6}" destId="{C1BD7A55-8132-4198-9394-B489C68757AD}" srcOrd="0" destOrd="0" presId="urn:microsoft.com/office/officeart/2005/8/layout/vList3"/>
    <dgm:cxn modelId="{E5218388-9A59-46B7-974F-25A4C5A73DEF}" type="presParOf" srcId="{C1BD7A55-8132-4198-9394-B489C68757AD}" destId="{B8D6AC60-84F2-4E94-942B-B88B5684F91B}" srcOrd="0" destOrd="0" presId="urn:microsoft.com/office/officeart/2005/8/layout/vList3"/>
    <dgm:cxn modelId="{812F7898-C3E8-49A2-AF21-232823E3B0F3}" type="presParOf" srcId="{C1BD7A55-8132-4198-9394-B489C68757AD}" destId="{5800AA34-CC9E-46CC-BDFC-5F0DF6524F5F}" srcOrd="1" destOrd="0" presId="urn:microsoft.com/office/officeart/2005/8/layout/vList3"/>
    <dgm:cxn modelId="{80BADC20-BA02-4665-A079-FE56EB2DCF4F}" type="presParOf" srcId="{D75B3F0F-D557-40AF-A050-9C97D2F60DF6}" destId="{16F1C5CD-1954-41BA-BA51-7626B22EBA11}" srcOrd="1" destOrd="0" presId="urn:microsoft.com/office/officeart/2005/8/layout/vList3"/>
    <dgm:cxn modelId="{82F31E56-91A3-41C6-9447-9D30A4E4D375}" type="presParOf" srcId="{D75B3F0F-D557-40AF-A050-9C97D2F60DF6}" destId="{D6171D56-9B66-483E-9413-E5D627926906}" srcOrd="2" destOrd="0" presId="urn:microsoft.com/office/officeart/2005/8/layout/vList3"/>
    <dgm:cxn modelId="{7F6DC7CA-79D3-4E97-9D60-B2D10D90FDCE}" type="presParOf" srcId="{D6171D56-9B66-483E-9413-E5D627926906}" destId="{264AF7F2-7E84-4506-9765-A7391DA94A89}" srcOrd="0" destOrd="0" presId="urn:microsoft.com/office/officeart/2005/8/layout/vList3"/>
    <dgm:cxn modelId="{59B0C860-7715-4372-9605-170E4115531B}" type="presParOf" srcId="{D6171D56-9B66-483E-9413-E5D627926906}" destId="{0D735A42-F817-4C18-9808-CB406490097F}" srcOrd="1" destOrd="0" presId="urn:microsoft.com/office/officeart/2005/8/layout/vList3"/>
    <dgm:cxn modelId="{56AD5E75-E70F-443A-94C5-EF81A753F5EF}" type="presParOf" srcId="{D75B3F0F-D557-40AF-A050-9C97D2F60DF6}" destId="{D742979C-1D78-46D7-A386-874D1BD21A37}" srcOrd="3" destOrd="0" presId="urn:microsoft.com/office/officeart/2005/8/layout/vList3"/>
    <dgm:cxn modelId="{0E140126-E3A9-4525-95FC-0FB1752CE878}" type="presParOf" srcId="{D75B3F0F-D557-40AF-A050-9C97D2F60DF6}" destId="{83F6D592-B62E-4280-94E9-914D2BBCC4A7}" srcOrd="4" destOrd="0" presId="urn:microsoft.com/office/officeart/2005/8/layout/vList3"/>
    <dgm:cxn modelId="{DC304324-6CCE-4363-AD75-A519BE863475}" type="presParOf" srcId="{83F6D592-B62E-4280-94E9-914D2BBCC4A7}" destId="{DB6AA140-9ED3-42AB-88CD-4D9A96BD3145}" srcOrd="0" destOrd="0" presId="urn:microsoft.com/office/officeart/2005/8/layout/vList3"/>
    <dgm:cxn modelId="{CF751BE5-870D-4D1C-B8E2-0CA8C61D4020}" type="presParOf" srcId="{83F6D592-B62E-4280-94E9-914D2BBCC4A7}" destId="{4E48AADD-5107-49E6-9AD7-EE378F2C0B80}" srcOrd="1" destOrd="0" presId="urn:microsoft.com/office/officeart/2005/8/layout/vList3"/>
    <dgm:cxn modelId="{FB9B130C-8A41-42E2-8BDE-FE140D40A3A7}" type="presParOf" srcId="{D75B3F0F-D557-40AF-A050-9C97D2F60DF6}" destId="{83C21213-E4EC-474C-932B-352B22C89109}" srcOrd="5" destOrd="0" presId="urn:microsoft.com/office/officeart/2005/8/layout/vList3"/>
    <dgm:cxn modelId="{92AFA742-7717-4664-8BA4-23AF3D9B4AE0}" type="presParOf" srcId="{D75B3F0F-D557-40AF-A050-9C97D2F60DF6}" destId="{2A6CA43B-02F8-4860-8B65-97D8088091E1}" srcOrd="6" destOrd="0" presId="urn:microsoft.com/office/officeart/2005/8/layout/vList3"/>
    <dgm:cxn modelId="{7FB4D458-D8E5-4A4D-86AD-F8BB278AF143}" type="presParOf" srcId="{2A6CA43B-02F8-4860-8B65-97D8088091E1}" destId="{C38883F2-9684-4391-B5F1-81BE987A33E0}" srcOrd="0" destOrd="0" presId="urn:microsoft.com/office/officeart/2005/8/layout/vList3"/>
    <dgm:cxn modelId="{42FDB2EC-7899-4B92-8E30-961824B635E2}" type="presParOf" srcId="{2A6CA43B-02F8-4860-8B65-97D8088091E1}" destId="{96416218-E673-42D7-8E53-EBCEA50856D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0AA34-CC9E-46CC-BDFC-5F0DF6524F5F}">
      <dsp:nvSpPr>
        <dsp:cNvPr id="0" name=""/>
        <dsp:cNvSpPr/>
      </dsp:nvSpPr>
      <dsp:spPr>
        <a:xfrm rot="10800000">
          <a:off x="1400329" y="210"/>
          <a:ext cx="4738199" cy="827494"/>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902" tIns="76200" rIns="142240" bIns="762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What is Clozapine used </a:t>
          </a:r>
          <a:r>
            <a:rPr lang="en-US" sz="2000" b="1" u="none" strike="noStrike" kern="1200" dirty="0">
              <a:solidFill>
                <a:schemeClr val="bg1"/>
              </a:solidFill>
            </a:rPr>
            <a:t>to treat</a:t>
          </a:r>
          <a:r>
            <a:rPr lang="en-US" sz="2000" b="1" strike="noStrike" kern="1200" dirty="0">
              <a:solidFill>
                <a:schemeClr val="bg1"/>
              </a:solidFill>
            </a:rPr>
            <a:t>?</a:t>
          </a:r>
          <a:endParaRPr lang="en-US" sz="2000" b="1" strike="sngStrike" kern="1200" dirty="0">
            <a:solidFill>
              <a:schemeClr val="bg1"/>
            </a:solidFill>
          </a:endParaRPr>
        </a:p>
      </dsp:txBody>
      <dsp:txXfrm rot="10800000">
        <a:off x="1607202" y="210"/>
        <a:ext cx="4531326" cy="827494"/>
      </dsp:txXfrm>
    </dsp:sp>
    <dsp:sp modelId="{B8D6AC60-84F2-4E94-942B-B88B5684F91B}">
      <dsp:nvSpPr>
        <dsp:cNvPr id="0" name=""/>
        <dsp:cNvSpPr/>
      </dsp:nvSpPr>
      <dsp:spPr>
        <a:xfrm>
          <a:off x="986582" y="210"/>
          <a:ext cx="827494" cy="82749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735A42-F817-4C18-9808-CB406490097F}">
      <dsp:nvSpPr>
        <dsp:cNvPr id="0" name=""/>
        <dsp:cNvSpPr/>
      </dsp:nvSpPr>
      <dsp:spPr>
        <a:xfrm rot="10800000">
          <a:off x="1400329" y="1074717"/>
          <a:ext cx="4738199" cy="827494"/>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902" tIns="76200" rIns="142240" bIns="762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What are the major side effects of Clozapine?</a:t>
          </a:r>
        </a:p>
      </dsp:txBody>
      <dsp:txXfrm rot="10800000">
        <a:off x="1607202" y="1074717"/>
        <a:ext cx="4531326" cy="827494"/>
      </dsp:txXfrm>
    </dsp:sp>
    <dsp:sp modelId="{264AF7F2-7E84-4506-9765-A7391DA94A89}">
      <dsp:nvSpPr>
        <dsp:cNvPr id="0" name=""/>
        <dsp:cNvSpPr/>
      </dsp:nvSpPr>
      <dsp:spPr>
        <a:xfrm>
          <a:off x="986582" y="1074717"/>
          <a:ext cx="827494" cy="82749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48AADD-5107-49E6-9AD7-EE378F2C0B80}">
      <dsp:nvSpPr>
        <dsp:cNvPr id="0" name=""/>
        <dsp:cNvSpPr/>
      </dsp:nvSpPr>
      <dsp:spPr>
        <a:xfrm rot="10800000">
          <a:off x="1400329" y="2149225"/>
          <a:ext cx="4738199" cy="827494"/>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902" tIns="76200" rIns="142240" bIns="762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Why is regular blood testing required?</a:t>
          </a:r>
        </a:p>
      </dsp:txBody>
      <dsp:txXfrm rot="10800000">
        <a:off x="1607202" y="2149225"/>
        <a:ext cx="4531326" cy="827494"/>
      </dsp:txXfrm>
    </dsp:sp>
    <dsp:sp modelId="{DB6AA140-9ED3-42AB-88CD-4D9A96BD3145}">
      <dsp:nvSpPr>
        <dsp:cNvPr id="0" name=""/>
        <dsp:cNvSpPr/>
      </dsp:nvSpPr>
      <dsp:spPr>
        <a:xfrm>
          <a:off x="986582" y="2149225"/>
          <a:ext cx="827494" cy="827494"/>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416218-E673-42D7-8E53-EBCEA50856DC}">
      <dsp:nvSpPr>
        <dsp:cNvPr id="0" name=""/>
        <dsp:cNvSpPr/>
      </dsp:nvSpPr>
      <dsp:spPr>
        <a:xfrm rot="10800000">
          <a:off x="1400329" y="3223732"/>
          <a:ext cx="4738199" cy="827494"/>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902" tIns="76200" rIns="142240" bIns="76200" numCol="1" spcCol="1270" anchor="ctr" anchorCtr="0">
          <a:noAutofit/>
        </a:bodyPr>
        <a:lstStyle/>
        <a:p>
          <a:pPr lvl="0" algn="ctr" defTabSz="889000">
            <a:lnSpc>
              <a:spcPct val="90000"/>
            </a:lnSpc>
            <a:spcBef>
              <a:spcPct val="0"/>
            </a:spcBef>
            <a:spcAft>
              <a:spcPct val="35000"/>
            </a:spcAft>
          </a:pPr>
          <a:r>
            <a:rPr lang="en-US" sz="2000" b="1" kern="1200" dirty="0">
              <a:solidFill>
                <a:schemeClr val="bg1"/>
              </a:solidFill>
            </a:rPr>
            <a:t>Who can </a:t>
          </a:r>
          <a:r>
            <a:rPr lang="en-US" sz="2000" b="1" u="none" strike="noStrike" kern="1200" dirty="0">
              <a:solidFill>
                <a:schemeClr val="bg1"/>
              </a:solidFill>
            </a:rPr>
            <a:t>administer</a:t>
          </a:r>
          <a:r>
            <a:rPr lang="en-US" sz="2000" b="1" kern="1200" dirty="0">
              <a:solidFill>
                <a:schemeClr val="bg1"/>
              </a:solidFill>
            </a:rPr>
            <a:t> Clozapine?</a:t>
          </a:r>
        </a:p>
      </dsp:txBody>
      <dsp:txXfrm rot="10800000">
        <a:off x="1607202" y="3223732"/>
        <a:ext cx="4531326" cy="827494"/>
      </dsp:txXfrm>
    </dsp:sp>
    <dsp:sp modelId="{C38883F2-9684-4391-B5F1-81BE987A33E0}">
      <dsp:nvSpPr>
        <dsp:cNvPr id="0" name=""/>
        <dsp:cNvSpPr/>
      </dsp:nvSpPr>
      <dsp:spPr>
        <a:xfrm>
          <a:off x="986582" y="3223732"/>
          <a:ext cx="827494" cy="827494"/>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12000" b="-12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D8DECF1-B9F3-447D-B0E6-8C00CFAD2BE4}" type="datetimeFigureOut">
              <a:rPr lang="en-US" smtClean="0"/>
              <a:t>3/29/2018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ED82E95-F94D-47D5-838E-D15C1B781003}" type="slidenum">
              <a:rPr lang="en-US" smtClean="0"/>
              <a:t>‹#›</a:t>
            </a:fld>
            <a:endParaRPr lang="en-US"/>
          </a:p>
        </p:txBody>
      </p:sp>
    </p:spTree>
    <p:extLst>
      <p:ext uri="{BB962C8B-B14F-4D97-AF65-F5344CB8AC3E}">
        <p14:creationId xmlns:p14="http://schemas.microsoft.com/office/powerpoint/2010/main" val="706454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Welcome to the Clozapine Therapy Training Webinar.</a:t>
            </a:r>
            <a:r>
              <a:rPr lang="en-US" b="1" baseline="0" dirty="0"/>
              <a:t> </a:t>
            </a:r>
            <a:endParaRPr lang="en-US" b="1" strike="sngStrike" baseline="0" dirty="0">
              <a:solidFill>
                <a:srgbClr val="FFC000"/>
              </a:solidFill>
            </a:endParaRPr>
          </a:p>
          <a:p>
            <a:endParaRPr lang="en-US" b="1" baseline="0" dirty="0"/>
          </a:p>
          <a:p>
            <a:r>
              <a:rPr lang="en-US" b="1" baseline="0" dirty="0"/>
              <a:t>Clozapine therapy training and the required training guidelines is to be completed for each cert staff who will be administering Clozapine.  Documentation of the training and the corresponding Training Guidelines must be on site and at the main office. This power point presentation is an optional tool that may be used to meet the training requirement.</a:t>
            </a:r>
            <a:endParaRPr lang="en-US" b="1" dirty="0"/>
          </a:p>
          <a:p>
            <a:endParaRPr lang="en-US" b="1" dirty="0"/>
          </a:p>
          <a:p>
            <a:r>
              <a:rPr lang="en-US" b="1" dirty="0"/>
              <a:t>Handouts</a:t>
            </a:r>
            <a:r>
              <a:rPr lang="en-US" b="1" baseline="0" dirty="0"/>
              <a:t> for the training include</a:t>
            </a:r>
            <a:r>
              <a:rPr lang="en-US" b="1" dirty="0"/>
              <a:t>:</a:t>
            </a:r>
          </a:p>
          <a:p>
            <a:r>
              <a:rPr lang="en-US" b="1" dirty="0"/>
              <a:t>MAP Policy 08-6 High Alert Medication-Clozapine Therapy</a:t>
            </a:r>
          </a:p>
          <a:p>
            <a:r>
              <a:rPr lang="en-US" b="1" dirty="0"/>
              <a:t>Agency specific Clozapine Therapy Policy</a:t>
            </a:r>
          </a:p>
          <a:p>
            <a:r>
              <a:rPr lang="en-US" b="1" dirty="0"/>
              <a:t>Sample Clozapine medications sheets</a:t>
            </a:r>
            <a:r>
              <a:rPr lang="en-US" b="1" baseline="0" dirty="0"/>
              <a:t> (MARs)</a:t>
            </a:r>
          </a:p>
          <a:p>
            <a:r>
              <a:rPr lang="en-US" b="1" i="1" strike="noStrike" baseline="0" dirty="0"/>
              <a:t>Clozapine Protocol Template </a:t>
            </a:r>
            <a:endParaRPr lang="en-US" b="1" strike="sngStrike" baseline="0" dirty="0"/>
          </a:p>
          <a:p>
            <a:r>
              <a:rPr lang="en-US" b="1" baseline="0" dirty="0"/>
              <a:t>Power point handouts may be optional</a:t>
            </a:r>
          </a:p>
          <a:p>
            <a:endParaRPr lang="en-US" b="1" baseline="0" dirty="0"/>
          </a:p>
          <a:p>
            <a:r>
              <a:rPr lang="en-US" b="1" baseline="0" dirty="0"/>
              <a:t>As a prerequisite to administering Clozapine, Certified staff must also have successfully completed Vital Signs Training.</a:t>
            </a:r>
          </a:p>
          <a:p>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a:t>
            </a:fld>
            <a:endParaRPr lang="en-US" dirty="0"/>
          </a:p>
        </p:txBody>
      </p:sp>
    </p:spTree>
    <p:extLst>
      <p:ext uri="{BB962C8B-B14F-4D97-AF65-F5344CB8AC3E}">
        <p14:creationId xmlns:p14="http://schemas.microsoft.com/office/powerpoint/2010/main" val="2745064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outerShdw blurRad="38100" dist="38100" dir="2700000" algn="tl">
                    <a:srgbClr val="000000">
                      <a:alpha val="43137"/>
                    </a:srgbClr>
                  </a:outerShdw>
                </a:effectLst>
              </a:rPr>
              <a:t>In DDS programs signed and dated clozapine orders are valid for 1 year. In DMH and DCF programs all signed and dated psychotropic medications orders, including Clozapine are valid for</a:t>
            </a:r>
            <a:r>
              <a:rPr lang="en-US" b="1" baseline="0" dirty="0">
                <a:effectLst>
                  <a:outerShdw blurRad="38100" dist="38100" dir="2700000" algn="tl">
                    <a:srgbClr val="000000">
                      <a:alpha val="43137"/>
                    </a:srgbClr>
                  </a:outerShdw>
                </a:effectLst>
              </a:rPr>
              <a:t> what the prescriber deems as clinically appropriate</a:t>
            </a:r>
            <a:r>
              <a:rPr lang="en-US" b="1" dirty="0">
                <a:effectLst>
                  <a:outerShdw blurRad="38100" dist="38100" dir="2700000" algn="tl">
                    <a:srgbClr val="000000">
                      <a:alpha val="43137"/>
                    </a:srgbClr>
                  </a:outerShdw>
                </a:effectLst>
              </a:rPr>
              <a:t>. </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Remember, if taking a telephone order, repeat the order back to the HCP after taking it to be sure you have taken the order accurately.</a:t>
            </a:r>
            <a:r>
              <a:rPr lang="en-US" b="1" baseline="0" dirty="0">
                <a:effectLst>
                  <a:outerShdw blurRad="38100" dist="38100" dir="2700000" algn="tl">
                    <a:srgbClr val="000000">
                      <a:alpha val="43137"/>
                    </a:srgbClr>
                  </a:outerShdw>
                </a:effectLst>
              </a:rPr>
              <a:t> Be sure to get it signed by the HCP within 72 hrs.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8ED82E95-F94D-47D5-838E-D15C1B781003}" type="slidenum">
              <a:rPr lang="en-US" smtClean="0"/>
              <a:t>10</a:t>
            </a:fld>
            <a:endParaRPr lang="en-US"/>
          </a:p>
        </p:txBody>
      </p:sp>
    </p:spTree>
    <p:extLst>
      <p:ext uri="{BB962C8B-B14F-4D97-AF65-F5344CB8AC3E}">
        <p14:creationId xmlns:p14="http://schemas.microsoft.com/office/powerpoint/2010/main" val="838687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It is very important,</a:t>
            </a:r>
            <a:r>
              <a:rPr lang="en-US" b="1" baseline="0" dirty="0">
                <a:effectLst/>
              </a:rPr>
              <a:t> when a person is taking Clozapine that they follow a routine, including exercise and a well balanced diet, this will help to limit some of the side effects. All side effects noted should be reported to the HCP.</a:t>
            </a:r>
            <a:endParaRPr lang="en-US" b="1" dirty="0">
              <a:effectLst/>
            </a:endParaRPr>
          </a:p>
        </p:txBody>
      </p:sp>
      <p:sp>
        <p:nvSpPr>
          <p:cNvPr id="4" name="Slide Number Placeholder 3"/>
          <p:cNvSpPr>
            <a:spLocks noGrp="1"/>
          </p:cNvSpPr>
          <p:nvPr>
            <p:ph type="sldNum" sz="quarter" idx="10"/>
          </p:nvPr>
        </p:nvSpPr>
        <p:spPr/>
        <p:txBody>
          <a:bodyPr/>
          <a:lstStyle/>
          <a:p>
            <a:fld id="{8ED82E95-F94D-47D5-838E-D15C1B781003}" type="slidenum">
              <a:rPr lang="en-US" smtClean="0"/>
              <a:t>11</a:t>
            </a:fld>
            <a:endParaRPr lang="en-US"/>
          </a:p>
        </p:txBody>
      </p:sp>
    </p:spTree>
    <p:extLst>
      <p:ext uri="{BB962C8B-B14F-4D97-AF65-F5344CB8AC3E}">
        <p14:creationId xmlns:p14="http://schemas.microsoft.com/office/powerpoint/2010/main" val="460999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 addition to the common side effects, Clozapine</a:t>
            </a:r>
            <a:r>
              <a:rPr lang="en-US" b="1" baseline="0" dirty="0"/>
              <a:t> has many serious side effects including: seizures, orthostatic hypotension (blood pressure suddenly falls when standing up or stretching), bradycardia (slow heart rate), syncope (fainting or ‘passing out’), myocarditis (inflammation of the heart muscle, which can cause heart failure) or cardiomyopathy (deterioration of the ability of the heart muscle to contract which also may lead to heart failure). </a:t>
            </a:r>
          </a:p>
          <a:p>
            <a:endParaRPr lang="en-US" b="1" baseline="0" dirty="0"/>
          </a:p>
          <a:p>
            <a:r>
              <a:rPr lang="en-US" b="1" baseline="0" dirty="0"/>
              <a:t>It is important to report any changes, behavioral or physical, to the HCP asap, it may be due to a medication side effect. However, the most significant side effect of Clozapine is agranulocytosis.</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12</a:t>
            </a:fld>
            <a:endParaRPr lang="en-US"/>
          </a:p>
        </p:txBody>
      </p:sp>
    </p:spTree>
    <p:extLst>
      <p:ext uri="{BB962C8B-B14F-4D97-AF65-F5344CB8AC3E}">
        <p14:creationId xmlns:p14="http://schemas.microsoft.com/office/powerpoint/2010/main" val="1479584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The healthy body has an immune system which resists and fights infection. White blood cells are the infection fighting cells in the blood.</a:t>
            </a:r>
          </a:p>
          <a:p>
            <a:endParaRPr lang="en-US" b="1" dirty="0"/>
          </a:p>
          <a:p>
            <a:r>
              <a:rPr lang="en-US" b="1" dirty="0"/>
              <a:t>Agranulocytosis</a:t>
            </a:r>
            <a:r>
              <a:rPr lang="en-US" b="1" baseline="0" dirty="0"/>
              <a:t> is a potentially fatal blood disorder in which granulocyte white blood cells (or WBCs) are not made, or not enough of them are made by the body, which may reduce the body’s ability to resist and fight infection. </a:t>
            </a:r>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When an individual receives Clozapine, there is risk of Agranulocytosis.  Without white blood cells the body does not have a natural defense against even common bacteria and viruses such as the common cold. Therefore, if an individual had a low white blood cell count and they caught a common cold it could be fatal!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r>
              <a:rPr lang="en-US" b="1" baseline="0" dirty="0"/>
              <a:t>If Agranulocytosis is caught in the early stages it can be treated and reversed.</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13</a:t>
            </a:fld>
            <a:endParaRPr lang="en-US"/>
          </a:p>
        </p:txBody>
      </p:sp>
    </p:spTree>
    <p:extLst>
      <p:ext uri="{BB962C8B-B14F-4D97-AF65-F5344CB8AC3E}">
        <p14:creationId xmlns:p14="http://schemas.microsoft.com/office/powerpoint/2010/main" val="233299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Before initial clozapine therapy is started, the HCP will order lab tests to be sure that the individual’s neutrophil-white blood cells are at an acceptable level.  Neutrophils are the most plentiful type, making up 55 to 70 percent of a person’s white blood cells.</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lab test the HCP will order is known as an ‘Absolute </a:t>
            </a:r>
            <a:r>
              <a:rPr lang="en-US" sz="1200" b="1" kern="1200">
                <a:solidFill>
                  <a:schemeClr val="tx1"/>
                </a:solidFill>
                <a:effectLst/>
                <a:latin typeface="+mn-lt"/>
                <a:ea typeface="+mn-ea"/>
                <a:cs typeface="+mn-cs"/>
              </a:rPr>
              <a:t>Neutrophil Count</a:t>
            </a:r>
            <a:r>
              <a:rPr lang="en-US" sz="1200" b="1" kern="1200" dirty="0">
                <a:solidFill>
                  <a:schemeClr val="tx1"/>
                </a:solidFill>
                <a:effectLst/>
                <a:latin typeface="+mn-lt"/>
                <a:ea typeface="+mn-ea"/>
                <a:cs typeface="+mn-cs"/>
              </a:rPr>
              <a:t>’, or more commonly called an ‘ANC’. </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Or, another way the HCP may order the test is a CBC with diff (Complete Blood Count with differential). </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Either way the test is ordered, the HCP will know if the individual’s neutrophil-white blood cell count is at an acceptable level, before starting Clozapine therapy. This also gives the HCP “baseline” levels to compare future lab tests to.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8ED82E95-F94D-47D5-838E-D15C1B781003}" type="slidenum">
              <a:rPr lang="en-US" smtClean="0"/>
              <a:t>14</a:t>
            </a:fld>
            <a:endParaRPr lang="en-US"/>
          </a:p>
        </p:txBody>
      </p:sp>
    </p:spTree>
    <p:extLst>
      <p:ext uri="{BB962C8B-B14F-4D97-AF65-F5344CB8AC3E}">
        <p14:creationId xmlns:p14="http://schemas.microsoft.com/office/powerpoint/2010/main" val="1778431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Once</a:t>
            </a:r>
            <a:r>
              <a:rPr lang="en-US" b="1" baseline="0" dirty="0"/>
              <a:t> the</a:t>
            </a:r>
            <a:r>
              <a:rPr lang="en-US" b="1" strike="noStrike" baseline="0" dirty="0">
                <a:effectLst/>
              </a:rPr>
              <a:t> </a:t>
            </a:r>
            <a:r>
              <a:rPr lang="en-US" b="1" u="none" strike="noStrike" baseline="0" dirty="0">
                <a:effectLst/>
              </a:rPr>
              <a:t>baseline</a:t>
            </a:r>
            <a:r>
              <a:rPr lang="en-US" b="1" strike="noStrike" baseline="0" dirty="0">
                <a:effectLst/>
              </a:rPr>
              <a:t> </a:t>
            </a:r>
            <a:r>
              <a:rPr lang="en-US" b="1" baseline="0" dirty="0"/>
              <a:t>ANC  labs are obtained and the individual is started on Clozapine he/she will still require frequent lab draws.</a:t>
            </a:r>
          </a:p>
          <a:p>
            <a:endParaRPr lang="en-US" b="1" baseline="0" dirty="0"/>
          </a:p>
          <a:p>
            <a:r>
              <a:rPr lang="en-US" b="1" baseline="0" dirty="0"/>
              <a:t>Typically, lab work is obtained every week for 6 months followed by, every 2 weeks for the next six months and then once every 4 weeks thereafter.</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15</a:t>
            </a:fld>
            <a:endParaRPr lang="en-US"/>
          </a:p>
        </p:txBody>
      </p:sp>
    </p:spTree>
    <p:extLst>
      <p:ext uri="{BB962C8B-B14F-4D97-AF65-F5344CB8AC3E}">
        <p14:creationId xmlns:p14="http://schemas.microsoft.com/office/powerpoint/2010/main" val="401003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a:t>
            </a:r>
            <a:r>
              <a:rPr lang="en-US" b="1" baseline="0" dirty="0"/>
              <a:t> the event the HCP discontinues the Clozapine therapy for the individual, the  ANC labs will still need to be monitored weekly for at least 4 more weeks.</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16</a:t>
            </a:fld>
            <a:endParaRPr lang="en-US"/>
          </a:p>
        </p:txBody>
      </p:sp>
    </p:spTree>
    <p:extLst>
      <p:ext uri="{BB962C8B-B14F-4D97-AF65-F5344CB8AC3E}">
        <p14:creationId xmlns:p14="http://schemas.microsoft.com/office/powerpoint/2010/main" val="3973914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pharmacy must be made aware of the</a:t>
            </a:r>
            <a:r>
              <a:rPr lang="en-US" b="1" baseline="0" dirty="0"/>
              <a:t> </a:t>
            </a:r>
            <a:r>
              <a:rPr lang="en-US" b="1" dirty="0"/>
              <a:t>ANC lab values, to be sure they are in an acceptable range, before they dispense any Clozapine. </a:t>
            </a:r>
            <a:endParaRPr lang="en-US" b="1" u="none" dirty="0"/>
          </a:p>
          <a:p>
            <a:endParaRPr lang="en-US" b="1" baseline="0" dirty="0"/>
          </a:p>
          <a:p>
            <a:r>
              <a:rPr lang="en-US" b="1" baseline="0" dirty="0"/>
              <a:t>It is important for Certified staff to know the agency process of how the pharmacy gets notified of the ANC lab results.</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17</a:t>
            </a:fld>
            <a:endParaRPr lang="en-US"/>
          </a:p>
        </p:txBody>
      </p:sp>
    </p:spTree>
    <p:extLst>
      <p:ext uri="{BB962C8B-B14F-4D97-AF65-F5344CB8AC3E}">
        <p14:creationId xmlns:p14="http://schemas.microsoft.com/office/powerpoint/2010/main" val="96323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The HCP can prescribe Clozapine,</a:t>
            </a:r>
            <a:r>
              <a:rPr lang="en-US" b="1" baseline="0" dirty="0"/>
              <a:t> including refills, however; i</a:t>
            </a:r>
            <a:r>
              <a:rPr lang="en-US" b="1" dirty="0"/>
              <a:t>f the</a:t>
            </a:r>
            <a:r>
              <a:rPr lang="en-US" b="1" baseline="0" dirty="0"/>
              <a:t> </a:t>
            </a:r>
            <a:r>
              <a:rPr lang="en-US" b="1" dirty="0"/>
              <a:t> ANC lab values are not supplied to the pharmacy or the lab values are more than 7 days old, the pharmacy cannot</a:t>
            </a:r>
            <a:r>
              <a:rPr lang="en-US" b="1" baseline="0" dirty="0"/>
              <a:t> </a:t>
            </a:r>
            <a:r>
              <a:rPr lang="en-US" b="1" dirty="0"/>
              <a:t>dispense the medication: </a:t>
            </a:r>
            <a:r>
              <a:rPr lang="en-US" b="1" u="none" dirty="0"/>
              <a:t>this is a Food and Drug Administration (FDA) requirement.  </a:t>
            </a:r>
            <a:endParaRPr lang="en-US" b="1" baseline="0" dirty="0"/>
          </a:p>
          <a:p>
            <a:endParaRPr lang="en-US" b="1" baseline="0" dirty="0"/>
          </a:p>
          <a:p>
            <a:r>
              <a:rPr lang="en-US" b="1" baseline="0" dirty="0"/>
              <a:t>It is important to know that if the pharmacy does not have current (less than 7 days old) ANC lab values, the HCP would need to be notified so that the  ANC labs could be ordered and the lab work obtained. The pharmacy would need to be notified of the lab work results so the Clozapine could be dispensed (* will only be dispensed if the labs are at an acceptable level). This process would always need to take place in a timely fashion so the individual would not miss a dose of medication.</a:t>
            </a:r>
          </a:p>
        </p:txBody>
      </p:sp>
      <p:sp>
        <p:nvSpPr>
          <p:cNvPr id="4" name="Slide Number Placeholder 3"/>
          <p:cNvSpPr>
            <a:spLocks noGrp="1"/>
          </p:cNvSpPr>
          <p:nvPr>
            <p:ph type="sldNum" sz="quarter" idx="10"/>
          </p:nvPr>
        </p:nvSpPr>
        <p:spPr/>
        <p:txBody>
          <a:bodyPr/>
          <a:lstStyle/>
          <a:p>
            <a:fld id="{8ED82E95-F94D-47D5-838E-D15C1B781003}" type="slidenum">
              <a:rPr lang="en-US" smtClean="0"/>
              <a:t>18</a:t>
            </a:fld>
            <a:endParaRPr lang="en-US"/>
          </a:p>
        </p:txBody>
      </p:sp>
    </p:spTree>
    <p:extLst>
      <p:ext uri="{BB962C8B-B14F-4D97-AF65-F5344CB8AC3E}">
        <p14:creationId xmlns:p14="http://schemas.microsoft.com/office/powerpoint/2010/main" val="96323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pharmacy will only supply enough Clozapine to last until the next ANC lab draw date. It is very important for Certified staff to know the scheduled lab dates and the ordering/reordering</a:t>
            </a:r>
            <a:r>
              <a:rPr lang="en-US" b="1" baseline="0" dirty="0"/>
              <a:t> of Clozapine system, including how the pharmacy is notified of lab test results. Knowing and following these systems will ensure there is an adequate supply of Clozapine at the site and should avoid the possibility of running out of the medication. </a:t>
            </a:r>
          </a:p>
          <a:p>
            <a:endParaRPr lang="en-US" b="1" baseline="0" dirty="0"/>
          </a:p>
          <a:p>
            <a:r>
              <a:rPr lang="en-US" b="1" u="none" baseline="0" dirty="0"/>
              <a:t>A notation should be made in the Ordering/Receiving Logbook that corresponds with the lab draws to indicate that the Clozapine has been ordered and when subsequently received.</a:t>
            </a:r>
          </a:p>
          <a:p>
            <a:endParaRPr lang="en-US" b="1" u="none" baseline="0" dirty="0"/>
          </a:p>
          <a:p>
            <a:r>
              <a:rPr lang="en-US" b="1" u="none" baseline="0" dirty="0"/>
              <a:t>Remember, the pharmacy cannot dispense the Clozapine without the required  ANC lab work results.</a:t>
            </a:r>
            <a:endParaRPr lang="en-US" b="1" u="none" dirty="0"/>
          </a:p>
        </p:txBody>
      </p:sp>
      <p:sp>
        <p:nvSpPr>
          <p:cNvPr id="4" name="Slide Number Placeholder 3"/>
          <p:cNvSpPr>
            <a:spLocks noGrp="1"/>
          </p:cNvSpPr>
          <p:nvPr>
            <p:ph type="sldNum" sz="quarter" idx="10"/>
          </p:nvPr>
        </p:nvSpPr>
        <p:spPr/>
        <p:txBody>
          <a:bodyPr/>
          <a:lstStyle/>
          <a:p>
            <a:fld id="{8ED82E95-F94D-47D5-838E-D15C1B781003}" type="slidenum">
              <a:rPr lang="en-US" smtClean="0"/>
              <a:t>19</a:t>
            </a:fld>
            <a:endParaRPr lang="en-US"/>
          </a:p>
        </p:txBody>
      </p:sp>
    </p:spTree>
    <p:extLst>
      <p:ext uri="{BB962C8B-B14F-4D97-AF65-F5344CB8AC3E}">
        <p14:creationId xmlns:p14="http://schemas.microsoft.com/office/powerpoint/2010/main" val="24345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Training of Certified staff in</a:t>
            </a:r>
            <a:r>
              <a:rPr lang="en-US" b="1" baseline="0" dirty="0"/>
              <a:t> Clozapine therapy </a:t>
            </a:r>
            <a:r>
              <a:rPr lang="en-US" b="1" dirty="0"/>
              <a:t>must be conducted by an RN, NP, RPh, PA or MD,</a:t>
            </a:r>
            <a:r>
              <a:rPr lang="en-US" b="1" baseline="0" dirty="0"/>
              <a:t> with demonstrated understanding of the safe administration of Clozapine on a regular basis. If a Certified staff has not administered Clozapine for 12 </a:t>
            </a:r>
            <a:r>
              <a:rPr lang="en-US" b="1" u="none" baseline="0" dirty="0"/>
              <a:t>months or more </a:t>
            </a:r>
            <a:r>
              <a:rPr lang="en-US" b="1" u="sng" baseline="0" dirty="0">
                <a:solidFill>
                  <a:srgbClr val="FF0000"/>
                </a:solidFill>
                <a:effectLst>
                  <a:outerShdw blurRad="38100" dist="38100" dir="2700000" algn="tl">
                    <a:srgbClr val="000000">
                      <a:alpha val="43137"/>
                    </a:srgbClr>
                  </a:outerShdw>
                </a:effectLst>
              </a:rPr>
              <a:t>or has not demonstrated understanding of safe Clozapine administration</a:t>
            </a:r>
            <a:r>
              <a:rPr lang="en-US" b="1" baseline="0" dirty="0">
                <a:solidFill>
                  <a:srgbClr val="FF0000"/>
                </a:solidFill>
                <a:effectLst>
                  <a:outerShdw blurRad="38100" dist="38100" dir="2700000" algn="tl">
                    <a:srgbClr val="000000">
                      <a:alpha val="43137"/>
                    </a:srgbClr>
                  </a:outerShdw>
                </a:effectLst>
              </a:rPr>
              <a:t>,</a:t>
            </a:r>
            <a:r>
              <a:rPr lang="en-US" b="1" baseline="0" dirty="0"/>
              <a:t> retraining needs to take place.</a:t>
            </a:r>
          </a:p>
          <a:p>
            <a:endParaRPr lang="en-US" b="1" baseline="0" dirty="0"/>
          </a:p>
          <a:p>
            <a:r>
              <a:rPr lang="en-US" b="1" baseline="0" dirty="0"/>
              <a:t>LPNs </a:t>
            </a:r>
            <a:r>
              <a:rPr lang="en-US" b="1" u="none" baseline="0" dirty="0"/>
              <a:t>who have been trained themselves </a:t>
            </a:r>
            <a:r>
              <a:rPr lang="en-US" b="1" baseline="0" dirty="0"/>
              <a:t>may provide subsequent Clozapine Therapy </a:t>
            </a:r>
            <a:r>
              <a:rPr lang="en-US" b="1" u="none" baseline="0" dirty="0">
                <a:solidFill>
                  <a:srgbClr val="FF0000"/>
                </a:solidFill>
              </a:rPr>
              <a:t>re</a:t>
            </a:r>
            <a:r>
              <a:rPr lang="en-US" b="1" baseline="0" dirty="0"/>
              <a:t>training.</a:t>
            </a:r>
            <a:endParaRPr lang="en-US" b="1" dirty="0"/>
          </a:p>
          <a:p>
            <a:endParaRPr lang="en-US" dirty="0"/>
          </a:p>
        </p:txBody>
      </p:sp>
      <p:sp>
        <p:nvSpPr>
          <p:cNvPr id="4" name="Slide Number Placeholder 3"/>
          <p:cNvSpPr>
            <a:spLocks noGrp="1"/>
          </p:cNvSpPr>
          <p:nvPr>
            <p:ph type="sldNum" sz="quarter" idx="10"/>
          </p:nvPr>
        </p:nvSpPr>
        <p:spPr/>
        <p:txBody>
          <a:bodyPr/>
          <a:lstStyle/>
          <a:p>
            <a:fld id="{8ED82E95-F94D-47D5-838E-D15C1B781003}" type="slidenum">
              <a:rPr lang="en-US" smtClean="0"/>
              <a:t>2</a:t>
            </a:fld>
            <a:endParaRPr lang="en-US"/>
          </a:p>
        </p:txBody>
      </p:sp>
    </p:spTree>
    <p:extLst>
      <p:ext uri="{BB962C8B-B14F-4D97-AF65-F5344CB8AC3E}">
        <p14:creationId xmlns:p14="http://schemas.microsoft.com/office/powerpoint/2010/main" val="2091358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The Clozapine medication</a:t>
            </a:r>
            <a:r>
              <a:rPr lang="en-US" b="1" baseline="0" dirty="0"/>
              <a:t> sheet </a:t>
            </a:r>
            <a:r>
              <a:rPr lang="en-US" b="1" dirty="0"/>
              <a:t>must include the next ANC lab draw date.</a:t>
            </a:r>
          </a:p>
          <a:p>
            <a:endParaRPr lang="en-US" dirty="0"/>
          </a:p>
        </p:txBody>
      </p:sp>
      <p:sp>
        <p:nvSpPr>
          <p:cNvPr id="4" name="Slide Number Placeholder 3"/>
          <p:cNvSpPr>
            <a:spLocks noGrp="1"/>
          </p:cNvSpPr>
          <p:nvPr>
            <p:ph type="sldNum" sz="quarter" idx="10"/>
          </p:nvPr>
        </p:nvSpPr>
        <p:spPr/>
        <p:txBody>
          <a:bodyPr/>
          <a:lstStyle/>
          <a:p>
            <a:fld id="{8ED82E95-F94D-47D5-838E-D15C1B781003}" type="slidenum">
              <a:rPr lang="en-US" smtClean="0"/>
              <a:t>20</a:t>
            </a:fld>
            <a:endParaRPr lang="en-US"/>
          </a:p>
        </p:txBody>
      </p:sp>
    </p:spTree>
    <p:extLst>
      <p:ext uri="{BB962C8B-B14F-4D97-AF65-F5344CB8AC3E}">
        <p14:creationId xmlns:p14="http://schemas.microsoft.com/office/powerpoint/2010/main" val="1644122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 with any medication, if a dose of Clozapine is missed the MAP consultant must be notified.</a:t>
            </a:r>
          </a:p>
          <a:p>
            <a:endParaRPr lang="en-US" b="1" dirty="0"/>
          </a:p>
          <a:p>
            <a:r>
              <a:rPr lang="en-US" b="1" dirty="0"/>
              <a:t>However, if 2 or more days of Clozapine is missed, the ‘prescribing’ HCP must be contacted</a:t>
            </a:r>
            <a:r>
              <a:rPr lang="en-US" b="1" baseline="0" dirty="0"/>
              <a:t> </a:t>
            </a:r>
            <a:r>
              <a:rPr lang="en-US" b="1" u="none" dirty="0"/>
              <a:t>first </a:t>
            </a:r>
            <a:r>
              <a:rPr lang="en-US" b="1" dirty="0"/>
              <a:t>before administering any further doses.</a:t>
            </a:r>
          </a:p>
        </p:txBody>
      </p:sp>
      <p:sp>
        <p:nvSpPr>
          <p:cNvPr id="4" name="Slide Number Placeholder 3"/>
          <p:cNvSpPr>
            <a:spLocks noGrp="1"/>
          </p:cNvSpPr>
          <p:nvPr>
            <p:ph type="sldNum" sz="quarter" idx="10"/>
          </p:nvPr>
        </p:nvSpPr>
        <p:spPr/>
        <p:txBody>
          <a:bodyPr/>
          <a:lstStyle/>
          <a:p>
            <a:fld id="{8ED82E95-F94D-47D5-838E-D15C1B781003}" type="slidenum">
              <a:rPr lang="en-US" smtClean="0"/>
              <a:t>21</a:t>
            </a:fld>
            <a:endParaRPr lang="en-US"/>
          </a:p>
        </p:txBody>
      </p:sp>
    </p:spTree>
    <p:extLst>
      <p:ext uri="{BB962C8B-B14F-4D97-AF65-F5344CB8AC3E}">
        <p14:creationId xmlns:p14="http://schemas.microsoft.com/office/powerpoint/2010/main" val="1689724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Report immediately any changes, physical or behavioral,</a:t>
            </a:r>
            <a:r>
              <a:rPr lang="en-US" b="1" baseline="0" dirty="0"/>
              <a:t> that are observed in the individual; changes observed may be a side effect of the medication. </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22</a:t>
            </a:fld>
            <a:endParaRPr lang="en-US"/>
          </a:p>
        </p:txBody>
      </p:sp>
    </p:spTree>
    <p:extLst>
      <p:ext uri="{BB962C8B-B14F-4D97-AF65-F5344CB8AC3E}">
        <p14:creationId xmlns:p14="http://schemas.microsoft.com/office/powerpoint/2010/main" val="2467013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Trainer- handout and review your agency Clozapine</a:t>
            </a:r>
            <a:r>
              <a:rPr lang="en-US" b="1" baseline="0" dirty="0"/>
              <a:t> therapy policy/procedure and review with staff where they are located, when a phone call to 911 is necessary and if 911 is called, after the individual is cared for, who staff are to notify.</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23</a:t>
            </a:fld>
            <a:endParaRPr lang="en-US"/>
          </a:p>
        </p:txBody>
      </p:sp>
    </p:spTree>
    <p:extLst>
      <p:ext uri="{BB962C8B-B14F-4D97-AF65-F5344CB8AC3E}">
        <p14:creationId xmlns:p14="http://schemas.microsoft.com/office/powerpoint/2010/main" val="349351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D82E95-F94D-47D5-838E-D15C1B781003}" type="slidenum">
              <a:rPr lang="en-US" smtClean="0"/>
              <a:t>24</a:t>
            </a:fld>
            <a:endParaRPr lang="en-US"/>
          </a:p>
        </p:txBody>
      </p:sp>
    </p:spTree>
    <p:extLst>
      <p:ext uri="{BB962C8B-B14F-4D97-AF65-F5344CB8AC3E}">
        <p14:creationId xmlns:p14="http://schemas.microsoft.com/office/powerpoint/2010/main" val="2407879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Schizophrenia</a:t>
            </a:r>
            <a:r>
              <a:rPr lang="en-US" b="1" baseline="0" dirty="0"/>
              <a:t> is a severe, chronic, brain disorder that distorts the way a person thinks, acts, expresses emotions, perceives reality and relates to others. </a:t>
            </a:r>
          </a:p>
          <a:p>
            <a:endParaRPr lang="en-US" b="1" baseline="0" dirty="0"/>
          </a:p>
          <a:p>
            <a:r>
              <a:rPr lang="en-US" b="1" u="none" strike="noStrike" baseline="0" dirty="0"/>
              <a:t>Symptoms may include: </a:t>
            </a:r>
            <a:r>
              <a:rPr lang="en-US" b="1" baseline="0" dirty="0"/>
              <a:t>hallucinations </a:t>
            </a:r>
            <a:r>
              <a:rPr lang="en-US" b="1" u="none" baseline="0" dirty="0"/>
              <a:t>(hearing voices or seeing people or things that are not real), </a:t>
            </a:r>
            <a:r>
              <a:rPr lang="en-US" b="1" baseline="0" dirty="0"/>
              <a:t>delusions </a:t>
            </a:r>
            <a:r>
              <a:rPr lang="en-US" b="1" u="none" baseline="0" dirty="0"/>
              <a:t>(</a:t>
            </a:r>
            <a:r>
              <a:rPr lang="en-US" b="1" i="0" u="none" baseline="0" dirty="0">
                <a:solidFill>
                  <a:srgbClr val="545454"/>
                </a:solidFill>
                <a:effectLst/>
                <a:latin typeface="arial"/>
              </a:rPr>
              <a:t>believing things that are not true</a:t>
            </a:r>
            <a:r>
              <a:rPr lang="en-US" b="1" i="0" u="none" dirty="0">
                <a:solidFill>
                  <a:srgbClr val="545454"/>
                </a:solidFill>
                <a:effectLst/>
                <a:latin typeface="arial"/>
              </a:rPr>
              <a:t>)</a:t>
            </a:r>
            <a:r>
              <a:rPr lang="en-US" b="1" baseline="0" dirty="0"/>
              <a:t>, trouble organizing thoughts, flat affect, showing a lack of pleasure for life or activities, having trouble focusing or paying attention.</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3</a:t>
            </a:fld>
            <a:endParaRPr lang="en-US"/>
          </a:p>
        </p:txBody>
      </p:sp>
    </p:spTree>
    <p:extLst>
      <p:ext uri="{BB962C8B-B14F-4D97-AF65-F5344CB8AC3E}">
        <p14:creationId xmlns:p14="http://schemas.microsoft.com/office/powerpoint/2010/main" val="3726184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Schizoaffective disorder is when</a:t>
            </a:r>
            <a:r>
              <a:rPr lang="en-US" b="1" baseline="0" dirty="0"/>
              <a:t> the individual has symptoms of schizophrenia (such as hallucinations or delusions) and also experiences symptoms of a mood disorder (such as major depression, mania or bipolar disorder).</a:t>
            </a:r>
          </a:p>
          <a:p>
            <a:endParaRPr lang="en-US" b="1" baseline="0" dirty="0"/>
          </a:p>
          <a:p>
            <a:r>
              <a:rPr lang="en-US" b="1" baseline="0" dirty="0"/>
              <a:t>Schizophrenia and/or Schizoaffective Disorder may impact all areas of daily living for an individual including home, work, social contacts and relationships. Some individuals diagnosed with Schizophrenia or Schizoaffective Disorder may show signs of suicidal behavior which refers to actions by the individual that put him/herself at risk for death</a:t>
            </a:r>
            <a:r>
              <a:rPr lang="en-US" baseline="0" dirty="0"/>
              <a:t>.</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 While there is no cure for Schizophrenia or Schizoaffective Disorder, symptoms can often be controlled with proper treatment including the use of antipsychotic medications. Antipsychotic medications are used to manage the symptoms of schizophrenia such as hallucinations and delusions.</a:t>
            </a:r>
            <a:endParaRPr lang="en-US" b="1" dirty="0"/>
          </a:p>
          <a:p>
            <a:endParaRPr lang="en-US" dirty="0"/>
          </a:p>
        </p:txBody>
      </p:sp>
      <p:sp>
        <p:nvSpPr>
          <p:cNvPr id="4" name="Slide Number Placeholder 3"/>
          <p:cNvSpPr>
            <a:spLocks noGrp="1"/>
          </p:cNvSpPr>
          <p:nvPr>
            <p:ph type="sldNum" sz="quarter" idx="10"/>
          </p:nvPr>
        </p:nvSpPr>
        <p:spPr/>
        <p:txBody>
          <a:bodyPr/>
          <a:lstStyle/>
          <a:p>
            <a:fld id="{8ED82E95-F94D-47D5-838E-D15C1B781003}" type="slidenum">
              <a:rPr lang="en-US" smtClean="0"/>
              <a:t>4</a:t>
            </a:fld>
            <a:endParaRPr lang="en-US"/>
          </a:p>
        </p:txBody>
      </p:sp>
    </p:spTree>
    <p:extLst>
      <p:ext uri="{BB962C8B-B14F-4D97-AF65-F5344CB8AC3E}">
        <p14:creationId xmlns:p14="http://schemas.microsoft.com/office/powerpoint/2010/main" val="76044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The brand name for Clozapine is Clozaril.</a:t>
            </a:r>
          </a:p>
          <a:p>
            <a:endParaRPr lang="en-US" b="1" baseline="0" dirty="0"/>
          </a:p>
          <a:p>
            <a:r>
              <a:rPr lang="en-US" b="1" baseline="0" dirty="0"/>
              <a:t>Clozapine is used </a:t>
            </a:r>
            <a:r>
              <a:rPr lang="en-US" b="1" u="none" baseline="0" dirty="0"/>
              <a:t>exclusively </a:t>
            </a:r>
            <a:r>
              <a:rPr lang="en-US" b="1" baseline="0" dirty="0"/>
              <a:t>in the treatment of Schizophrenia and Schizoaffective Disorder </a:t>
            </a:r>
            <a:r>
              <a:rPr lang="en-US" b="1" u="none" baseline="0" dirty="0"/>
              <a:t>when other medications have been tried and failed or have caused serious side effects. The goal of Clozapine therapy is to eliminate the symptoms of Schizophrenia/Schizoaffective Disorder.</a:t>
            </a:r>
          </a:p>
          <a:p>
            <a:endParaRPr lang="en-US" baseline="0" dirty="0"/>
          </a:p>
          <a:p>
            <a:r>
              <a:rPr lang="en-US" b="1" dirty="0"/>
              <a:t>Only licensed staff and/or</a:t>
            </a:r>
            <a:r>
              <a:rPr lang="en-US" b="1" baseline="0" dirty="0"/>
              <a:t> Certified staff, trained in Clozapine therapy management, may administer Clozapine.</a:t>
            </a:r>
          </a:p>
          <a:p>
            <a:endParaRPr lang="en-US" b="1" baseline="0" dirty="0"/>
          </a:p>
          <a:p>
            <a:r>
              <a:rPr lang="en-US" b="1" baseline="0" dirty="0"/>
              <a:t>If an individual is learning to self administer his/her own medications, he/she must be trained in Clozapine therapy management (both initially and ongoing education).</a:t>
            </a:r>
            <a:endParaRPr lang="en-US" b="1" dirty="0"/>
          </a:p>
          <a:p>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5</a:t>
            </a:fld>
            <a:endParaRPr lang="en-US"/>
          </a:p>
        </p:txBody>
      </p:sp>
    </p:spTree>
    <p:extLst>
      <p:ext uri="{BB962C8B-B14F-4D97-AF65-F5344CB8AC3E}">
        <p14:creationId xmlns:p14="http://schemas.microsoft.com/office/powerpoint/2010/main" val="8032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Clozapine administration requirements include a valid HCP order, an agency specific policy which outlines emergency procedures to be followed</a:t>
            </a:r>
            <a:r>
              <a:rPr lang="en-US" b="1" baseline="0" dirty="0"/>
              <a:t> when there is a medical emergency related to the administration of Clozapine, an individual specific protocol for each person prescribed Clozapine and completed individual specific evaluation tools (for each staff) for each person prescribed Clozapine.</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6</a:t>
            </a:fld>
            <a:endParaRPr lang="en-US"/>
          </a:p>
        </p:txBody>
      </p:sp>
    </p:spTree>
    <p:extLst>
      <p:ext uri="{BB962C8B-B14F-4D97-AF65-F5344CB8AC3E}">
        <p14:creationId xmlns:p14="http://schemas.microsoft.com/office/powerpoint/2010/main" val="80320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a:t>
            </a:r>
            <a:r>
              <a:rPr lang="en-US" b="1" baseline="0" dirty="0"/>
              <a:t> Clozapine HCP order must also include instructions for staff to call the prescribing HCP if the individual misses 2 or more consecutive days of Clozapine before any further doses are administered. </a:t>
            </a:r>
            <a:endParaRPr lang="en-US" b="1" dirty="0"/>
          </a:p>
        </p:txBody>
      </p:sp>
      <p:sp>
        <p:nvSpPr>
          <p:cNvPr id="4" name="Slide Number Placeholder 3"/>
          <p:cNvSpPr>
            <a:spLocks noGrp="1"/>
          </p:cNvSpPr>
          <p:nvPr>
            <p:ph type="sldNum" sz="quarter" idx="10"/>
          </p:nvPr>
        </p:nvSpPr>
        <p:spPr/>
        <p:txBody>
          <a:bodyPr/>
          <a:lstStyle/>
          <a:p>
            <a:fld id="{8ED82E95-F94D-47D5-838E-D15C1B781003}" type="slidenum">
              <a:rPr lang="en-US" smtClean="0"/>
              <a:t>7</a:t>
            </a:fld>
            <a:endParaRPr lang="en-US"/>
          </a:p>
        </p:txBody>
      </p:sp>
    </p:spTree>
    <p:extLst>
      <p:ext uri="{BB962C8B-B14F-4D97-AF65-F5344CB8AC3E}">
        <p14:creationId xmlns:p14="http://schemas.microsoft.com/office/powerpoint/2010/main" val="3467137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When</a:t>
            </a:r>
            <a:r>
              <a:rPr lang="en-US" b="1" baseline="0" dirty="0"/>
              <a:t> there is a change in the Clozapine HCP order, the change must be communicated to all staff, this can be done verbally and/or in writing. The goal is: </a:t>
            </a:r>
            <a:r>
              <a:rPr lang="en-US" b="1" u="sng" baseline="0" dirty="0"/>
              <a:t>all</a:t>
            </a:r>
            <a:r>
              <a:rPr lang="en-US" b="1" baseline="0" dirty="0"/>
              <a:t> staff are made aware that there was a change in the Clozapine HCP orders.</a:t>
            </a:r>
          </a:p>
          <a:p>
            <a:endParaRPr lang="en-US" b="1" baseline="0" dirty="0"/>
          </a:p>
        </p:txBody>
      </p:sp>
      <p:sp>
        <p:nvSpPr>
          <p:cNvPr id="4" name="Slide Number Placeholder 3"/>
          <p:cNvSpPr>
            <a:spLocks noGrp="1"/>
          </p:cNvSpPr>
          <p:nvPr>
            <p:ph type="sldNum" sz="quarter" idx="10"/>
          </p:nvPr>
        </p:nvSpPr>
        <p:spPr/>
        <p:txBody>
          <a:bodyPr/>
          <a:lstStyle/>
          <a:p>
            <a:fld id="{8ED82E95-F94D-47D5-838E-D15C1B781003}" type="slidenum">
              <a:rPr lang="en-US" smtClean="0"/>
              <a:t>8</a:t>
            </a:fld>
            <a:endParaRPr lang="en-US"/>
          </a:p>
        </p:txBody>
      </p:sp>
    </p:spTree>
    <p:extLst>
      <p:ext uri="{BB962C8B-B14F-4D97-AF65-F5344CB8AC3E}">
        <p14:creationId xmlns:p14="http://schemas.microsoft.com/office/powerpoint/2010/main" val="268889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t>Documentation of the change in Clozapine HCP orders must also be written and filed in the individual’s record. Remember, any health related information should not be written in the staff log.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p>
          <a:p>
            <a:r>
              <a:rPr lang="en-US" sz="1400" b="1" dirty="0">
                <a:latin typeface="Arial" panose="020B0604020202020204" pitchFamily="34" charset="0"/>
                <a:cs typeface="Arial" panose="020B0604020202020204" pitchFamily="34" charset="0"/>
              </a:rPr>
              <a:t>This is an optional form that may be used. </a:t>
            </a:r>
          </a:p>
        </p:txBody>
      </p:sp>
      <p:sp>
        <p:nvSpPr>
          <p:cNvPr id="4" name="Slide Number Placeholder 3"/>
          <p:cNvSpPr>
            <a:spLocks noGrp="1"/>
          </p:cNvSpPr>
          <p:nvPr>
            <p:ph type="sldNum" sz="quarter" idx="10"/>
          </p:nvPr>
        </p:nvSpPr>
        <p:spPr/>
        <p:txBody>
          <a:bodyPr/>
          <a:lstStyle/>
          <a:p>
            <a:fld id="{90DD96F4-F4C7-4379-B3F2-7719703ED68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229308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B81561-7DAE-414E-9EF1-FEBF7C4E26F9}"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B81561-7DAE-414E-9EF1-FEBF7C4E26F9}"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B81561-7DAE-414E-9EF1-FEBF7C4E26F9}"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81561-7DAE-414E-9EF1-FEBF7C4E26F9}"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81561-7DAE-414E-9EF1-FEBF7C4E26F9}"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B81561-7DAE-414E-9EF1-FEBF7C4E26F9}"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B81561-7DAE-414E-9EF1-FEBF7C4E26F9}" type="datetimeFigureOut">
              <a:rPr lang="en-US" smtClean="0"/>
              <a:t>3/29/2018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B81561-7DAE-414E-9EF1-FEBF7C4E26F9}" type="datetimeFigureOut">
              <a:rPr lang="en-US" smtClean="0"/>
              <a:t>3/29/2018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81561-7DAE-414E-9EF1-FEBF7C4E26F9}" type="datetimeFigureOut">
              <a:rPr lang="en-US" smtClean="0"/>
              <a:t>3/29/2018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81561-7DAE-414E-9EF1-FEBF7C4E26F9}"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64AF-3E2D-487A-AFDD-1DCFDB0586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81561-7DAE-414E-9EF1-FEBF7C4E26F9}"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64AF-3E2D-487A-AFDD-1DCFDB058657}"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b="0" i="0" u="none">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B81561-7DAE-414E-9EF1-FEBF7C4E26F9}" type="datetimeFigureOut">
              <a:rPr lang="en-US" smtClean="0"/>
              <a:t>3/29/2018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82164AF-3E2D-487A-AFDD-1DCFDB058657}"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b="0" i="0" u="none"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90800"/>
            <a:ext cx="7543800" cy="1470025"/>
          </a:xfrm>
        </p:spPr>
        <p:txBody>
          <a:bodyPr/>
          <a:lstStyle/>
          <a:p>
            <a:pPr algn="ctr"/>
            <a:r>
              <a:rPr lang="en-US" sz="6000" b="1" dirty="0">
                <a:solidFill>
                  <a:schemeClr val="bg1"/>
                </a:solidFill>
              </a:rPr>
              <a:t>Clozapine Therapy Training </a:t>
            </a:r>
          </a:p>
        </p:txBody>
      </p:sp>
      <p:sp>
        <p:nvSpPr>
          <p:cNvPr id="3" name="Subtitle 2"/>
          <p:cNvSpPr>
            <a:spLocks noGrp="1"/>
          </p:cNvSpPr>
          <p:nvPr>
            <p:ph type="subTitle" idx="1"/>
          </p:nvPr>
        </p:nvSpPr>
        <p:spPr>
          <a:xfrm>
            <a:off x="1219200" y="4419600"/>
            <a:ext cx="7117180" cy="861420"/>
          </a:xfrm>
        </p:spPr>
        <p:txBody>
          <a:bodyPr>
            <a:normAutofit/>
          </a:bodyPr>
          <a:lstStyle/>
          <a:p>
            <a:pPr algn="ctr"/>
            <a:r>
              <a:rPr lang="en-US" sz="2400" b="1">
                <a:solidFill>
                  <a:schemeClr val="bg1"/>
                </a:solidFill>
              </a:rPr>
              <a:t>Revised 3/27/2018</a:t>
            </a:r>
            <a:endParaRPr lang="en-US" sz="2400" b="1" dirty="0">
              <a:solidFill>
                <a:schemeClr val="bg1"/>
              </a:solidFill>
            </a:endParaRPr>
          </a:p>
        </p:txBody>
      </p:sp>
    </p:spTree>
    <p:extLst>
      <p:ext uri="{BB962C8B-B14F-4D97-AF65-F5344CB8AC3E}">
        <p14:creationId xmlns:p14="http://schemas.microsoft.com/office/powerpoint/2010/main" val="881323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305800" cy="924475"/>
          </a:xfrm>
        </p:spPr>
        <p:txBody>
          <a:bodyPr/>
          <a:lstStyle/>
          <a:p>
            <a:pPr algn="ctr"/>
            <a:r>
              <a:rPr lang="en-US" sz="5200" b="1" dirty="0">
                <a:solidFill>
                  <a:schemeClr val="bg1"/>
                </a:solidFill>
              </a:rPr>
              <a:t>Clozapine HCP Orders</a:t>
            </a:r>
          </a:p>
        </p:txBody>
      </p:sp>
      <p:sp>
        <p:nvSpPr>
          <p:cNvPr id="3" name="Content Placeholder 2"/>
          <p:cNvSpPr>
            <a:spLocks noGrp="1"/>
          </p:cNvSpPr>
          <p:nvPr>
            <p:ph idx="1"/>
          </p:nvPr>
        </p:nvSpPr>
        <p:spPr>
          <a:xfrm>
            <a:off x="381000" y="1905000"/>
            <a:ext cx="8382000" cy="4051437"/>
          </a:xfrm>
        </p:spPr>
        <p:txBody>
          <a:bodyPr>
            <a:normAutofit lnSpcReduction="10000"/>
          </a:bodyPr>
          <a:lstStyle/>
          <a:p>
            <a:r>
              <a:rPr lang="en-US" sz="4400" b="1" dirty="0">
                <a:solidFill>
                  <a:schemeClr val="bg1"/>
                </a:solidFill>
              </a:rPr>
              <a:t>Once HCP signs &amp; dates</a:t>
            </a:r>
          </a:p>
          <a:p>
            <a:pPr lvl="1">
              <a:buClr>
                <a:schemeClr val="accent1"/>
              </a:buClr>
            </a:pPr>
            <a:r>
              <a:rPr lang="en-US" sz="4200" b="1" dirty="0">
                <a:solidFill>
                  <a:schemeClr val="bg1"/>
                </a:solidFill>
              </a:rPr>
              <a:t>Valid in program for</a:t>
            </a:r>
          </a:p>
          <a:p>
            <a:pPr lvl="2">
              <a:buClr>
                <a:schemeClr val="accent4"/>
              </a:buClr>
            </a:pPr>
            <a:r>
              <a:rPr lang="en-US" sz="3600" b="1" dirty="0">
                <a:solidFill>
                  <a:schemeClr val="bg1"/>
                </a:solidFill>
              </a:rPr>
              <a:t>One year  [DDS] </a:t>
            </a:r>
          </a:p>
          <a:p>
            <a:pPr lvl="2">
              <a:buClr>
                <a:schemeClr val="accent4"/>
              </a:buClr>
            </a:pPr>
            <a:r>
              <a:rPr lang="en-US" sz="3600" b="1" dirty="0">
                <a:solidFill>
                  <a:schemeClr val="bg1"/>
                </a:solidFill>
              </a:rPr>
              <a:t>As deemed clinically appropriate by prescriber [DMH/DCF]</a:t>
            </a:r>
          </a:p>
        </p:txBody>
      </p:sp>
    </p:spTree>
    <p:extLst>
      <p:ext uri="{BB962C8B-B14F-4D97-AF65-F5344CB8AC3E}">
        <p14:creationId xmlns:p14="http://schemas.microsoft.com/office/powerpoint/2010/main" val="401670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75724"/>
            <a:ext cx="8610600" cy="924475"/>
          </a:xfrm>
        </p:spPr>
        <p:txBody>
          <a:bodyPr/>
          <a:lstStyle/>
          <a:p>
            <a:pPr algn="ctr"/>
            <a:r>
              <a:rPr lang="en-US" sz="5400" b="1" dirty="0">
                <a:solidFill>
                  <a:schemeClr val="bg1"/>
                </a:solidFill>
              </a:rPr>
              <a:t>Common Side Effects</a:t>
            </a:r>
          </a:p>
        </p:txBody>
      </p:sp>
      <p:sp>
        <p:nvSpPr>
          <p:cNvPr id="3" name="Content Placeholder 2"/>
          <p:cNvSpPr>
            <a:spLocks noGrp="1"/>
          </p:cNvSpPr>
          <p:nvPr>
            <p:ph idx="1"/>
          </p:nvPr>
        </p:nvSpPr>
        <p:spPr>
          <a:xfrm>
            <a:off x="1219200" y="1981200"/>
            <a:ext cx="7125112" cy="4051437"/>
          </a:xfrm>
        </p:spPr>
        <p:txBody>
          <a:bodyPr>
            <a:normAutofit/>
          </a:bodyPr>
          <a:lstStyle/>
          <a:p>
            <a:r>
              <a:rPr lang="en-US" sz="4000" b="1" dirty="0">
                <a:solidFill>
                  <a:schemeClr val="bg1"/>
                </a:solidFill>
              </a:rPr>
              <a:t>Constipation</a:t>
            </a:r>
          </a:p>
          <a:p>
            <a:r>
              <a:rPr lang="en-US" sz="4000" b="1" dirty="0">
                <a:solidFill>
                  <a:schemeClr val="bg1"/>
                </a:solidFill>
              </a:rPr>
              <a:t>Drooling</a:t>
            </a:r>
          </a:p>
          <a:p>
            <a:r>
              <a:rPr lang="en-US" sz="4000" b="1" dirty="0">
                <a:solidFill>
                  <a:schemeClr val="bg1"/>
                </a:solidFill>
              </a:rPr>
              <a:t>Sleep disorders</a:t>
            </a:r>
          </a:p>
          <a:p>
            <a:r>
              <a:rPr lang="en-US" sz="4000" b="1" dirty="0">
                <a:solidFill>
                  <a:schemeClr val="bg1"/>
                </a:solidFill>
              </a:rPr>
              <a:t>Increased sweating</a:t>
            </a:r>
          </a:p>
          <a:p>
            <a:r>
              <a:rPr lang="en-US" sz="4000" b="1" dirty="0">
                <a:solidFill>
                  <a:schemeClr val="bg1"/>
                </a:solidFill>
              </a:rPr>
              <a:t>Weight gain</a:t>
            </a:r>
          </a:p>
          <a:p>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780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382000" cy="924475"/>
          </a:xfrm>
        </p:spPr>
        <p:txBody>
          <a:bodyPr/>
          <a:lstStyle/>
          <a:p>
            <a:pPr algn="ctr"/>
            <a:r>
              <a:rPr lang="en-US" sz="5400" b="1" dirty="0">
                <a:solidFill>
                  <a:schemeClr val="bg1"/>
                </a:solidFill>
              </a:rPr>
              <a:t>Serious Side Effects</a:t>
            </a:r>
          </a:p>
        </p:txBody>
      </p:sp>
      <p:sp>
        <p:nvSpPr>
          <p:cNvPr id="3" name="Content Placeholder 2"/>
          <p:cNvSpPr>
            <a:spLocks noGrp="1"/>
          </p:cNvSpPr>
          <p:nvPr>
            <p:ph idx="1"/>
          </p:nvPr>
        </p:nvSpPr>
        <p:spPr>
          <a:xfrm>
            <a:off x="1066800" y="1981200"/>
            <a:ext cx="7125112" cy="4051437"/>
          </a:xfrm>
        </p:spPr>
        <p:txBody>
          <a:bodyPr>
            <a:normAutofit fontScale="40000" lnSpcReduction="20000"/>
          </a:bodyPr>
          <a:lstStyle/>
          <a:p>
            <a:r>
              <a:rPr lang="en-US" sz="8000" b="1" dirty="0">
                <a:solidFill>
                  <a:schemeClr val="bg1"/>
                </a:solidFill>
              </a:rPr>
              <a:t>Agranulocytosis</a:t>
            </a:r>
          </a:p>
          <a:p>
            <a:r>
              <a:rPr lang="en-US" sz="8000" b="1" dirty="0">
                <a:solidFill>
                  <a:schemeClr val="bg1"/>
                </a:solidFill>
              </a:rPr>
              <a:t>Seizures</a:t>
            </a:r>
          </a:p>
          <a:p>
            <a:r>
              <a:rPr lang="en-US" sz="8000" b="1" dirty="0">
                <a:solidFill>
                  <a:schemeClr val="bg1"/>
                </a:solidFill>
              </a:rPr>
              <a:t>Orthostatic Hypotension </a:t>
            </a:r>
          </a:p>
          <a:p>
            <a:r>
              <a:rPr lang="en-US" sz="8000" b="1" dirty="0">
                <a:solidFill>
                  <a:schemeClr val="bg1"/>
                </a:solidFill>
              </a:rPr>
              <a:t>Bradycardia</a:t>
            </a:r>
          </a:p>
          <a:p>
            <a:r>
              <a:rPr lang="en-US" sz="8000" b="1" dirty="0">
                <a:solidFill>
                  <a:schemeClr val="bg1"/>
                </a:solidFill>
              </a:rPr>
              <a:t>Syncope</a:t>
            </a:r>
          </a:p>
          <a:p>
            <a:r>
              <a:rPr lang="en-US" sz="8000" b="1" dirty="0">
                <a:solidFill>
                  <a:schemeClr val="bg1"/>
                </a:solidFill>
              </a:rPr>
              <a:t>Myocarditis</a:t>
            </a:r>
          </a:p>
          <a:p>
            <a:r>
              <a:rPr lang="en-US" sz="8000" b="1" dirty="0">
                <a:solidFill>
                  <a:schemeClr val="bg1"/>
                </a:solidFill>
              </a:rPr>
              <a:t>Cardiomyopathy</a:t>
            </a:r>
          </a:p>
          <a:p>
            <a:pPr lvl="1"/>
            <a:endParaRPr lang="en-US" sz="3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911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chemeClr val="bg1"/>
                </a:solidFill>
                <a:effectLst>
                  <a:outerShdw blurRad="38100" dist="38100" dir="2700000" algn="tl">
                    <a:srgbClr val="000000">
                      <a:alpha val="43137"/>
                    </a:srgbClr>
                  </a:outerShdw>
                </a:effectLst>
              </a:rPr>
              <a:t>  </a:t>
            </a:r>
            <a:br>
              <a:rPr lang="en-US" sz="4800" b="1" dirty="0">
                <a:solidFill>
                  <a:schemeClr val="bg1"/>
                </a:solidFill>
                <a:effectLst>
                  <a:outerShdw blurRad="38100" dist="38100" dir="2700000" algn="tl">
                    <a:srgbClr val="000000">
                      <a:alpha val="43137"/>
                    </a:srgbClr>
                  </a:outerShdw>
                </a:effectLst>
              </a:rPr>
            </a:br>
            <a:r>
              <a:rPr lang="en-US" sz="6000" b="1" dirty="0">
                <a:solidFill>
                  <a:schemeClr val="bg1"/>
                </a:solidFill>
              </a:rPr>
              <a:t>Agranulocytosis</a:t>
            </a:r>
            <a:r>
              <a:rPr lang="en-US" sz="4800" b="1" dirty="0">
                <a:solidFill>
                  <a:schemeClr val="bg1"/>
                </a:solidFill>
                <a:effectLst>
                  <a:outerShdw blurRad="38100" dist="38100" dir="2700000" algn="tl">
                    <a:srgbClr val="000000">
                      <a:alpha val="43137"/>
                    </a:srgbClr>
                  </a:outerShdw>
                </a:effectLst>
              </a:rPr>
              <a:t/>
            </a:r>
            <a:br>
              <a:rPr lang="en-US" sz="4800" b="1" dirty="0">
                <a:solidFill>
                  <a:schemeClr val="bg1"/>
                </a:solidFill>
                <a:effectLst>
                  <a:outerShdw blurRad="38100" dist="38100" dir="2700000" algn="tl">
                    <a:srgbClr val="000000">
                      <a:alpha val="43137"/>
                    </a:srgbClr>
                  </a:outerShdw>
                </a:effectLst>
              </a:rPr>
            </a:br>
            <a:endParaRPr lang="en-US" sz="48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981200"/>
            <a:ext cx="8001000" cy="4051437"/>
          </a:xfrm>
        </p:spPr>
        <p:txBody>
          <a:bodyPr>
            <a:normAutofit fontScale="77500" lnSpcReduction="20000"/>
          </a:bodyPr>
          <a:lstStyle/>
          <a:p>
            <a:endParaRPr lang="en-US" sz="3600" b="1" dirty="0">
              <a:solidFill>
                <a:schemeClr val="bg1"/>
              </a:solidFill>
              <a:effectLst>
                <a:outerShdw blurRad="38100" dist="38100" dir="2700000" algn="tl">
                  <a:srgbClr val="000000">
                    <a:alpha val="43137"/>
                  </a:srgbClr>
                </a:outerShdw>
              </a:effectLst>
            </a:endParaRPr>
          </a:p>
          <a:p>
            <a:r>
              <a:rPr lang="en-US" sz="5700" b="1" dirty="0">
                <a:solidFill>
                  <a:schemeClr val="bg1"/>
                </a:solidFill>
              </a:rPr>
              <a:t>Potentially fatal blood disorder</a:t>
            </a:r>
          </a:p>
          <a:p>
            <a:pPr lvl="1">
              <a:buClr>
                <a:schemeClr val="accent1"/>
              </a:buClr>
            </a:pPr>
            <a:r>
              <a:rPr lang="en-US" sz="5200" b="1" dirty="0">
                <a:solidFill>
                  <a:schemeClr val="bg1"/>
                </a:solidFill>
              </a:rPr>
              <a:t>Low White Blood Cell (WBC) count</a:t>
            </a:r>
          </a:p>
          <a:p>
            <a:pPr lvl="1">
              <a:buClr>
                <a:schemeClr val="accent1"/>
              </a:buClr>
            </a:pPr>
            <a:r>
              <a:rPr lang="en-US" sz="5200" b="1" dirty="0">
                <a:solidFill>
                  <a:schemeClr val="bg1"/>
                </a:solidFill>
              </a:rPr>
              <a:t>Great risk for infection</a:t>
            </a:r>
          </a:p>
          <a:p>
            <a:pPr lvl="1"/>
            <a:endParaRPr lang="en-US" sz="3600" b="1" dirty="0">
              <a:solidFill>
                <a:schemeClr val="bg1"/>
              </a:solidFill>
              <a:effectLst>
                <a:outerShdw blurRad="38100" dist="38100" dir="2700000" algn="tl">
                  <a:srgbClr val="000000">
                    <a:alpha val="43137"/>
                  </a:srgbClr>
                </a:outerShdw>
              </a:effectLst>
            </a:endParaRPr>
          </a:p>
          <a:p>
            <a:pPr marL="457200" lvl="1" indent="0">
              <a:buNone/>
            </a:pPr>
            <a:endParaRPr lang="en-US" sz="3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064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924475"/>
          </a:xfrm>
        </p:spPr>
        <p:txBody>
          <a:bodyPr/>
          <a:lstStyle/>
          <a:p>
            <a:pPr algn="ctr"/>
            <a:r>
              <a:rPr lang="en-US" sz="4500" b="1" dirty="0">
                <a:solidFill>
                  <a:schemeClr val="bg1"/>
                </a:solidFill>
              </a:rPr>
              <a:t>Before Starting Clozapine</a:t>
            </a:r>
          </a:p>
        </p:txBody>
      </p:sp>
      <p:sp>
        <p:nvSpPr>
          <p:cNvPr id="3" name="Content Placeholder 2"/>
          <p:cNvSpPr>
            <a:spLocks noGrp="1"/>
          </p:cNvSpPr>
          <p:nvPr>
            <p:ph idx="1"/>
          </p:nvPr>
        </p:nvSpPr>
        <p:spPr>
          <a:xfrm>
            <a:off x="990600" y="1524000"/>
            <a:ext cx="7543800" cy="4343400"/>
          </a:xfrm>
        </p:spPr>
        <p:txBody>
          <a:bodyPr>
            <a:normAutofit lnSpcReduction="10000"/>
          </a:bodyPr>
          <a:lstStyle/>
          <a:p>
            <a:r>
              <a:rPr lang="en-US" sz="4000" b="1" dirty="0">
                <a:solidFill>
                  <a:schemeClr val="bg1"/>
                </a:solidFill>
              </a:rPr>
              <a:t>HCP will order lab tests</a:t>
            </a:r>
          </a:p>
          <a:p>
            <a:pPr lvl="1">
              <a:buClr>
                <a:schemeClr val="accent1"/>
              </a:buClr>
            </a:pPr>
            <a:r>
              <a:rPr lang="en-US" sz="3600" b="1" dirty="0">
                <a:solidFill>
                  <a:schemeClr val="bg1"/>
                </a:solidFill>
              </a:rPr>
              <a:t>ANC</a:t>
            </a:r>
          </a:p>
          <a:p>
            <a:pPr lvl="2">
              <a:buClr>
                <a:schemeClr val="accent1"/>
              </a:buClr>
            </a:pPr>
            <a:r>
              <a:rPr lang="en-US" sz="2600" b="1" dirty="0">
                <a:solidFill>
                  <a:schemeClr val="bg1"/>
                </a:solidFill>
              </a:rPr>
              <a:t>Absolute Neutrophil Count</a:t>
            </a:r>
          </a:p>
          <a:p>
            <a:r>
              <a:rPr lang="en-US" sz="4000" b="1" dirty="0">
                <a:solidFill>
                  <a:schemeClr val="bg1"/>
                </a:solidFill>
              </a:rPr>
              <a:t>May also be ordered as</a:t>
            </a:r>
          </a:p>
          <a:p>
            <a:pPr lvl="1">
              <a:buClr>
                <a:schemeClr val="accent1"/>
              </a:buClr>
            </a:pPr>
            <a:r>
              <a:rPr lang="en-US" sz="3600" b="1" dirty="0">
                <a:solidFill>
                  <a:schemeClr val="bg1"/>
                </a:solidFill>
              </a:rPr>
              <a:t>CBC with diff</a:t>
            </a:r>
          </a:p>
          <a:p>
            <a:pPr lvl="2">
              <a:buClr>
                <a:schemeClr val="accent4"/>
              </a:buClr>
            </a:pPr>
            <a:r>
              <a:rPr lang="en-US" sz="2600" b="1" dirty="0">
                <a:solidFill>
                  <a:schemeClr val="bg1"/>
                </a:solidFill>
              </a:rPr>
              <a:t>Complete Blood Count with Differential</a:t>
            </a:r>
          </a:p>
          <a:p>
            <a:pPr lvl="2"/>
            <a:endParaRPr lang="en-US" sz="3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2109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125113" cy="924475"/>
          </a:xfrm>
        </p:spPr>
        <p:txBody>
          <a:bodyPr/>
          <a:lstStyle/>
          <a:p>
            <a:pPr algn="ctr"/>
            <a:r>
              <a:rPr lang="en-US" sz="4400" b="1" dirty="0">
                <a:solidFill>
                  <a:schemeClr val="bg1"/>
                </a:solidFill>
              </a:rPr>
              <a:t> </a:t>
            </a:r>
            <a:r>
              <a:rPr lang="en-US" sz="6000" b="1" dirty="0">
                <a:solidFill>
                  <a:schemeClr val="bg1"/>
                </a:solidFill>
              </a:rPr>
              <a:t>ANC Testing</a:t>
            </a:r>
          </a:p>
        </p:txBody>
      </p:sp>
      <p:sp>
        <p:nvSpPr>
          <p:cNvPr id="3" name="Content Placeholder 2"/>
          <p:cNvSpPr>
            <a:spLocks noGrp="1"/>
          </p:cNvSpPr>
          <p:nvPr>
            <p:ph idx="1"/>
          </p:nvPr>
        </p:nvSpPr>
        <p:spPr>
          <a:xfrm>
            <a:off x="609600" y="1981200"/>
            <a:ext cx="8001000" cy="3289437"/>
          </a:xfrm>
        </p:spPr>
        <p:txBody>
          <a:bodyPr>
            <a:noAutofit/>
          </a:bodyPr>
          <a:lstStyle/>
          <a:p>
            <a:r>
              <a:rPr lang="en-US" sz="3800" b="1" dirty="0">
                <a:solidFill>
                  <a:schemeClr val="bg1"/>
                </a:solidFill>
              </a:rPr>
              <a:t>Baseline levels then,</a:t>
            </a:r>
          </a:p>
          <a:p>
            <a:r>
              <a:rPr lang="en-US" sz="3800" b="1" dirty="0">
                <a:solidFill>
                  <a:schemeClr val="bg1"/>
                </a:solidFill>
              </a:rPr>
              <a:t>Weekly x6 months then,</a:t>
            </a:r>
          </a:p>
          <a:p>
            <a:r>
              <a:rPr lang="en-US" sz="3800" b="1" dirty="0">
                <a:solidFill>
                  <a:schemeClr val="bg1"/>
                </a:solidFill>
              </a:rPr>
              <a:t>Biweekly x6 months then,</a:t>
            </a:r>
          </a:p>
          <a:p>
            <a:r>
              <a:rPr lang="en-US" sz="3800" b="1" dirty="0">
                <a:solidFill>
                  <a:schemeClr val="bg1"/>
                </a:solidFill>
              </a:rPr>
              <a:t>Once every 4 weeks </a:t>
            </a:r>
          </a:p>
        </p:txBody>
      </p:sp>
    </p:spTree>
    <p:extLst>
      <p:ext uri="{BB962C8B-B14F-4D97-AF65-F5344CB8AC3E}">
        <p14:creationId xmlns:p14="http://schemas.microsoft.com/office/powerpoint/2010/main" val="148212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5724"/>
            <a:ext cx="8001000" cy="924475"/>
          </a:xfrm>
        </p:spPr>
        <p:txBody>
          <a:bodyPr/>
          <a:lstStyle/>
          <a:p>
            <a:pPr algn="ctr"/>
            <a:r>
              <a:rPr lang="en-US" sz="5000" b="1" dirty="0">
                <a:solidFill>
                  <a:schemeClr val="bg1"/>
                </a:solidFill>
              </a:rPr>
              <a:t> </a:t>
            </a:r>
            <a:r>
              <a:rPr lang="en-US" sz="6000" b="1" dirty="0">
                <a:solidFill>
                  <a:schemeClr val="bg1"/>
                </a:solidFill>
              </a:rPr>
              <a:t>ANC Testing</a:t>
            </a:r>
            <a:endParaRPr lang="en-US" sz="5000" b="1" dirty="0">
              <a:solidFill>
                <a:schemeClr val="bg1"/>
              </a:solidFill>
            </a:endParaRPr>
          </a:p>
        </p:txBody>
      </p:sp>
      <p:sp>
        <p:nvSpPr>
          <p:cNvPr id="3" name="Content Placeholder 2"/>
          <p:cNvSpPr>
            <a:spLocks noGrp="1"/>
          </p:cNvSpPr>
          <p:nvPr>
            <p:ph idx="1"/>
          </p:nvPr>
        </p:nvSpPr>
        <p:spPr>
          <a:xfrm>
            <a:off x="304800" y="1905000"/>
            <a:ext cx="8534400" cy="2971800"/>
          </a:xfrm>
        </p:spPr>
        <p:txBody>
          <a:bodyPr>
            <a:normAutofit/>
          </a:bodyPr>
          <a:lstStyle/>
          <a:p>
            <a:r>
              <a:rPr lang="en-US" sz="4000" b="1" dirty="0">
                <a:solidFill>
                  <a:schemeClr val="bg1"/>
                </a:solidFill>
              </a:rPr>
              <a:t>If Clozapine is DC’d by HCP</a:t>
            </a:r>
          </a:p>
          <a:p>
            <a:pPr lvl="1">
              <a:buClr>
                <a:schemeClr val="accent1"/>
              </a:buClr>
            </a:pPr>
            <a:r>
              <a:rPr lang="en-US" sz="3600" b="1" dirty="0">
                <a:solidFill>
                  <a:schemeClr val="bg1"/>
                </a:solidFill>
              </a:rPr>
              <a:t>Weekly labs for at least 4 more weeks</a:t>
            </a:r>
          </a:p>
        </p:txBody>
      </p:sp>
    </p:spTree>
    <p:extLst>
      <p:ext uri="{BB962C8B-B14F-4D97-AF65-F5344CB8AC3E}">
        <p14:creationId xmlns:p14="http://schemas.microsoft.com/office/powerpoint/2010/main" val="265772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001000" cy="924475"/>
          </a:xfrm>
        </p:spPr>
        <p:txBody>
          <a:bodyPr/>
          <a:lstStyle/>
          <a:p>
            <a:pPr algn="ctr"/>
            <a:r>
              <a:rPr lang="en-US" sz="4600" b="1" dirty="0">
                <a:solidFill>
                  <a:schemeClr val="bg1"/>
                </a:solidFill>
              </a:rPr>
              <a:t>Pharmacy Requirement</a:t>
            </a:r>
          </a:p>
        </p:txBody>
      </p:sp>
      <p:sp>
        <p:nvSpPr>
          <p:cNvPr id="3" name="Content Placeholder 2"/>
          <p:cNvSpPr>
            <a:spLocks noGrp="1"/>
          </p:cNvSpPr>
          <p:nvPr>
            <p:ph idx="1"/>
          </p:nvPr>
        </p:nvSpPr>
        <p:spPr>
          <a:xfrm>
            <a:off x="533400" y="1905000"/>
            <a:ext cx="8001000" cy="4051437"/>
          </a:xfrm>
        </p:spPr>
        <p:txBody>
          <a:bodyPr>
            <a:normAutofit/>
          </a:bodyPr>
          <a:lstStyle/>
          <a:p>
            <a:r>
              <a:rPr lang="en-US" sz="3900" b="1" dirty="0">
                <a:solidFill>
                  <a:schemeClr val="bg1"/>
                </a:solidFill>
              </a:rPr>
              <a:t>Current ANC levels</a:t>
            </a:r>
          </a:p>
          <a:p>
            <a:pPr lvl="1">
              <a:buClr>
                <a:schemeClr val="accent1"/>
              </a:buClr>
            </a:pPr>
            <a:r>
              <a:rPr lang="en-US" sz="3500" b="1" dirty="0">
                <a:solidFill>
                  <a:schemeClr val="bg1"/>
                </a:solidFill>
              </a:rPr>
              <a:t>Current is within 7 days</a:t>
            </a:r>
          </a:p>
          <a:p>
            <a:r>
              <a:rPr lang="en-US" sz="3900" b="1" dirty="0">
                <a:solidFill>
                  <a:schemeClr val="bg1"/>
                </a:solidFill>
              </a:rPr>
              <a:t>Will only dispense enough Clozapine tablets until next blood test</a:t>
            </a:r>
          </a:p>
          <a:p>
            <a:pPr marL="457200" lvl="1" indent="0">
              <a:buNone/>
            </a:pPr>
            <a:endParaRPr lang="en-US" sz="3000" b="1" dirty="0">
              <a:solidFill>
                <a:schemeClr val="bg1"/>
              </a:solidFill>
            </a:endParaRPr>
          </a:p>
        </p:txBody>
      </p:sp>
    </p:spTree>
    <p:extLst>
      <p:ext uri="{BB962C8B-B14F-4D97-AF65-F5344CB8AC3E}">
        <p14:creationId xmlns:p14="http://schemas.microsoft.com/office/powerpoint/2010/main" val="3953699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001000" cy="924475"/>
          </a:xfrm>
        </p:spPr>
        <p:txBody>
          <a:bodyPr/>
          <a:lstStyle/>
          <a:p>
            <a:pPr algn="ctr"/>
            <a:r>
              <a:rPr lang="en-US" sz="4600" b="1" dirty="0">
                <a:solidFill>
                  <a:schemeClr val="bg1"/>
                </a:solidFill>
              </a:rPr>
              <a:t>Pharmacy Requirement</a:t>
            </a:r>
          </a:p>
        </p:txBody>
      </p:sp>
      <p:sp>
        <p:nvSpPr>
          <p:cNvPr id="3" name="Content Placeholder 2"/>
          <p:cNvSpPr>
            <a:spLocks noGrp="1"/>
          </p:cNvSpPr>
          <p:nvPr>
            <p:ph idx="1"/>
          </p:nvPr>
        </p:nvSpPr>
        <p:spPr>
          <a:xfrm>
            <a:off x="685800" y="1447800"/>
            <a:ext cx="7924800" cy="4724400"/>
          </a:xfrm>
        </p:spPr>
        <p:txBody>
          <a:bodyPr>
            <a:normAutofit fontScale="92500" lnSpcReduction="10000"/>
          </a:bodyPr>
          <a:lstStyle/>
          <a:p>
            <a:pPr lvl="1">
              <a:buClr>
                <a:schemeClr val="accent1"/>
              </a:buClr>
            </a:pPr>
            <a:endParaRPr lang="en-US" sz="4300" b="1" dirty="0">
              <a:solidFill>
                <a:schemeClr val="bg1"/>
              </a:solidFill>
            </a:endParaRPr>
          </a:p>
          <a:p>
            <a:r>
              <a:rPr lang="en-US" sz="4800" b="1" dirty="0">
                <a:solidFill>
                  <a:schemeClr val="bg1"/>
                </a:solidFill>
              </a:rPr>
              <a:t>Pharmacy will not dispense Clozapine without current levels</a:t>
            </a:r>
          </a:p>
          <a:p>
            <a:pPr lvl="1">
              <a:buClr>
                <a:schemeClr val="accent1"/>
              </a:buClr>
            </a:pPr>
            <a:r>
              <a:rPr lang="en-US" sz="4300" b="1" dirty="0">
                <a:solidFill>
                  <a:schemeClr val="bg1"/>
                </a:solidFill>
              </a:rPr>
              <a:t>If lab value is more than 7 days </a:t>
            </a:r>
          </a:p>
          <a:p>
            <a:pPr lvl="2">
              <a:buClr>
                <a:schemeClr val="accent4"/>
              </a:buClr>
            </a:pPr>
            <a:r>
              <a:rPr lang="en-US" sz="3900" b="1" dirty="0">
                <a:solidFill>
                  <a:schemeClr val="bg1"/>
                </a:solidFill>
              </a:rPr>
              <a:t>Must be redrawn</a:t>
            </a:r>
          </a:p>
          <a:p>
            <a:pPr marL="457200" lvl="1" indent="0">
              <a:buNone/>
            </a:pPr>
            <a:endParaRPr lang="en-US" sz="3000" b="1" dirty="0">
              <a:solidFill>
                <a:schemeClr val="bg1"/>
              </a:solidFill>
            </a:endParaRPr>
          </a:p>
        </p:txBody>
      </p:sp>
    </p:spTree>
    <p:extLst>
      <p:ext uri="{BB962C8B-B14F-4D97-AF65-F5344CB8AC3E}">
        <p14:creationId xmlns:p14="http://schemas.microsoft.com/office/powerpoint/2010/main" val="1674993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5724"/>
            <a:ext cx="8001000" cy="924475"/>
          </a:xfrm>
        </p:spPr>
        <p:txBody>
          <a:bodyPr/>
          <a:lstStyle/>
          <a:p>
            <a:pPr algn="ctr"/>
            <a:r>
              <a:rPr lang="en-US" sz="6000" b="1" dirty="0">
                <a:solidFill>
                  <a:schemeClr val="bg1"/>
                </a:solidFill>
              </a:rPr>
              <a:t>Responsibilities</a:t>
            </a:r>
          </a:p>
        </p:txBody>
      </p:sp>
      <p:sp>
        <p:nvSpPr>
          <p:cNvPr id="3" name="Content Placeholder 2"/>
          <p:cNvSpPr>
            <a:spLocks noGrp="1"/>
          </p:cNvSpPr>
          <p:nvPr>
            <p:ph idx="1"/>
          </p:nvPr>
        </p:nvSpPr>
        <p:spPr>
          <a:xfrm>
            <a:off x="457200" y="1828800"/>
            <a:ext cx="8001000" cy="4191000"/>
          </a:xfrm>
        </p:spPr>
        <p:txBody>
          <a:bodyPr>
            <a:normAutofit fontScale="25000" lnSpcReduction="20000"/>
          </a:bodyPr>
          <a:lstStyle/>
          <a:p>
            <a:r>
              <a:rPr lang="en-US" sz="16000" b="1" dirty="0">
                <a:solidFill>
                  <a:schemeClr val="bg1"/>
                </a:solidFill>
              </a:rPr>
              <a:t>Certified staff must know </a:t>
            </a:r>
          </a:p>
          <a:p>
            <a:pPr lvl="1">
              <a:buClr>
                <a:schemeClr val="accent1"/>
              </a:buClr>
            </a:pPr>
            <a:r>
              <a:rPr lang="en-US" sz="14400" b="1" dirty="0">
                <a:solidFill>
                  <a:schemeClr val="bg1"/>
                </a:solidFill>
              </a:rPr>
              <a:t>Clozapine specific system to prevent running out of meds</a:t>
            </a:r>
          </a:p>
          <a:p>
            <a:pPr lvl="2">
              <a:buClr>
                <a:schemeClr val="accent4"/>
              </a:buClr>
            </a:pPr>
            <a:r>
              <a:rPr lang="en-US" sz="12800" b="1" dirty="0">
                <a:solidFill>
                  <a:schemeClr val="bg1"/>
                </a:solidFill>
              </a:rPr>
              <a:t>Upcoming lab work</a:t>
            </a:r>
            <a:endParaRPr lang="en-US" sz="12600" b="1" dirty="0">
              <a:solidFill>
                <a:schemeClr val="bg1"/>
              </a:solidFill>
            </a:endParaRPr>
          </a:p>
          <a:p>
            <a:pPr lvl="2">
              <a:buClr>
                <a:schemeClr val="accent4"/>
              </a:buClr>
            </a:pPr>
            <a:r>
              <a:rPr lang="en-US" sz="12800" b="1" dirty="0">
                <a:solidFill>
                  <a:schemeClr val="bg1"/>
                </a:solidFill>
              </a:rPr>
              <a:t>Ordering/reordering</a:t>
            </a:r>
          </a:p>
          <a:p>
            <a:pPr lvl="1"/>
            <a:endParaRPr lang="en-US" sz="4100" b="1" dirty="0">
              <a:solidFill>
                <a:schemeClr val="bg1"/>
              </a:solidFill>
            </a:endParaRPr>
          </a:p>
        </p:txBody>
      </p:sp>
    </p:spTree>
    <p:extLst>
      <p:ext uri="{BB962C8B-B14F-4D97-AF65-F5344CB8AC3E}">
        <p14:creationId xmlns:p14="http://schemas.microsoft.com/office/powerpoint/2010/main" val="313309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bg1"/>
                </a:solidFill>
              </a:rPr>
              <a:t>Objectives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88515358"/>
              </p:ext>
            </p:extLst>
          </p:nvPr>
        </p:nvGraphicFramePr>
        <p:xfrm>
          <a:off x="1009443" y="1807361"/>
          <a:ext cx="7125112" cy="405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5166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77358" cy="924475"/>
          </a:xfrm>
        </p:spPr>
        <p:txBody>
          <a:bodyPr/>
          <a:lstStyle/>
          <a:p>
            <a:pPr algn="ctr"/>
            <a:r>
              <a:rPr lang="en-US" sz="6000" b="1" dirty="0">
                <a:solidFill>
                  <a:schemeClr val="bg1"/>
                </a:solidFill>
              </a:rPr>
              <a:t>Medication Sheet</a:t>
            </a:r>
          </a:p>
        </p:txBody>
      </p:sp>
      <p:pic>
        <p:nvPicPr>
          <p:cNvPr id="2050" name="Picture 2" descr="sample clozapine medication shee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600201"/>
            <a:ext cx="91440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1066800" y="3505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819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5724"/>
            <a:ext cx="8001000" cy="924475"/>
          </a:xfrm>
        </p:spPr>
        <p:txBody>
          <a:bodyPr/>
          <a:lstStyle/>
          <a:p>
            <a:pPr algn="ctr"/>
            <a:r>
              <a:rPr lang="en-US" sz="6000" b="1" dirty="0">
                <a:solidFill>
                  <a:schemeClr val="bg1"/>
                </a:solidFill>
              </a:rPr>
              <a:t>MAP Consultants</a:t>
            </a:r>
          </a:p>
        </p:txBody>
      </p:sp>
      <p:sp>
        <p:nvSpPr>
          <p:cNvPr id="3" name="Content Placeholder 2"/>
          <p:cNvSpPr>
            <a:spLocks noGrp="1"/>
          </p:cNvSpPr>
          <p:nvPr>
            <p:ph idx="1"/>
          </p:nvPr>
        </p:nvSpPr>
        <p:spPr>
          <a:xfrm>
            <a:off x="990600" y="1828800"/>
            <a:ext cx="7467600" cy="4051437"/>
          </a:xfrm>
        </p:spPr>
        <p:txBody>
          <a:bodyPr>
            <a:normAutofit/>
          </a:bodyPr>
          <a:lstStyle/>
          <a:p>
            <a:r>
              <a:rPr lang="en-US" sz="3200" b="1" dirty="0">
                <a:solidFill>
                  <a:schemeClr val="bg1"/>
                </a:solidFill>
              </a:rPr>
              <a:t>If a dose of Clozapine is missed contact the MAP Consultant</a:t>
            </a:r>
          </a:p>
          <a:p>
            <a:r>
              <a:rPr lang="en-US" sz="3200" b="1" dirty="0">
                <a:solidFill>
                  <a:schemeClr val="bg1"/>
                </a:solidFill>
              </a:rPr>
              <a:t>If 2 or more days are missed, do not restart without consulting the prescribing HCP first</a:t>
            </a:r>
          </a:p>
        </p:txBody>
      </p:sp>
    </p:spTree>
    <p:extLst>
      <p:ext uri="{BB962C8B-B14F-4D97-AF65-F5344CB8AC3E}">
        <p14:creationId xmlns:p14="http://schemas.microsoft.com/office/powerpoint/2010/main" val="292507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24475"/>
          </a:xfrm>
        </p:spPr>
        <p:txBody>
          <a:bodyPr/>
          <a:lstStyle/>
          <a:p>
            <a:pPr algn="ctr"/>
            <a:r>
              <a:rPr lang="en-US" sz="5400" b="1" dirty="0">
                <a:solidFill>
                  <a:schemeClr val="bg1"/>
                </a:solidFill>
              </a:rPr>
              <a:t>Report Immediately</a:t>
            </a:r>
          </a:p>
        </p:txBody>
      </p:sp>
      <p:sp>
        <p:nvSpPr>
          <p:cNvPr id="3" name="Content Placeholder 2"/>
          <p:cNvSpPr>
            <a:spLocks noGrp="1"/>
          </p:cNvSpPr>
          <p:nvPr>
            <p:ph idx="1"/>
          </p:nvPr>
        </p:nvSpPr>
        <p:spPr>
          <a:xfrm>
            <a:off x="1066800" y="1447800"/>
            <a:ext cx="7125112" cy="4953000"/>
          </a:xfrm>
        </p:spPr>
        <p:txBody>
          <a:bodyPr>
            <a:noAutofit/>
          </a:bodyPr>
          <a:lstStyle/>
          <a:p>
            <a:r>
              <a:rPr lang="en-US" sz="4000" b="1" dirty="0">
                <a:solidFill>
                  <a:schemeClr val="bg1"/>
                </a:solidFill>
              </a:rPr>
              <a:t>Signs and Symptoms of infection</a:t>
            </a:r>
          </a:p>
          <a:p>
            <a:pPr lvl="1">
              <a:buClr>
                <a:schemeClr val="accent1"/>
              </a:buClr>
            </a:pPr>
            <a:r>
              <a:rPr lang="en-US" sz="3600" b="1" dirty="0">
                <a:solidFill>
                  <a:schemeClr val="bg1"/>
                </a:solidFill>
              </a:rPr>
              <a:t>Fever</a:t>
            </a:r>
          </a:p>
          <a:p>
            <a:pPr lvl="1">
              <a:buClr>
                <a:schemeClr val="accent1"/>
              </a:buClr>
            </a:pPr>
            <a:r>
              <a:rPr lang="en-US" sz="3600" b="1" dirty="0">
                <a:solidFill>
                  <a:schemeClr val="bg1"/>
                </a:solidFill>
              </a:rPr>
              <a:t>Weakness</a:t>
            </a:r>
          </a:p>
          <a:p>
            <a:pPr lvl="1">
              <a:buClr>
                <a:schemeClr val="accent1"/>
              </a:buClr>
            </a:pPr>
            <a:r>
              <a:rPr lang="en-US" sz="3600" b="1" dirty="0">
                <a:solidFill>
                  <a:schemeClr val="bg1"/>
                </a:solidFill>
              </a:rPr>
              <a:t>Lethargy</a:t>
            </a:r>
          </a:p>
          <a:p>
            <a:pPr lvl="1">
              <a:buClr>
                <a:schemeClr val="accent1"/>
              </a:buClr>
            </a:pPr>
            <a:r>
              <a:rPr lang="en-US" sz="3600" b="1" dirty="0">
                <a:solidFill>
                  <a:schemeClr val="bg1"/>
                </a:solidFill>
              </a:rPr>
              <a:t>Sore throat</a:t>
            </a:r>
          </a:p>
          <a:p>
            <a:pPr lvl="1">
              <a:buClr>
                <a:schemeClr val="accent1"/>
              </a:buClr>
            </a:pPr>
            <a:r>
              <a:rPr lang="en-US" sz="3600" b="1" dirty="0">
                <a:solidFill>
                  <a:schemeClr val="bg1"/>
                </a:solidFill>
              </a:rPr>
              <a:t>Confusion/Delirium</a:t>
            </a:r>
          </a:p>
        </p:txBody>
      </p:sp>
    </p:spTree>
    <p:extLst>
      <p:ext uri="{BB962C8B-B14F-4D97-AF65-F5344CB8AC3E}">
        <p14:creationId xmlns:p14="http://schemas.microsoft.com/office/powerpoint/2010/main" val="373737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924475"/>
          </a:xfrm>
        </p:spPr>
        <p:txBody>
          <a:bodyPr/>
          <a:lstStyle/>
          <a:p>
            <a:pPr algn="ctr"/>
            <a:r>
              <a:rPr lang="en-US" sz="4800" b="1" dirty="0">
                <a:solidFill>
                  <a:schemeClr val="bg1"/>
                </a:solidFill>
              </a:rPr>
              <a:t>Emergency Procedures</a:t>
            </a:r>
          </a:p>
        </p:txBody>
      </p:sp>
      <p:sp>
        <p:nvSpPr>
          <p:cNvPr id="3" name="Content Placeholder 2"/>
          <p:cNvSpPr>
            <a:spLocks noGrp="1"/>
          </p:cNvSpPr>
          <p:nvPr>
            <p:ph idx="1"/>
          </p:nvPr>
        </p:nvSpPr>
        <p:spPr>
          <a:xfrm>
            <a:off x="1009443" y="1807361"/>
            <a:ext cx="7125112" cy="4441039"/>
          </a:xfrm>
        </p:spPr>
        <p:txBody>
          <a:bodyPr>
            <a:noAutofit/>
          </a:bodyPr>
          <a:lstStyle/>
          <a:p>
            <a:r>
              <a:rPr lang="en-US" sz="4000" b="1" dirty="0">
                <a:solidFill>
                  <a:schemeClr val="bg1"/>
                </a:solidFill>
              </a:rPr>
              <a:t>Know</a:t>
            </a:r>
          </a:p>
          <a:p>
            <a:pPr lvl="1">
              <a:buClr>
                <a:schemeClr val="accent1"/>
              </a:buClr>
            </a:pPr>
            <a:r>
              <a:rPr lang="en-US" sz="3600" b="1" dirty="0">
                <a:solidFill>
                  <a:schemeClr val="bg1"/>
                </a:solidFill>
              </a:rPr>
              <a:t>Where to locate emergency policy/procedures</a:t>
            </a:r>
          </a:p>
          <a:p>
            <a:pPr lvl="1">
              <a:buClr>
                <a:schemeClr val="accent1"/>
              </a:buClr>
            </a:pPr>
            <a:r>
              <a:rPr lang="en-US" sz="3600" b="1" dirty="0">
                <a:solidFill>
                  <a:schemeClr val="bg1"/>
                </a:solidFill>
              </a:rPr>
              <a:t>When to call 911</a:t>
            </a:r>
          </a:p>
          <a:p>
            <a:pPr lvl="1">
              <a:buClr>
                <a:schemeClr val="accent1"/>
              </a:buClr>
            </a:pPr>
            <a:r>
              <a:rPr lang="en-US" sz="3600" b="1" dirty="0">
                <a:solidFill>
                  <a:schemeClr val="bg1"/>
                </a:solidFill>
              </a:rPr>
              <a:t>Who to notify in event of emergency</a:t>
            </a:r>
          </a:p>
        </p:txBody>
      </p:sp>
    </p:spTree>
    <p:extLst>
      <p:ext uri="{BB962C8B-B14F-4D97-AF65-F5344CB8AC3E}">
        <p14:creationId xmlns:p14="http://schemas.microsoft.com/office/powerpoint/2010/main" val="1817133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question 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01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85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bg1"/>
                </a:solidFill>
              </a:rPr>
              <a:t>Schizophrenia</a:t>
            </a:r>
          </a:p>
        </p:txBody>
      </p:sp>
      <p:sp>
        <p:nvSpPr>
          <p:cNvPr id="3" name="Content Placeholder 2"/>
          <p:cNvSpPr>
            <a:spLocks noGrp="1"/>
          </p:cNvSpPr>
          <p:nvPr>
            <p:ph idx="1"/>
          </p:nvPr>
        </p:nvSpPr>
        <p:spPr/>
        <p:txBody>
          <a:bodyPr>
            <a:normAutofit/>
          </a:bodyPr>
          <a:lstStyle/>
          <a:p>
            <a:r>
              <a:rPr lang="en-US" sz="4800" b="1" dirty="0">
                <a:solidFill>
                  <a:schemeClr val="bg1"/>
                </a:solidFill>
              </a:rPr>
              <a:t>Brain disorder</a:t>
            </a:r>
          </a:p>
          <a:p>
            <a:r>
              <a:rPr lang="en-US" sz="4800" b="1" dirty="0">
                <a:solidFill>
                  <a:schemeClr val="bg1"/>
                </a:solidFill>
              </a:rPr>
              <a:t>Chronic condition</a:t>
            </a:r>
          </a:p>
          <a:p>
            <a:r>
              <a:rPr lang="en-US" sz="4800" b="1" dirty="0">
                <a:solidFill>
                  <a:schemeClr val="bg1"/>
                </a:solidFill>
              </a:rPr>
              <a:t>Requires lifelong treatment</a:t>
            </a:r>
          </a:p>
          <a:p>
            <a:pPr marL="457200" lvl="1" indent="0">
              <a:buNone/>
            </a:pPr>
            <a:endParaRPr lang="en-US" sz="3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802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sz="4600" b="1" dirty="0">
                <a:solidFill>
                  <a:schemeClr val="bg1"/>
                </a:solidFill>
              </a:rPr>
              <a:t>Schizoaffective Disorder</a:t>
            </a:r>
          </a:p>
        </p:txBody>
      </p:sp>
      <p:sp>
        <p:nvSpPr>
          <p:cNvPr id="3" name="Content Placeholder 2"/>
          <p:cNvSpPr>
            <a:spLocks noGrp="1"/>
          </p:cNvSpPr>
          <p:nvPr>
            <p:ph idx="1"/>
          </p:nvPr>
        </p:nvSpPr>
        <p:spPr/>
        <p:txBody>
          <a:bodyPr>
            <a:normAutofit lnSpcReduction="10000"/>
          </a:bodyPr>
          <a:lstStyle/>
          <a:p>
            <a:r>
              <a:rPr lang="en-US" sz="4400" b="1" dirty="0">
                <a:solidFill>
                  <a:schemeClr val="bg1"/>
                </a:solidFill>
              </a:rPr>
              <a:t>Schizophrenia</a:t>
            </a:r>
          </a:p>
          <a:p>
            <a:pPr marL="0" indent="0">
              <a:buNone/>
            </a:pPr>
            <a:r>
              <a:rPr lang="en-US" sz="4000" b="1" dirty="0">
                <a:solidFill>
                  <a:schemeClr val="bg1"/>
                </a:solidFill>
              </a:rPr>
              <a:t>         Plus</a:t>
            </a:r>
          </a:p>
          <a:p>
            <a:r>
              <a:rPr lang="en-US" sz="4400" b="1" dirty="0">
                <a:solidFill>
                  <a:schemeClr val="bg1"/>
                </a:solidFill>
              </a:rPr>
              <a:t>Mood Disorder</a:t>
            </a:r>
          </a:p>
          <a:p>
            <a:pPr lvl="1">
              <a:buClr>
                <a:schemeClr val="accent1"/>
              </a:buClr>
              <a:buSzPct val="75000"/>
            </a:pPr>
            <a:r>
              <a:rPr lang="en-US" sz="4000" b="1" dirty="0">
                <a:solidFill>
                  <a:schemeClr val="bg1"/>
                </a:solidFill>
              </a:rPr>
              <a:t>Major Depression</a:t>
            </a:r>
          </a:p>
          <a:p>
            <a:pPr lvl="1">
              <a:buClr>
                <a:schemeClr val="accent1"/>
              </a:buClr>
              <a:buSzPct val="75000"/>
            </a:pPr>
            <a:r>
              <a:rPr lang="en-US" sz="4000" b="1" dirty="0">
                <a:solidFill>
                  <a:schemeClr val="bg1"/>
                </a:solidFill>
              </a:rPr>
              <a:t>Bipolar Disorder</a:t>
            </a:r>
          </a:p>
        </p:txBody>
      </p:sp>
    </p:spTree>
    <p:extLst>
      <p:ext uri="{BB962C8B-B14F-4D97-AF65-F5344CB8AC3E}">
        <p14:creationId xmlns:p14="http://schemas.microsoft.com/office/powerpoint/2010/main" val="5788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bg1"/>
                </a:solidFill>
              </a:rPr>
              <a:t>Clozapine</a:t>
            </a:r>
          </a:p>
        </p:txBody>
      </p:sp>
      <p:sp>
        <p:nvSpPr>
          <p:cNvPr id="3" name="Content Placeholder 2"/>
          <p:cNvSpPr>
            <a:spLocks noGrp="1"/>
          </p:cNvSpPr>
          <p:nvPr>
            <p:ph idx="1"/>
          </p:nvPr>
        </p:nvSpPr>
        <p:spPr>
          <a:xfrm>
            <a:off x="914400" y="1807361"/>
            <a:ext cx="7848600" cy="4051437"/>
          </a:xfrm>
        </p:spPr>
        <p:txBody>
          <a:bodyPr>
            <a:normAutofit/>
          </a:bodyPr>
          <a:lstStyle/>
          <a:p>
            <a:r>
              <a:rPr lang="en-US" sz="5400" b="1" dirty="0">
                <a:solidFill>
                  <a:schemeClr val="bg1"/>
                </a:solidFill>
              </a:rPr>
              <a:t>Clozaril©</a:t>
            </a:r>
          </a:p>
          <a:p>
            <a:pPr lvl="1">
              <a:buClr>
                <a:schemeClr val="accent1"/>
              </a:buClr>
            </a:pPr>
            <a:r>
              <a:rPr lang="en-US" sz="4000" b="1" dirty="0">
                <a:solidFill>
                  <a:schemeClr val="bg1"/>
                </a:solidFill>
              </a:rPr>
              <a:t>Used to treat</a:t>
            </a:r>
          </a:p>
          <a:p>
            <a:pPr lvl="2">
              <a:buClr>
                <a:schemeClr val="accent4"/>
              </a:buClr>
            </a:pPr>
            <a:r>
              <a:rPr lang="en-US" sz="3600" b="1" dirty="0">
                <a:solidFill>
                  <a:schemeClr val="bg1"/>
                </a:solidFill>
              </a:rPr>
              <a:t>Schizophrenia</a:t>
            </a:r>
          </a:p>
          <a:p>
            <a:pPr lvl="2">
              <a:buClr>
                <a:schemeClr val="accent4"/>
              </a:buClr>
            </a:pPr>
            <a:r>
              <a:rPr lang="en-US" sz="3600" b="1" dirty="0">
                <a:solidFill>
                  <a:schemeClr val="bg1"/>
                </a:solidFill>
              </a:rPr>
              <a:t>Schizoaffective Disorder</a:t>
            </a:r>
          </a:p>
        </p:txBody>
      </p:sp>
    </p:spTree>
    <p:extLst>
      <p:ext uri="{BB962C8B-B14F-4D97-AF65-F5344CB8AC3E}">
        <p14:creationId xmlns:p14="http://schemas.microsoft.com/office/powerpoint/2010/main" val="254510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bg1"/>
                </a:solidFill>
              </a:rPr>
              <a:t>Clozapine</a:t>
            </a:r>
          </a:p>
        </p:txBody>
      </p:sp>
      <p:sp>
        <p:nvSpPr>
          <p:cNvPr id="3" name="Content Placeholder 2"/>
          <p:cNvSpPr>
            <a:spLocks noGrp="1"/>
          </p:cNvSpPr>
          <p:nvPr>
            <p:ph idx="1"/>
          </p:nvPr>
        </p:nvSpPr>
        <p:spPr>
          <a:xfrm>
            <a:off x="914400" y="1807361"/>
            <a:ext cx="7848600" cy="4051437"/>
          </a:xfrm>
        </p:spPr>
        <p:txBody>
          <a:bodyPr>
            <a:normAutofit fontScale="55000" lnSpcReduction="20000"/>
          </a:bodyPr>
          <a:lstStyle/>
          <a:p>
            <a:r>
              <a:rPr lang="en-US" sz="5400" b="1" dirty="0">
                <a:solidFill>
                  <a:schemeClr val="bg1"/>
                </a:solidFill>
              </a:rPr>
              <a:t>Requirements:</a:t>
            </a:r>
          </a:p>
          <a:p>
            <a:pPr lvl="1"/>
            <a:r>
              <a:rPr lang="en-US" sz="5200" b="1" dirty="0">
                <a:solidFill>
                  <a:schemeClr val="bg1"/>
                </a:solidFill>
              </a:rPr>
              <a:t>Valid HCP order</a:t>
            </a:r>
          </a:p>
          <a:p>
            <a:pPr lvl="1"/>
            <a:r>
              <a:rPr lang="en-US" sz="5200" b="1" dirty="0">
                <a:solidFill>
                  <a:schemeClr val="bg1"/>
                </a:solidFill>
              </a:rPr>
              <a:t>Agency specific Clozapine policy</a:t>
            </a:r>
          </a:p>
          <a:p>
            <a:pPr lvl="1"/>
            <a:r>
              <a:rPr lang="en-US" sz="5200" b="1" dirty="0">
                <a:solidFill>
                  <a:schemeClr val="bg1"/>
                </a:solidFill>
              </a:rPr>
              <a:t>Individual specific Protocol</a:t>
            </a:r>
          </a:p>
          <a:p>
            <a:pPr lvl="1"/>
            <a:r>
              <a:rPr lang="en-US" sz="5200" b="1" dirty="0">
                <a:solidFill>
                  <a:schemeClr val="bg1"/>
                </a:solidFill>
              </a:rPr>
              <a:t>Individual specific staff training</a:t>
            </a:r>
          </a:p>
          <a:p>
            <a:pPr lvl="2"/>
            <a:r>
              <a:rPr lang="en-US" sz="5000" b="1" dirty="0">
                <a:solidFill>
                  <a:schemeClr val="bg1"/>
                </a:solidFill>
              </a:rPr>
              <a:t>Completed evaluation tool</a:t>
            </a:r>
          </a:p>
          <a:p>
            <a:pPr lvl="1"/>
            <a:endParaRPr lang="en-US" sz="5200" b="1" dirty="0">
              <a:solidFill>
                <a:schemeClr val="bg1"/>
              </a:solidFill>
            </a:endParaRPr>
          </a:p>
        </p:txBody>
      </p:sp>
    </p:spTree>
    <p:extLst>
      <p:ext uri="{BB962C8B-B14F-4D97-AF65-F5344CB8AC3E}">
        <p14:creationId xmlns:p14="http://schemas.microsoft.com/office/powerpoint/2010/main" val="323949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305800" cy="924475"/>
          </a:xfrm>
        </p:spPr>
        <p:txBody>
          <a:bodyPr/>
          <a:lstStyle/>
          <a:p>
            <a:pPr algn="ctr"/>
            <a:r>
              <a:rPr lang="en-US" sz="5200" b="1" dirty="0">
                <a:solidFill>
                  <a:schemeClr val="bg1"/>
                </a:solidFill>
              </a:rPr>
              <a:t>Clozapine HCP Orders</a:t>
            </a:r>
          </a:p>
        </p:txBody>
      </p:sp>
      <p:sp>
        <p:nvSpPr>
          <p:cNvPr id="3" name="Content Placeholder 2"/>
          <p:cNvSpPr>
            <a:spLocks noGrp="1"/>
          </p:cNvSpPr>
          <p:nvPr>
            <p:ph idx="1"/>
          </p:nvPr>
        </p:nvSpPr>
        <p:spPr>
          <a:xfrm>
            <a:off x="685800" y="1981200"/>
            <a:ext cx="7848600" cy="4572000"/>
          </a:xfrm>
        </p:spPr>
        <p:txBody>
          <a:bodyPr>
            <a:normAutofit fontScale="92500" lnSpcReduction="10000"/>
          </a:bodyPr>
          <a:lstStyle/>
          <a:p>
            <a:r>
              <a:rPr lang="en-US" sz="4300" b="1" dirty="0">
                <a:solidFill>
                  <a:schemeClr val="bg1"/>
                </a:solidFill>
              </a:rPr>
              <a:t>Must include</a:t>
            </a:r>
          </a:p>
          <a:p>
            <a:pPr lvl="1">
              <a:buClr>
                <a:schemeClr val="accent1"/>
              </a:buClr>
            </a:pPr>
            <a:r>
              <a:rPr lang="en-US" sz="3900" b="1" dirty="0">
                <a:solidFill>
                  <a:schemeClr val="bg1"/>
                </a:solidFill>
              </a:rPr>
              <a:t>Specific diagnosis for which Clozapine is prescribed</a:t>
            </a:r>
          </a:p>
          <a:p>
            <a:pPr lvl="1">
              <a:buClr>
                <a:schemeClr val="accent1"/>
              </a:buClr>
            </a:pPr>
            <a:r>
              <a:rPr lang="en-US" sz="3900" b="1" dirty="0">
                <a:solidFill>
                  <a:schemeClr val="bg1"/>
                </a:solidFill>
              </a:rPr>
              <a:t>Instructions to call prescribing HCP if 2 or more days of Clozapine is omitted</a:t>
            </a:r>
          </a:p>
          <a:p>
            <a:endParaRPr lang="en-US" sz="3600" b="1" dirty="0">
              <a:solidFill>
                <a:schemeClr val="bg1"/>
              </a:solidFill>
            </a:endParaRPr>
          </a:p>
        </p:txBody>
      </p:sp>
    </p:spTree>
    <p:extLst>
      <p:ext uri="{BB962C8B-B14F-4D97-AF65-F5344CB8AC3E}">
        <p14:creationId xmlns:p14="http://schemas.microsoft.com/office/powerpoint/2010/main" val="174287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sz="5100" b="1" dirty="0">
                <a:solidFill>
                  <a:prstClr val="black"/>
                </a:solidFill>
              </a:rPr>
              <a:t>Clozapine HCP Orders</a:t>
            </a:r>
            <a:endParaRPr lang="en-US" sz="5100" dirty="0"/>
          </a:p>
        </p:txBody>
      </p:sp>
      <p:sp>
        <p:nvSpPr>
          <p:cNvPr id="3" name="Content Placeholder 2"/>
          <p:cNvSpPr>
            <a:spLocks noGrp="1"/>
          </p:cNvSpPr>
          <p:nvPr>
            <p:ph idx="1"/>
          </p:nvPr>
        </p:nvSpPr>
        <p:spPr>
          <a:xfrm>
            <a:off x="381000" y="1524000"/>
            <a:ext cx="8305800" cy="3420398"/>
          </a:xfrm>
        </p:spPr>
        <p:txBody>
          <a:bodyPr>
            <a:normAutofit/>
          </a:bodyPr>
          <a:lstStyle/>
          <a:p>
            <a:r>
              <a:rPr lang="en-US" sz="4000" b="1" dirty="0">
                <a:solidFill>
                  <a:schemeClr val="bg1"/>
                </a:solidFill>
              </a:rPr>
              <a:t>Any order change must be</a:t>
            </a:r>
          </a:p>
          <a:p>
            <a:pPr lvl="1">
              <a:buClr>
                <a:schemeClr val="accent1"/>
              </a:buClr>
            </a:pPr>
            <a:r>
              <a:rPr lang="en-US" sz="3600" b="1" dirty="0">
                <a:solidFill>
                  <a:schemeClr val="bg1"/>
                </a:solidFill>
              </a:rPr>
              <a:t>Communicated to all staff</a:t>
            </a:r>
          </a:p>
          <a:p>
            <a:pPr lvl="1">
              <a:buClr>
                <a:schemeClr val="accent1"/>
              </a:buClr>
            </a:pPr>
            <a:r>
              <a:rPr lang="en-US" sz="3600" b="1" dirty="0">
                <a:solidFill>
                  <a:schemeClr val="bg1"/>
                </a:solidFill>
              </a:rPr>
              <a:t>Documented in individual’s record as a narrative note</a:t>
            </a:r>
          </a:p>
        </p:txBody>
      </p:sp>
    </p:spTree>
    <p:extLst>
      <p:ext uri="{BB962C8B-B14F-4D97-AF65-F5344CB8AC3E}">
        <p14:creationId xmlns:p14="http://schemas.microsoft.com/office/powerpoint/2010/main" val="117343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schemeClr val="bg1"/>
                </a:solidFill>
              </a:rPr>
              <a:t>Documentation</a:t>
            </a:r>
          </a:p>
        </p:txBody>
      </p:sp>
      <p:pic>
        <p:nvPicPr>
          <p:cNvPr id="4" name="Picture 2" descr="sample narrative notes page"/>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6898" t="11408" r="25613" b="6452"/>
          <a:stretch/>
        </p:blipFill>
        <p:spPr bwMode="auto">
          <a:xfrm>
            <a:off x="1752600" y="1676400"/>
            <a:ext cx="5212080" cy="5071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66101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21219&quot;&gt;&lt;object type=&quot;3&quot; unique_id=&quot;21220&quot;&gt;&lt;property id=&quot;20148&quot; value=&quot;5&quot;/&gt;&lt;property id=&quot;20300&quot; value=&quot;Slide 1 - &amp;quot;Clozapine Therapy Training &amp;quot;&quot;/&gt;&lt;property id=&quot;20307&quot; value=&quot;256&quot;/&gt;&lt;/object&gt;&lt;object type=&quot;3&quot; unique_id=&quot;21221&quot;&gt;&lt;property id=&quot;20148&quot; value=&quot;5&quot;/&gt;&lt;property id=&quot;20300&quot; value=&quot;Slide 2 - &amp;quot;Objectives&amp;quot;&quot;/&gt;&lt;property id=&quot;20307&quot; value=&quot;257&quot;/&gt;&lt;/object&gt;&lt;object type=&quot;3&quot; unique_id=&quot;21222&quot;&gt;&lt;property id=&quot;20148&quot; value=&quot;5&quot;/&gt;&lt;property id=&quot;20300&quot; value=&quot;Slide 3 - &amp;quot;Schizophrenia&amp;quot;&quot;/&gt;&lt;property id=&quot;20307&quot; value=&quot;260&quot;/&gt;&lt;/object&gt;&lt;object type=&quot;3&quot; unique_id=&quot;21223&quot;&gt;&lt;property id=&quot;20148&quot; value=&quot;5&quot;/&gt;&lt;property id=&quot;20300&quot; value=&quot;Slide 4 - &amp;quot;Schizoaffective Disorder&amp;quot;&quot;/&gt;&lt;property id=&quot;20307&quot; value=&quot;295&quot;/&gt;&lt;/object&gt;&lt;object type=&quot;3&quot; unique_id=&quot;21224&quot;&gt;&lt;property id=&quot;20148&quot; value=&quot;5&quot;/&gt;&lt;property id=&quot;20300&quot; value=&quot;Slide 5 - &amp;quot;Clozapine&amp;quot;&quot;/&gt;&lt;property id=&quot;20307&quot; value=&quot;258&quot;/&gt;&lt;/object&gt;&lt;object type=&quot;3&quot; unique_id=&quot;21225&quot;&gt;&lt;property id=&quot;20148&quot; value=&quot;5&quot;/&gt;&lt;property id=&quot;20300&quot; value=&quot;Slide 6 - &amp;quot;Clozapine&amp;quot;&quot;/&gt;&lt;property id=&quot;20307&quot; value=&quot;301&quot;/&gt;&lt;/object&gt;&lt;object type=&quot;3&quot; unique_id=&quot;21226&quot;&gt;&lt;property id=&quot;20148&quot; value=&quot;5&quot;/&gt;&lt;property id=&quot;20300&quot; value=&quot;Slide 7 - &amp;quot;Clozapine HCP Orders&amp;quot;&quot;/&gt;&lt;property id=&quot;20307&quot; value=&quot;293&quot;/&gt;&lt;/object&gt;&lt;object type=&quot;3&quot; unique_id=&quot;21227&quot;&gt;&lt;property id=&quot;20148&quot; value=&quot;5&quot;/&gt;&lt;property id=&quot;20300&quot; value=&quot;Slide 8 - &amp;quot;Clozapine HCP Orders&amp;quot;&quot;/&gt;&lt;property id=&quot;20307&quot; value=&quot;294&quot;/&gt;&lt;/object&gt;&lt;object type=&quot;3&quot; unique_id=&quot;21228&quot;&gt;&lt;property id=&quot;20148&quot; value=&quot;5&quot;/&gt;&lt;property id=&quot;20300&quot; value=&quot;Slide 9 - &amp;quot;Documentation&amp;quot;&quot;/&gt;&lt;property id=&quot;20307&quot; value=&quot;300&quot;/&gt;&lt;/object&gt;&lt;object type=&quot;3&quot; unique_id=&quot;21229&quot;&gt;&lt;property id=&quot;20148&quot; value=&quot;5&quot;/&gt;&lt;property id=&quot;20300&quot; value=&quot;Slide 10 - &amp;quot;Clozapine HCP Orders&amp;quot;&quot;/&gt;&lt;property id=&quot;20307&quot; value=&quot;291&quot;/&gt;&lt;/object&gt;&lt;object type=&quot;3&quot; unique_id=&quot;21230&quot;&gt;&lt;property id=&quot;20148&quot; value=&quot;5&quot;/&gt;&lt;property id=&quot;20300&quot; value=&quot;Slide 11 - &amp;quot;Common Side Effects&amp;quot;&quot;/&gt;&lt;property id=&quot;20307&quot; value=&quot;280&quot;/&gt;&lt;/object&gt;&lt;object type=&quot;3&quot; unique_id=&quot;21231&quot;&gt;&lt;property id=&quot;20148&quot; value=&quot;5&quot;/&gt;&lt;property id=&quot;20300&quot; value=&quot;Slide 12 - &amp;quot;Serious Side Effects&amp;quot;&quot;/&gt;&lt;property id=&quot;20307&quot; value=&quot;274&quot;/&gt;&lt;/object&gt;&lt;object type=&quot;3&quot; unique_id=&quot;21232&quot;&gt;&lt;property id=&quot;20148&quot; value=&quot;5&quot;/&gt;&lt;property id=&quot;20300&quot; value=&quot;Slide 13 - &amp;quot;   Agranulocytosis &amp;quot;&quot;/&gt;&lt;property id=&quot;20307&quot; value=&quot;275&quot;/&gt;&lt;/object&gt;&lt;object type=&quot;3&quot; unique_id=&quot;21233&quot;&gt;&lt;property id=&quot;20148&quot; value=&quot;5&quot;/&gt;&lt;property id=&quot;20300&quot; value=&quot;Slide 14 - &amp;quot;Before Starting Clozapine&amp;quot;&quot;/&gt;&lt;property id=&quot;20307&quot; value=&quot;279&quot;/&gt;&lt;/object&gt;&lt;object type=&quot;3&quot; unique_id=&quot;21234&quot;&gt;&lt;property id=&quot;20148&quot; value=&quot;5&quot;/&gt;&lt;property id=&quot;20300&quot; value=&quot;Slide 15 - &amp;quot; ANC Testing&amp;quot;&quot;/&gt;&lt;property id=&quot;20307&quot; value=&quot;282&quot;/&gt;&lt;/object&gt;&lt;object type=&quot;3&quot; unique_id=&quot;21235&quot;&gt;&lt;property id=&quot;20148&quot; value=&quot;5&quot;/&gt;&lt;property id=&quot;20300&quot; value=&quot;Slide 16 - &amp;quot; ANC Testing&amp;quot;&quot;/&gt;&lt;property id=&quot;20307&quot; value=&quot;290&quot;/&gt;&lt;/object&gt;&lt;object type=&quot;3&quot; unique_id=&quot;21236&quot;&gt;&lt;property id=&quot;20148&quot; value=&quot;5&quot;/&gt;&lt;property id=&quot;20300&quot; value=&quot;Slide 17 - &amp;quot;Pharmacy Requirement&amp;quot;&quot;/&gt;&lt;property id=&quot;20307&quot; value=&quot;283&quot;/&gt;&lt;/object&gt;&lt;object type=&quot;3&quot; unique_id=&quot;21237&quot;&gt;&lt;property id=&quot;20148&quot; value=&quot;5&quot;/&gt;&lt;property id=&quot;20300&quot; value=&quot;Slide 18 - &amp;quot;Pharmacy Requirement&amp;quot;&quot;/&gt;&lt;property id=&quot;20307&quot; value=&quot;299&quot;/&gt;&lt;/object&gt;&lt;object type=&quot;3&quot; unique_id=&quot;21238&quot;&gt;&lt;property id=&quot;20148&quot; value=&quot;5&quot;/&gt;&lt;property id=&quot;20300&quot; value=&quot;Slide 19 - &amp;quot;Responsibilities&amp;quot;&quot;/&gt;&lt;property id=&quot;20307&quot; value=&quot;284&quot;/&gt;&lt;/object&gt;&lt;object type=&quot;3&quot; unique_id=&quot;21239&quot;&gt;&lt;property id=&quot;20148&quot; value=&quot;5&quot;/&gt;&lt;property id=&quot;20300&quot; value=&quot;Slide 20 - &amp;quot;Medication Sheet&amp;quot;&quot;/&gt;&lt;property id=&quot;20307&quot; value=&quot;297&quot;/&gt;&lt;/object&gt;&lt;object type=&quot;3&quot; unique_id=&quot;21240&quot;&gt;&lt;property id=&quot;20148&quot; value=&quot;5&quot;/&gt;&lt;property id=&quot;20300&quot; value=&quot;Slide 21 - &amp;quot;MAP Consultants&amp;quot;&quot;/&gt;&lt;property id=&quot;20307&quot; value=&quot;287&quot;/&gt;&lt;/object&gt;&lt;object type=&quot;3&quot; unique_id=&quot;21241&quot;&gt;&lt;property id=&quot;20148&quot; value=&quot;5&quot;/&gt;&lt;property id=&quot;20300&quot; value=&quot;Slide 22 - &amp;quot;Report Immediately&amp;quot;&quot;/&gt;&lt;property id=&quot;20307&quot; value=&quot;286&quot;/&gt;&lt;/object&gt;&lt;object type=&quot;3&quot; unique_id=&quot;21242&quot;&gt;&lt;property id=&quot;20148&quot; value=&quot;5&quot;/&gt;&lt;property id=&quot;20300&quot; value=&quot;Slide 23 - &amp;quot;Emergency Procedures&amp;quot;&quot;/&gt;&lt;property id=&quot;20307&quot; value=&quot;289&quot;/&gt;&lt;/object&gt;&lt;object type=&quot;3&quot; unique_id=&quot;21243&quot;&gt;&lt;property id=&quot;20148&quot; value=&quot;5&quot;/&gt;&lt;property id=&quot;20300&quot; value=&quot;Slide 24&quot;/&gt;&lt;property id=&quot;20307&quot; value=&quot;292&quot;/&gt;&lt;/object&gt;&lt;/object&gt;&lt;object type=&quot;8&quot; unique_id=&quot;21269&quot;&gt;&lt;/object&gt;&lt;/object&gt;&lt;/database&gt;"/>
  <p:tag name="MMPROD_NEXTUNIQUEID" val="10009"/>
  <p:tag name="SECTOMILLISECCONVERTED" val="1"/>
</p:tagLst>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2408</TotalTime>
  <Words>2157</Words>
  <Application>Microsoft Office PowerPoint</Application>
  <PresentationFormat>On-screen Show (4:3)</PresentationFormat>
  <Paragraphs>210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Summer</vt:lpstr>
      <vt:lpstr>Clozapine Therapy Training </vt:lpstr>
      <vt:lpstr>Objectives</vt:lpstr>
      <vt:lpstr>Schizophrenia</vt:lpstr>
      <vt:lpstr>Schizoaffective Disorder</vt:lpstr>
      <vt:lpstr>Clozapine</vt:lpstr>
      <vt:lpstr>Clozapine</vt:lpstr>
      <vt:lpstr>Clozapine HCP Orders</vt:lpstr>
      <vt:lpstr>Clozapine HCP Orders</vt:lpstr>
      <vt:lpstr>Documentation</vt:lpstr>
      <vt:lpstr>Clozapine HCP Orders</vt:lpstr>
      <vt:lpstr>Common Side Effects</vt:lpstr>
      <vt:lpstr>Serious Side Effects</vt:lpstr>
      <vt:lpstr>   Agranulocytosis </vt:lpstr>
      <vt:lpstr>Before Starting Clozapine</vt:lpstr>
      <vt:lpstr> ANC Testing</vt:lpstr>
      <vt:lpstr> ANC Testing</vt:lpstr>
      <vt:lpstr>Pharmacy Requirement</vt:lpstr>
      <vt:lpstr>Pharmacy Requirement</vt:lpstr>
      <vt:lpstr>Responsibilities</vt:lpstr>
      <vt:lpstr>Medication Sheet</vt:lpstr>
      <vt:lpstr>MAP Consultants</vt:lpstr>
      <vt:lpstr>Report Immediately</vt:lpstr>
      <vt:lpstr>Emergency Procedures</vt:lpstr>
      <vt:lpstr>PowerPoint Presentation</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Whittemore, Carolyn (DDS)</dc:creator>
  <cp:lastModifiedBy>Dutra, Courtney (Noblett)</cp:lastModifiedBy>
  <cp:revision>203</cp:revision>
  <cp:lastPrinted>2015-04-10T20:29:16Z</cp:lastPrinted>
  <dcterms:created xsi:type="dcterms:W3CDTF">2014-10-01T15:54:06Z</dcterms:created>
  <dcterms:modified xsi:type="dcterms:W3CDTF">2018-03-29T15:33:26Z</dcterms:modified>
</cp:coreProperties>
</file>