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82"/>
  </p:notesMasterIdLst>
  <p:sldIdLst>
    <p:sldId id="256" r:id="rId2"/>
    <p:sldId id="277" r:id="rId3"/>
    <p:sldId id="278" r:id="rId4"/>
    <p:sldId id="301" r:id="rId5"/>
    <p:sldId id="272" r:id="rId6"/>
    <p:sldId id="317" r:id="rId7"/>
    <p:sldId id="348" r:id="rId8"/>
    <p:sldId id="349" r:id="rId9"/>
    <p:sldId id="321" r:id="rId10"/>
    <p:sldId id="303" r:id="rId11"/>
    <p:sldId id="304" r:id="rId12"/>
    <p:sldId id="322" r:id="rId13"/>
    <p:sldId id="323" r:id="rId14"/>
    <p:sldId id="356" r:id="rId15"/>
    <p:sldId id="324" r:id="rId16"/>
    <p:sldId id="338" r:id="rId17"/>
    <p:sldId id="299" r:id="rId18"/>
    <p:sldId id="326" r:id="rId19"/>
    <p:sldId id="339" r:id="rId20"/>
    <p:sldId id="340" r:id="rId21"/>
    <p:sldId id="347" r:id="rId22"/>
    <p:sldId id="342" r:id="rId23"/>
    <p:sldId id="343" r:id="rId24"/>
    <p:sldId id="351" r:id="rId25"/>
    <p:sldId id="337" r:id="rId26"/>
    <p:sldId id="350" r:id="rId27"/>
    <p:sldId id="344" r:id="rId28"/>
    <p:sldId id="346" r:id="rId29"/>
    <p:sldId id="354" r:id="rId30"/>
    <p:sldId id="352" r:id="rId31"/>
    <p:sldId id="353" r:id="rId32"/>
    <p:sldId id="357" r:id="rId33"/>
    <p:sldId id="291" r:id="rId34"/>
    <p:sldId id="264" r:id="rId35"/>
    <p:sldId id="355" r:id="rId36"/>
    <p:sldId id="274" r:id="rId37"/>
    <p:sldId id="275" r:id="rId38"/>
    <p:sldId id="330" r:id="rId39"/>
    <p:sldId id="279" r:id="rId40"/>
    <p:sldId id="292" r:id="rId41"/>
    <p:sldId id="293" r:id="rId42"/>
    <p:sldId id="294" r:id="rId43"/>
    <p:sldId id="295" r:id="rId44"/>
    <p:sldId id="296" r:id="rId45"/>
    <p:sldId id="302" r:id="rId46"/>
    <p:sldId id="305" r:id="rId47"/>
    <p:sldId id="306" r:id="rId48"/>
    <p:sldId id="309" r:id="rId49"/>
    <p:sldId id="318" r:id="rId50"/>
    <p:sldId id="319" r:id="rId51"/>
    <p:sldId id="320" r:id="rId52"/>
    <p:sldId id="329" r:id="rId53"/>
    <p:sldId id="316" r:id="rId54"/>
    <p:sldId id="282" r:id="rId55"/>
    <p:sldId id="283" r:id="rId56"/>
    <p:sldId id="284" r:id="rId57"/>
    <p:sldId id="285" r:id="rId58"/>
    <p:sldId id="286" r:id="rId59"/>
    <p:sldId id="287" r:id="rId60"/>
    <p:sldId id="258" r:id="rId61"/>
    <p:sldId id="280" r:id="rId62"/>
    <p:sldId id="269" r:id="rId63"/>
    <p:sldId id="268" r:id="rId64"/>
    <p:sldId id="266" r:id="rId65"/>
    <p:sldId id="300" r:id="rId66"/>
    <p:sldId id="310" r:id="rId67"/>
    <p:sldId id="267" r:id="rId68"/>
    <p:sldId id="307" r:id="rId69"/>
    <p:sldId id="308" r:id="rId70"/>
    <p:sldId id="288" r:id="rId71"/>
    <p:sldId id="313" r:id="rId72"/>
    <p:sldId id="259" r:id="rId73"/>
    <p:sldId id="257" r:id="rId74"/>
    <p:sldId id="331" r:id="rId75"/>
    <p:sldId id="332" r:id="rId76"/>
    <p:sldId id="333" r:id="rId77"/>
    <p:sldId id="334" r:id="rId78"/>
    <p:sldId id="335" r:id="rId79"/>
    <p:sldId id="341" r:id="rId80"/>
    <p:sldId id="328" r:id="rId81"/>
  </p:sldIdLst>
  <p:sldSz cx="9144000" cy="6858000" type="screen4x3"/>
  <p:notesSz cx="6858000" cy="9144000"/>
  <p:custDataLst>
    <p:tags r:id="rId8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947" autoAdjust="0"/>
  </p:normalViewPr>
  <p:slideViewPr>
    <p:cSldViewPr>
      <p:cViewPr>
        <p:scale>
          <a:sx n="50" d="100"/>
          <a:sy n="50" d="100"/>
        </p:scale>
        <p:origin x="1950" y="444"/>
      </p:cViewPr>
      <p:guideLst>
        <p:guide orient="horz" pos="2160"/>
        <p:guide pos="2880"/>
      </p:guideLst>
    </p:cSldViewPr>
  </p:slideViewPr>
  <p:notesTextViewPr>
    <p:cViewPr>
      <p:scale>
        <a:sx n="1" d="1"/>
        <a:sy n="1" d="1"/>
      </p:scale>
      <p:origin x="0" y="0"/>
    </p:cViewPr>
  </p:notesTextViewPr>
  <p:sorterViewPr>
    <p:cViewPr>
      <p:scale>
        <a:sx n="74" d="100"/>
        <a:sy n="74" d="100"/>
      </p:scale>
      <p:origin x="0" y="-102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8C2CB-87C9-4321-8753-3291583CA4AA}" type="datetimeFigureOut">
              <a:rPr lang="en-US" smtClean="0"/>
              <a:t>7/11/2018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5E9034-749D-40F3-B242-BB020F2EFAE0}" type="slidenum">
              <a:rPr lang="en-US" smtClean="0"/>
              <a:t>‹#›</a:t>
            </a:fld>
            <a:endParaRPr lang="en-US"/>
          </a:p>
        </p:txBody>
      </p:sp>
    </p:spTree>
    <p:extLst>
      <p:ext uri="{BB962C8B-B14F-4D97-AF65-F5344CB8AC3E}">
        <p14:creationId xmlns:p14="http://schemas.microsoft.com/office/powerpoint/2010/main" val="64417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Welcome</a:t>
            </a:r>
            <a:r>
              <a:rPr lang="en-US" b="1" baseline="0" dirty="0"/>
              <a:t> </a:t>
            </a:r>
            <a:r>
              <a:rPr lang="en-US" altLang="en-US" b="1" dirty="0">
                <a:latin typeface="+mn-lt"/>
                <a:cs typeface="Arial" panose="020B0604020202020204" pitchFamily="34" charset="0"/>
              </a:rPr>
              <a:t>to the semi annual DDS MAP Trainer Webinar. I’m Carolyn Whittemore, a Department of Developmental Services MAP Coordinator and I’m your webinar presenter.  </a:t>
            </a:r>
          </a:p>
          <a:p>
            <a:endParaRPr lang="en-US" altLang="en-US" b="1" dirty="0">
              <a:latin typeface="+mn-lt"/>
              <a:cs typeface="Arial" panose="020B0604020202020204" pitchFamily="34" charset="0"/>
            </a:endParaRPr>
          </a:p>
          <a:p>
            <a:r>
              <a:rPr lang="en-US" altLang="en-US" b="1" dirty="0">
                <a:latin typeface="+mn-lt"/>
                <a:cs typeface="Arial" panose="020B0604020202020204" pitchFamily="34" charset="0"/>
              </a:rPr>
              <a:t>By viewing webinars marked as ‘required’ within the specified time period, you’ll meet the MAP Trainer meeting ‘attendance’ requirement.  </a:t>
            </a:r>
          </a:p>
          <a:p>
            <a:endParaRPr lang="en-US" altLang="en-US" b="1" dirty="0">
              <a:latin typeface="+mn-lt"/>
              <a:cs typeface="Arial" panose="020B0604020202020204" pitchFamily="34" charset="0"/>
            </a:endParaRPr>
          </a:p>
          <a:p>
            <a:r>
              <a:rPr lang="en-US" b="1" dirty="0">
                <a:latin typeface="+mn-lt"/>
                <a:cs typeface="Arial" panose="020B0604020202020204" pitchFamily="34" charset="0"/>
              </a:rPr>
              <a:t>After</a:t>
            </a:r>
            <a:r>
              <a:rPr lang="en-US" b="1" baseline="0" dirty="0">
                <a:latin typeface="+mn-lt"/>
                <a:cs typeface="Arial" panose="020B0604020202020204" pitchFamily="34" charset="0"/>
              </a:rPr>
              <a:t> the webinar, y</a:t>
            </a:r>
            <a:r>
              <a:rPr lang="en-US" b="1" dirty="0">
                <a:latin typeface="+mn-lt"/>
                <a:cs typeface="Arial" panose="020B0604020202020204" pitchFamily="34" charset="0"/>
              </a:rPr>
              <a:t>ou’re encouraged to contact your Regional MAP Coordinator if you have a question or need further clarification on a topic presented.</a:t>
            </a:r>
          </a:p>
          <a:p>
            <a:endParaRPr lang="en-US" b="1" dirty="0"/>
          </a:p>
          <a:p>
            <a:r>
              <a:rPr lang="en-US" b="1" dirty="0"/>
              <a:t>Handouts</a:t>
            </a:r>
          </a:p>
          <a:p>
            <a:r>
              <a:rPr lang="en-US" b="1" dirty="0"/>
              <a:t>Organizational</a:t>
            </a:r>
            <a:r>
              <a:rPr lang="en-US" b="1" baseline="0" dirty="0"/>
              <a:t> chart</a:t>
            </a:r>
          </a:p>
          <a:p>
            <a:r>
              <a:rPr lang="en-US" b="1" baseline="0" dirty="0"/>
              <a:t>Advisories</a:t>
            </a:r>
          </a:p>
          <a:p>
            <a:pPr marL="171450" indent="-171450">
              <a:buFont typeface="Arial" panose="020B0604020202020204" pitchFamily="34" charset="0"/>
              <a:buChar char="•"/>
            </a:pPr>
            <a:r>
              <a:rPr lang="en-US" b="1" baseline="0" dirty="0"/>
              <a:t>On-line References</a:t>
            </a:r>
          </a:p>
          <a:p>
            <a:pPr marL="171450" indent="-171450">
              <a:buFont typeface="Arial" panose="020B0604020202020204" pitchFamily="34" charset="0"/>
              <a:buChar char="•"/>
            </a:pPr>
            <a:r>
              <a:rPr lang="en-US" b="1" baseline="0" dirty="0"/>
              <a:t>Transportation of Medication (to and from) MAP Site</a:t>
            </a:r>
          </a:p>
          <a:p>
            <a:pPr marL="171450" indent="-171450">
              <a:buFont typeface="Arial" panose="020B0604020202020204" pitchFamily="34" charset="0"/>
              <a:buChar char="•"/>
            </a:pPr>
            <a:r>
              <a:rPr lang="en-US" b="1" baseline="0" dirty="0"/>
              <a:t>Drug Tampering</a:t>
            </a:r>
          </a:p>
          <a:p>
            <a:pPr marL="171450" indent="-171450">
              <a:buFont typeface="Arial" panose="020B0604020202020204" pitchFamily="34" charset="0"/>
              <a:buChar char="•"/>
            </a:pPr>
            <a:r>
              <a:rPr lang="en-US" b="1" baseline="0" dirty="0"/>
              <a:t>MAP Certification Process-Testing</a:t>
            </a:r>
          </a:p>
          <a:p>
            <a:pPr marL="171450" indent="-171450">
              <a:buFont typeface="Arial" panose="020B0604020202020204" pitchFamily="34" charset="0"/>
              <a:buChar char="•"/>
            </a:pPr>
            <a:r>
              <a:rPr lang="en-US" b="1" baseline="0" dirty="0"/>
              <a:t>New Site Checklist</a:t>
            </a:r>
          </a:p>
          <a:p>
            <a:pPr marL="171450" indent="-171450">
              <a:buFont typeface="Arial" panose="020B0604020202020204" pitchFamily="34" charset="0"/>
              <a:buChar char="•"/>
            </a:pPr>
            <a:r>
              <a:rPr lang="en-US" b="1" baseline="0" dirty="0"/>
              <a:t>Medication Occurrence Reporting</a:t>
            </a:r>
          </a:p>
          <a:p>
            <a:pPr marL="628650" lvl="1" indent="-171450">
              <a:buFont typeface="Arial" panose="020B0604020202020204" pitchFamily="34" charset="0"/>
              <a:buChar char="•"/>
            </a:pPr>
            <a:r>
              <a:rPr lang="en-US" b="1" baseline="0" dirty="0"/>
              <a:t>Revised MOR form</a:t>
            </a:r>
          </a:p>
          <a:p>
            <a:pPr marL="171450" indent="-171450">
              <a:buFont typeface="Arial" panose="020B0604020202020204" pitchFamily="34" charset="0"/>
              <a:buChar char="•"/>
            </a:pPr>
            <a:r>
              <a:rPr lang="en-US" b="1" baseline="0" dirty="0"/>
              <a:t>Hospice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baseline="0" dirty="0"/>
              <a:t>Attestation of Medication Administration Program Document</a:t>
            </a:r>
            <a:endParaRPr lang="en-US" b="1" baseline="0" dirty="0"/>
          </a:p>
          <a:p>
            <a:pPr marL="0" indent="0">
              <a:buFont typeface="Arial" panose="020B0604020202020204" pitchFamily="34" charset="0"/>
              <a:buNone/>
            </a:pPr>
            <a:r>
              <a:rPr lang="en-US" b="1" baseline="0" dirty="0"/>
              <a:t>Notices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DCP Disposition of Controlled Substance MAP Sites MCSR Termination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DCP MAP Notice-Rescission of MAP Hospice Policies 16-2 and 16-3</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Revision of G/J Tube Management Form</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err="1"/>
              <a:t>BoRN</a:t>
            </a:r>
            <a:r>
              <a:rPr lang="en-US" sz="1200" b="1" dirty="0"/>
              <a:t> Advisory Ruling 9401</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err="1"/>
              <a:t>BoRN</a:t>
            </a:r>
            <a:r>
              <a:rPr lang="en-US" sz="1200" b="1" dirty="0"/>
              <a:t> </a:t>
            </a:r>
            <a:r>
              <a:rPr lang="en-US" sz="1200" b="1"/>
              <a:t>Advisory Ruling 9324 </a:t>
            </a:r>
            <a:endParaRPr lang="en-US"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Transcription Work Book 3-Advanced Learning</a:t>
            </a:r>
          </a:p>
          <a:p>
            <a:r>
              <a:rPr lang="en-US" b="1" baseline="0" dirty="0"/>
              <a:t>DDS Technical Assistance Tool</a:t>
            </a:r>
          </a:p>
          <a:p>
            <a:r>
              <a:rPr lang="en-US" b="1" baseline="0" dirty="0"/>
              <a:t>Coumadin Protocol</a:t>
            </a:r>
          </a:p>
          <a:p>
            <a:r>
              <a:rPr lang="en-US" b="1" baseline="0" dirty="0"/>
              <a:t>Clozaril Protocol</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1</a:t>
            </a:fld>
            <a:endParaRPr lang="en-US"/>
          </a:p>
        </p:txBody>
      </p:sp>
    </p:spTree>
    <p:extLst>
      <p:ext uri="{BB962C8B-B14F-4D97-AF65-F5344CB8AC3E}">
        <p14:creationId xmlns:p14="http://schemas.microsoft.com/office/powerpoint/2010/main" val="484969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Look in the ‘What you need to know’ section… and click on ‘MAP Resources’, there you will see…..</a:t>
            </a:r>
            <a:endParaRPr lang="en-US" dirty="0"/>
          </a:p>
        </p:txBody>
      </p:sp>
      <p:sp>
        <p:nvSpPr>
          <p:cNvPr id="4" name="Slide Number Placeholder 3"/>
          <p:cNvSpPr>
            <a:spLocks noGrp="1"/>
          </p:cNvSpPr>
          <p:nvPr>
            <p:ph type="sldNum" sz="quarter" idx="10"/>
          </p:nvPr>
        </p:nvSpPr>
        <p:spPr/>
        <p:txBody>
          <a:bodyPr/>
          <a:lstStyle/>
          <a:p>
            <a:fld id="{6D5E9034-749D-40F3-B242-BB020F2EFAE0}" type="slidenum">
              <a:rPr lang="en-US" smtClean="0"/>
              <a:t>10</a:t>
            </a:fld>
            <a:endParaRPr lang="en-US"/>
          </a:p>
        </p:txBody>
      </p:sp>
    </p:spTree>
    <p:extLst>
      <p:ext uri="{BB962C8B-B14F-4D97-AF65-F5344CB8AC3E}">
        <p14:creationId xmlns:p14="http://schemas.microsoft.com/office/powerpoint/2010/main" val="772361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screen…all advisories are posted here</a:t>
            </a:r>
          </a:p>
          <a:p>
            <a:endParaRPr lang="en-US" b="1" dirty="0"/>
          </a:p>
          <a:p>
            <a:r>
              <a:rPr lang="en-US" b="1" dirty="0"/>
              <a:t>The new advisories have been included as attached handouts with today’s presentation.</a:t>
            </a:r>
          </a:p>
          <a:p>
            <a:endParaRPr lang="en-US" b="1" dirty="0"/>
          </a:p>
          <a:p>
            <a:r>
              <a:rPr lang="en-US" b="1" dirty="0"/>
              <a:t>The first new advisory</a:t>
            </a:r>
            <a:r>
              <a:rPr lang="en-US" b="1" baseline="0" dirty="0"/>
              <a:t> is…</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11</a:t>
            </a:fld>
            <a:endParaRPr lang="en-US"/>
          </a:p>
        </p:txBody>
      </p:sp>
    </p:spTree>
    <p:extLst>
      <p:ext uri="{BB962C8B-B14F-4D97-AF65-F5344CB8AC3E}">
        <p14:creationId xmlns:p14="http://schemas.microsoft.com/office/powerpoint/2010/main" val="3817541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….On-line References.</a:t>
            </a:r>
            <a:r>
              <a:rPr lang="en-US" b="1" baseline="0" dirty="0"/>
              <a:t> </a:t>
            </a:r>
          </a:p>
          <a:p>
            <a:endParaRPr lang="en-US" b="1" baseline="0" dirty="0"/>
          </a:p>
          <a:p>
            <a:r>
              <a:rPr lang="en-US" b="1" baseline="0" dirty="0"/>
              <a:t>This a</a:t>
            </a:r>
            <a:r>
              <a:rPr lang="en-US" b="1" dirty="0"/>
              <a:t>dvisory provides</a:t>
            </a:r>
            <a:r>
              <a:rPr lang="en-US" b="1" baseline="0" dirty="0"/>
              <a:t> clarification regarding if/when required documentation/reference materials/trainings etc are stored electronically at a MAP registered site. One of the stipulations cited in the advisory for storing required information electronically is that there is an additional training for all staff regarding how to access the information, the information is accessible 24/7, the information is ‘readily accessible’ (such as filed in a folder on the desk top) and there is a back up system in the event the computer is not working.</a:t>
            </a:r>
          </a:p>
          <a:p>
            <a:endParaRPr lang="en-US" b="1" baseline="0" dirty="0"/>
          </a:p>
          <a:p>
            <a:r>
              <a:rPr lang="en-US" b="1" baseline="0" dirty="0"/>
              <a:t>For Drug Reference material there must still be a hard copy of either a Drug Reference Book or printed Medication Information Sheets for each med ordered, on site.</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12</a:t>
            </a:fld>
            <a:endParaRPr lang="en-US"/>
          </a:p>
        </p:txBody>
      </p:sp>
    </p:spTree>
    <p:extLst>
      <p:ext uri="{BB962C8B-B14F-4D97-AF65-F5344CB8AC3E}">
        <p14:creationId xmlns:p14="http://schemas.microsoft.com/office/powerpoint/2010/main" val="1194832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The</a:t>
            </a:r>
            <a:r>
              <a:rPr lang="en-US" b="1" baseline="0" dirty="0"/>
              <a:t> </a:t>
            </a:r>
            <a:r>
              <a:rPr lang="en-US" b="1" dirty="0"/>
              <a:t>Transfer of Medication (to and from) MAP Sites</a:t>
            </a:r>
            <a:r>
              <a:rPr lang="en-US" b="1" baseline="0" dirty="0"/>
              <a:t> advisory </a:t>
            </a:r>
            <a:r>
              <a:rPr lang="en-US" b="1" dirty="0"/>
              <a:t>details</a:t>
            </a:r>
            <a:r>
              <a:rPr lang="en-US" b="1" baseline="0" dirty="0"/>
              <a:t> who may transfer medication to/from </a:t>
            </a:r>
          </a:p>
          <a:p>
            <a:pPr marL="171450" indent="-171450">
              <a:buFont typeface="Arial" panose="020B0604020202020204" pitchFamily="34" charset="0"/>
              <a:buChar char="•"/>
            </a:pPr>
            <a:r>
              <a:rPr lang="en-US" b="1" baseline="0" dirty="0"/>
              <a:t>the pharmacy</a:t>
            </a:r>
          </a:p>
          <a:p>
            <a:pPr marL="171450" indent="-171450">
              <a:buFont typeface="Arial" panose="020B0604020202020204" pitchFamily="34" charset="0"/>
              <a:buChar char="•"/>
            </a:pPr>
            <a:r>
              <a:rPr lang="en-US" b="1" baseline="0" dirty="0"/>
              <a:t>An HCP visit</a:t>
            </a:r>
          </a:p>
          <a:p>
            <a:pPr marL="171450" indent="-171450">
              <a:buFont typeface="Arial" panose="020B0604020202020204" pitchFamily="34" charset="0"/>
              <a:buChar char="•"/>
            </a:pPr>
            <a:r>
              <a:rPr lang="en-US" b="1" baseline="0" dirty="0"/>
              <a:t>From one MAP site to another MAP site</a:t>
            </a:r>
          </a:p>
          <a:p>
            <a:pPr marL="171450" indent="-171450">
              <a:buFont typeface="Arial" panose="020B0604020202020204" pitchFamily="34" charset="0"/>
              <a:buChar char="•"/>
            </a:pPr>
            <a:r>
              <a:rPr lang="en-US" b="1" baseline="0" dirty="0"/>
              <a:t>For an offsite administration such as backpacking and</a:t>
            </a:r>
          </a:p>
          <a:p>
            <a:pPr marL="171450" indent="-171450">
              <a:buFont typeface="Arial" panose="020B0604020202020204" pitchFamily="34" charset="0"/>
              <a:buChar char="•"/>
            </a:pPr>
            <a:r>
              <a:rPr lang="en-US" b="1" baseline="0" dirty="0"/>
              <a:t>A LOA and/or vacation LOA</a:t>
            </a:r>
          </a:p>
          <a:p>
            <a:pPr marL="0" indent="0">
              <a:buFont typeface="Arial" panose="020B0604020202020204" pitchFamily="34" charset="0"/>
              <a:buNone/>
            </a:pPr>
            <a:endParaRPr lang="en-US" b="1" baseline="0" dirty="0"/>
          </a:p>
          <a:p>
            <a:pPr marL="0" indent="0">
              <a:buFont typeface="Arial" panose="020B0604020202020204" pitchFamily="34" charset="0"/>
              <a:buNone/>
            </a:pPr>
            <a:r>
              <a:rPr lang="en-US" b="1" baseline="0" dirty="0"/>
              <a:t>In general, this advisory states that the staff must be Certified and that the staff may only transport medications for individuals residing at the site that the staff formally works. The transport must also take place during the staff’s work hours (meaning not during off-work hours).</a:t>
            </a:r>
          </a:p>
          <a:p>
            <a:pPr marL="171450" indent="-171450">
              <a:buFont typeface="Arial" panose="020B0604020202020204" pitchFamily="34" charset="0"/>
              <a:buChar char="•"/>
            </a:pPr>
            <a:endParaRPr lang="en-US" b="1" baseline="0" dirty="0"/>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13</a:t>
            </a:fld>
            <a:endParaRPr lang="en-US"/>
          </a:p>
        </p:txBody>
      </p:sp>
    </p:spTree>
    <p:extLst>
      <p:ext uri="{BB962C8B-B14F-4D97-AF65-F5344CB8AC3E}">
        <p14:creationId xmlns:p14="http://schemas.microsoft.com/office/powerpoint/2010/main" val="3572299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Suspected</a:t>
            </a:r>
            <a:r>
              <a:rPr lang="en-US" b="1" baseline="0" dirty="0"/>
              <a:t> </a:t>
            </a:r>
            <a:r>
              <a:rPr lang="en-US" b="1" dirty="0"/>
              <a:t>Drug Tampering</a:t>
            </a:r>
          </a:p>
          <a:p>
            <a:endParaRPr lang="en-US" b="1" dirty="0"/>
          </a:p>
          <a:p>
            <a:r>
              <a:rPr lang="en-US" b="1" dirty="0"/>
              <a:t>Drug</a:t>
            </a:r>
            <a:r>
              <a:rPr lang="en-US" b="1" baseline="0" dirty="0"/>
              <a:t> tampering is considered adulterating, altering or substituting a medication or the packaging of a medication, which is a serious event and can result in potential criminal consequences.</a:t>
            </a:r>
          </a:p>
          <a:p>
            <a:endParaRPr lang="en-US" b="1" baseline="0" dirty="0"/>
          </a:p>
          <a:p>
            <a:r>
              <a:rPr lang="en-US" b="1" baseline="0" dirty="0"/>
              <a:t>Drug tampering can have a direct impact to the health and safety of the people supported at MAP sites.</a:t>
            </a:r>
          </a:p>
          <a:p>
            <a:endParaRPr lang="en-US" b="1" baseline="0" dirty="0"/>
          </a:p>
          <a:p>
            <a:r>
              <a:rPr lang="en-US" b="1" baseline="0" dirty="0"/>
              <a:t>To comply with state regulations, suspected drug tampering must be reported to the Drug Control Program at DPH, using the Drug Incident Report form, within 24 hours of discovery.</a:t>
            </a:r>
          </a:p>
          <a:p>
            <a:endParaRPr lang="en-US" b="1" baseline="0" dirty="0"/>
          </a:p>
          <a:p>
            <a:r>
              <a:rPr lang="en-US" b="1" baseline="0" dirty="0"/>
              <a:t>If drug tampering is suspected you need to </a:t>
            </a:r>
          </a:p>
          <a:p>
            <a:pPr marL="171450" indent="-171450">
              <a:buFont typeface="Arial" panose="020B0604020202020204" pitchFamily="34" charset="0"/>
              <a:buChar char="•"/>
            </a:pPr>
            <a:r>
              <a:rPr lang="en-US" b="1" baseline="0" dirty="0"/>
              <a:t>Call the persons HCP </a:t>
            </a:r>
          </a:p>
          <a:p>
            <a:pPr marL="171450" indent="-171450">
              <a:buFont typeface="Arial" panose="020B0604020202020204" pitchFamily="34" charset="0"/>
              <a:buChar char="•"/>
            </a:pPr>
            <a:r>
              <a:rPr lang="en-US" b="1" baseline="0" dirty="0"/>
              <a:t>Call the local police</a:t>
            </a:r>
          </a:p>
          <a:p>
            <a:pPr marL="171450" indent="-171450">
              <a:buFont typeface="Arial" panose="020B0604020202020204" pitchFamily="34" charset="0"/>
              <a:buChar char="•"/>
            </a:pPr>
            <a:r>
              <a:rPr lang="en-US" b="1" baseline="0" dirty="0"/>
              <a:t>Complete a Drug Incident Report form and</a:t>
            </a:r>
          </a:p>
          <a:p>
            <a:pPr marL="171450" indent="-171450">
              <a:buFont typeface="Arial" panose="020B0604020202020204" pitchFamily="34" charset="0"/>
              <a:buChar char="•"/>
            </a:pPr>
            <a:r>
              <a:rPr lang="en-US" b="1" baseline="0" dirty="0"/>
              <a:t>Follow any instructions given to you by the HCP, police or DCP</a:t>
            </a:r>
          </a:p>
          <a:p>
            <a:pPr marL="171450" indent="-171450">
              <a:buFont typeface="Arial" panose="020B0604020202020204" pitchFamily="34" charset="0"/>
              <a:buChar char="•"/>
            </a:pPr>
            <a:endParaRPr lang="en-US" b="1" baseline="0" dirty="0"/>
          </a:p>
          <a:p>
            <a:pPr marL="0" indent="0">
              <a:buFont typeface="Arial" panose="020B0604020202020204" pitchFamily="34" charset="0"/>
              <a:buNone/>
            </a:pPr>
            <a:r>
              <a:rPr lang="en-US" b="1" baseline="0" dirty="0"/>
              <a:t>In addition, the suspected tampered with drug must be removed from the medication storage area, including if it’s a countable medication, and should be secured in an area/container that only the supervisor has access to.</a:t>
            </a:r>
          </a:p>
          <a:p>
            <a:pPr marL="0" indent="0">
              <a:buFont typeface="Arial" panose="020B0604020202020204" pitchFamily="34" charset="0"/>
              <a:buNone/>
            </a:pPr>
            <a:endParaRPr lang="en-US" b="1" baseline="0" dirty="0"/>
          </a:p>
          <a:p>
            <a:pPr marL="0" indent="0">
              <a:buFont typeface="Arial" panose="020B0604020202020204" pitchFamily="34" charset="0"/>
              <a:buNone/>
            </a:pPr>
            <a:r>
              <a:rPr lang="en-US" b="1" baseline="0" dirty="0"/>
              <a:t>If the medication is transferred to the police or an investigator be sure to complete a Transfer Form</a:t>
            </a:r>
          </a:p>
          <a:p>
            <a:pPr marL="0" indent="0">
              <a:buFont typeface="Arial" panose="020B0604020202020204" pitchFamily="34" charset="0"/>
              <a:buNone/>
            </a:pPr>
            <a:endParaRPr lang="en-US" b="1" baseline="0" dirty="0"/>
          </a:p>
          <a:p>
            <a:pPr marL="0" indent="0">
              <a:buFont typeface="Arial" panose="020B0604020202020204" pitchFamily="34" charset="0"/>
              <a:buNone/>
            </a:pPr>
            <a:r>
              <a:rPr lang="en-US" b="1" baseline="0" dirty="0"/>
              <a:t>If the tamper-suspected medication is not removed from the MAP site by an enforcement representative, the medication may be disposed of following MAP policy once the investigation is complete.</a:t>
            </a:r>
          </a:p>
          <a:p>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14</a:t>
            </a:fld>
            <a:endParaRPr lang="en-US"/>
          </a:p>
        </p:txBody>
      </p:sp>
    </p:spTree>
    <p:extLst>
      <p:ext uri="{BB962C8B-B14F-4D97-AF65-F5344CB8AC3E}">
        <p14:creationId xmlns:p14="http://schemas.microsoft.com/office/powerpoint/2010/main" val="1736637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MAP Certification Process </a:t>
            </a:r>
          </a:p>
          <a:p>
            <a:endParaRPr lang="en-US" sz="1800" b="1" dirty="0"/>
          </a:p>
          <a:p>
            <a:r>
              <a:rPr lang="en-US" sz="1800" b="1" dirty="0"/>
              <a:t>The MAP Certification Process</a:t>
            </a:r>
            <a:r>
              <a:rPr lang="en-US" sz="1800" b="1" baseline="0" dirty="0"/>
              <a:t> </a:t>
            </a:r>
            <a:r>
              <a:rPr lang="en-US" sz="1800" b="1" dirty="0"/>
              <a:t>advisory states that</a:t>
            </a:r>
            <a:r>
              <a:rPr lang="en-US" sz="1800" b="1" baseline="0" dirty="0"/>
              <a:t> certification training is now only good for 6 months meaning that all testing </a:t>
            </a:r>
            <a:r>
              <a:rPr lang="en-US" sz="1800" b="1" dirty="0"/>
              <a:t>must be completed within 6 months after training is completed….this includes…</a:t>
            </a:r>
          </a:p>
          <a:p>
            <a:endParaRPr lang="en-US" sz="3800" b="1" dirty="0"/>
          </a:p>
        </p:txBody>
      </p:sp>
      <p:sp>
        <p:nvSpPr>
          <p:cNvPr id="4" name="Slide Number Placeholder 3"/>
          <p:cNvSpPr>
            <a:spLocks noGrp="1"/>
          </p:cNvSpPr>
          <p:nvPr>
            <p:ph type="sldNum" sz="quarter" idx="10"/>
          </p:nvPr>
        </p:nvSpPr>
        <p:spPr/>
        <p:txBody>
          <a:bodyPr/>
          <a:lstStyle/>
          <a:p>
            <a:fld id="{6D5E9034-749D-40F3-B242-BB020F2EFAE0}" type="slidenum">
              <a:rPr lang="en-US" smtClean="0"/>
              <a:t>15</a:t>
            </a:fld>
            <a:endParaRPr lang="en-US"/>
          </a:p>
        </p:txBody>
      </p:sp>
    </p:spTree>
    <p:extLst>
      <p:ext uri="{BB962C8B-B14F-4D97-AF65-F5344CB8AC3E}">
        <p14:creationId xmlns:p14="http://schemas.microsoft.com/office/powerpoint/2010/main" val="3309221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….if/when</a:t>
            </a:r>
            <a:r>
              <a:rPr lang="en-US" b="1" baseline="0" dirty="0"/>
              <a:t> </a:t>
            </a:r>
            <a:r>
              <a:rPr lang="en-US" b="1" dirty="0"/>
              <a:t>remedial training</a:t>
            </a:r>
            <a:r>
              <a:rPr lang="en-US" b="1" baseline="0" dirty="0"/>
              <a:t> is conducted. </a:t>
            </a:r>
            <a:r>
              <a:rPr lang="en-US" b="1" dirty="0"/>
              <a:t> If conducted, the remedial training and corresponding</a:t>
            </a:r>
            <a:r>
              <a:rPr lang="en-US" b="1" baseline="0" dirty="0"/>
              <a:t> testing must be completed in the same 6 month time frame; remedial training does not extend the 6 month period of time.</a:t>
            </a:r>
          </a:p>
          <a:p>
            <a:endParaRPr lang="en-US" b="1" baseline="0" dirty="0"/>
          </a:p>
          <a:p>
            <a:r>
              <a:rPr lang="en-US" b="1" baseline="0" dirty="0"/>
              <a:t>A difference in the testing after completion of the remedial training is that staff will only need to re-take the portions of the test which were initially failed.</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16</a:t>
            </a:fld>
            <a:endParaRPr lang="en-US"/>
          </a:p>
        </p:txBody>
      </p:sp>
    </p:spTree>
    <p:extLst>
      <p:ext uri="{BB962C8B-B14F-4D97-AF65-F5344CB8AC3E}">
        <p14:creationId xmlns:p14="http://schemas.microsoft.com/office/powerpoint/2010/main" val="3309221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New Site Checklist Advisory</a:t>
            </a:r>
          </a:p>
          <a:p>
            <a:endParaRPr lang="en-US" b="1" dirty="0"/>
          </a:p>
          <a:p>
            <a:r>
              <a:rPr lang="en-US" b="1" dirty="0"/>
              <a:t>DPH has created a checklist to use as a guide when opening</a:t>
            </a:r>
            <a:r>
              <a:rPr lang="en-US" b="1" baseline="0" dirty="0"/>
              <a:t> a new MAP site to streamline the process. The checklist provides details of what must be done prior to opening the new site, followed by obtaining the Massachusetts Controlled Substance Registration or MCSR, followed by what must be done once the site is operational.</a:t>
            </a:r>
          </a:p>
        </p:txBody>
      </p:sp>
      <p:sp>
        <p:nvSpPr>
          <p:cNvPr id="4" name="Slide Number Placeholder 3"/>
          <p:cNvSpPr>
            <a:spLocks noGrp="1"/>
          </p:cNvSpPr>
          <p:nvPr>
            <p:ph type="sldNum" sz="quarter" idx="10"/>
          </p:nvPr>
        </p:nvSpPr>
        <p:spPr/>
        <p:txBody>
          <a:bodyPr/>
          <a:lstStyle/>
          <a:p>
            <a:fld id="{6D5E9034-749D-40F3-B242-BB020F2EFAE0}" type="slidenum">
              <a:rPr lang="en-US" smtClean="0"/>
              <a:t>17</a:t>
            </a:fld>
            <a:endParaRPr lang="en-US"/>
          </a:p>
        </p:txBody>
      </p:sp>
    </p:spTree>
    <p:extLst>
      <p:ext uri="{BB962C8B-B14F-4D97-AF65-F5344CB8AC3E}">
        <p14:creationId xmlns:p14="http://schemas.microsoft.com/office/powerpoint/2010/main" val="4225531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a:t>
            </a:r>
            <a:r>
              <a:rPr lang="en-US" sz="1200" b="1" kern="1200" baseline="0" dirty="0">
                <a:solidFill>
                  <a:schemeClr val="tx1"/>
                </a:solidFill>
                <a:effectLst/>
                <a:latin typeface="+mn-lt"/>
                <a:ea typeface="+mn-ea"/>
                <a:cs typeface="+mn-cs"/>
              </a:rPr>
              <a:t> addition to the new site checklist</a:t>
            </a:r>
            <a:r>
              <a:rPr lang="en-US" sz="1200" b="1" kern="1200" dirty="0">
                <a:solidFill>
                  <a:schemeClr val="tx1"/>
                </a:solidFill>
                <a:effectLst/>
                <a:latin typeface="+mn-lt"/>
                <a:ea typeface="+mn-ea"/>
                <a:cs typeface="+mn-cs"/>
              </a:rPr>
              <a:t>…..when</a:t>
            </a:r>
            <a:r>
              <a:rPr lang="en-US" sz="1200" b="1" kern="1200" baseline="0" dirty="0">
                <a:solidFill>
                  <a:schemeClr val="tx1"/>
                </a:solidFill>
                <a:effectLst/>
                <a:latin typeface="+mn-lt"/>
                <a:ea typeface="+mn-ea"/>
                <a:cs typeface="+mn-cs"/>
              </a:rPr>
              <a:t> preparing to open a new site, before the MCSR application has been submitted, </a:t>
            </a:r>
            <a:r>
              <a:rPr lang="en-US" sz="1200" b="1" kern="1200" dirty="0">
                <a:solidFill>
                  <a:schemeClr val="tx1"/>
                </a:solidFill>
                <a:effectLst/>
                <a:latin typeface="+mn-lt"/>
                <a:ea typeface="+mn-ea"/>
                <a:cs typeface="+mn-cs"/>
              </a:rPr>
              <a:t>the Service Provider must attest that the site for which the registration is being applied, meets all established criteria for compliance and will</a:t>
            </a:r>
            <a:r>
              <a:rPr lang="en-US" sz="1200" b="1" kern="1200" baseline="0" dirty="0">
                <a:solidFill>
                  <a:schemeClr val="tx1"/>
                </a:solidFill>
                <a:effectLst/>
                <a:latin typeface="+mn-lt"/>
                <a:ea typeface="+mn-ea"/>
                <a:cs typeface="+mn-cs"/>
              </a:rPr>
              <a:t> be </a:t>
            </a:r>
            <a:r>
              <a:rPr lang="en-US" sz="1200" b="1" kern="1200" dirty="0">
                <a:solidFill>
                  <a:schemeClr val="tx1"/>
                </a:solidFill>
                <a:effectLst/>
                <a:latin typeface="+mn-lt"/>
                <a:ea typeface="+mn-ea"/>
                <a:cs typeface="+mn-cs"/>
              </a:rPr>
              <a:t>ready to function as a MAP site once the MCSR is issued. </a:t>
            </a:r>
          </a:p>
          <a:p>
            <a:endParaRPr lang="en-US" sz="1200" b="1" kern="120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P</a:t>
            </a:r>
            <a:r>
              <a:rPr lang="en-US" sz="1200" b="1" kern="1200" dirty="0">
                <a:solidFill>
                  <a:schemeClr val="tx1"/>
                </a:solidFill>
                <a:effectLst/>
                <a:latin typeface="+mn-lt"/>
                <a:ea typeface="+mn-ea"/>
                <a:cs typeface="+mn-cs"/>
              </a:rPr>
              <a:t>rior to issuing the MAP MCSR for a community program, Service Providers must complete the</a:t>
            </a:r>
            <a:r>
              <a:rPr lang="en-US" sz="1200" b="1" kern="1200" baseline="0" dirty="0">
                <a:solidFill>
                  <a:schemeClr val="tx1"/>
                </a:solidFill>
                <a:effectLst/>
                <a:latin typeface="+mn-lt"/>
                <a:ea typeface="+mn-ea"/>
                <a:cs typeface="+mn-cs"/>
              </a:rPr>
              <a:t> Attestation of Medication Administration Program document </a:t>
            </a:r>
            <a:r>
              <a:rPr lang="en-US" sz="1200" b="1" kern="1200" dirty="0">
                <a:solidFill>
                  <a:schemeClr val="tx1"/>
                </a:solidFill>
                <a:effectLst/>
                <a:latin typeface="+mn-lt"/>
                <a:ea typeface="+mn-ea"/>
                <a:cs typeface="+mn-cs"/>
              </a:rPr>
              <a:t>and submit it within 30 days of the date listed</a:t>
            </a:r>
            <a:r>
              <a:rPr lang="en-US" sz="1200" b="1" kern="1200" baseline="0" dirty="0">
                <a:solidFill>
                  <a:schemeClr val="tx1"/>
                </a:solidFill>
                <a:effectLst/>
                <a:latin typeface="+mn-lt"/>
                <a:ea typeface="+mn-ea"/>
                <a:cs typeface="+mn-cs"/>
              </a:rPr>
              <a:t> on the </a:t>
            </a:r>
            <a:r>
              <a:rPr lang="en-US" sz="1200" b="1" kern="1200" dirty="0">
                <a:solidFill>
                  <a:schemeClr val="tx1"/>
                </a:solidFill>
                <a:effectLst/>
                <a:latin typeface="+mn-lt"/>
                <a:ea typeface="+mn-ea"/>
                <a:cs typeface="+mn-cs"/>
              </a:rPr>
              <a:t>notice with their site application for a MAP</a:t>
            </a:r>
            <a:r>
              <a:rPr lang="en-US" sz="1200" b="1" kern="1200" baseline="0" dirty="0">
                <a:solidFill>
                  <a:schemeClr val="tx1"/>
                </a:solidFill>
                <a:effectLst/>
                <a:latin typeface="+mn-lt"/>
                <a:ea typeface="+mn-ea"/>
                <a:cs typeface="+mn-cs"/>
              </a:rPr>
              <a:t> MCSR</a:t>
            </a:r>
            <a:r>
              <a:rPr lang="en-US" sz="1200" b="1" kern="1200" dirty="0">
                <a:solidFill>
                  <a:schemeClr val="tx1"/>
                </a:solidFill>
                <a:effectLst/>
                <a:latin typeface="+mn-lt"/>
                <a:ea typeface="+mn-ea"/>
                <a:cs typeface="+mn-cs"/>
              </a:rPr>
              <a:t>. If you are not able to attest to the items in this list, your MCSR application will be rejected without prejudice.  Your program may apply when you are able to provide the required attestation.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 locate the Attestation of Medication Administration Program Controlled Substance Registration form, go to the MAP website….</a:t>
            </a:r>
          </a:p>
          <a:p>
            <a:endParaRPr lang="en-US" dirty="0"/>
          </a:p>
        </p:txBody>
      </p:sp>
      <p:sp>
        <p:nvSpPr>
          <p:cNvPr id="4" name="Slide Number Placeholder 3"/>
          <p:cNvSpPr>
            <a:spLocks noGrp="1"/>
          </p:cNvSpPr>
          <p:nvPr>
            <p:ph type="sldNum" sz="quarter" idx="10"/>
          </p:nvPr>
        </p:nvSpPr>
        <p:spPr/>
        <p:txBody>
          <a:bodyPr/>
          <a:lstStyle/>
          <a:p>
            <a:fld id="{6D5E9034-749D-40F3-B242-BB020F2EFAE0}" type="slidenum">
              <a:rPr lang="en-US" smtClean="0"/>
              <a:t>18</a:t>
            </a:fld>
            <a:endParaRPr lang="en-US"/>
          </a:p>
        </p:txBody>
      </p:sp>
    </p:spTree>
    <p:extLst>
      <p:ext uri="{BB962C8B-B14F-4D97-AF65-F5344CB8AC3E}">
        <p14:creationId xmlns:p14="http://schemas.microsoft.com/office/powerpoint/2010/main" val="1426583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Look under ‘What would you like to do?’……Click on the ‘Apply for a MCSR as a new Medication Administration site’….</a:t>
            </a:r>
          </a:p>
        </p:txBody>
      </p:sp>
      <p:sp>
        <p:nvSpPr>
          <p:cNvPr id="4" name="Slide Number Placeholder 3"/>
          <p:cNvSpPr>
            <a:spLocks noGrp="1"/>
          </p:cNvSpPr>
          <p:nvPr>
            <p:ph type="sldNum" sz="quarter" idx="10"/>
          </p:nvPr>
        </p:nvSpPr>
        <p:spPr/>
        <p:txBody>
          <a:bodyPr/>
          <a:lstStyle/>
          <a:p>
            <a:fld id="{6D5E9034-749D-40F3-B242-BB020F2EFAE0}" type="slidenum">
              <a:rPr lang="en-US" smtClean="0"/>
              <a:t>19</a:t>
            </a:fld>
            <a:endParaRPr lang="en-US"/>
          </a:p>
        </p:txBody>
      </p:sp>
    </p:spTree>
    <p:extLst>
      <p:ext uri="{BB962C8B-B14F-4D97-AF65-F5344CB8AC3E}">
        <p14:creationId xmlns:p14="http://schemas.microsoft.com/office/powerpoint/2010/main" val="2175464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a:t>
            </a:r>
            <a:r>
              <a:rPr lang="en-US" b="1" baseline="0" dirty="0"/>
              <a:t> agenda for today is to cover new information including some recent advisories and notices from the Department of Public Health (DPH), updates and lastly review items.</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2</a:t>
            </a:fld>
            <a:endParaRPr lang="en-US"/>
          </a:p>
        </p:txBody>
      </p:sp>
    </p:spTree>
    <p:extLst>
      <p:ext uri="{BB962C8B-B14F-4D97-AF65-F5344CB8AC3E}">
        <p14:creationId xmlns:p14="http://schemas.microsoft.com/office/powerpoint/2010/main" val="3832600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Then scroll down until you see the ‘Downloads’ section,</a:t>
            </a:r>
            <a:r>
              <a:rPr lang="en-US" b="1" baseline="0" dirty="0"/>
              <a:t> the Attestation document is located here (as seen on your screen), below the MCSR registration application form…..</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20</a:t>
            </a:fld>
            <a:endParaRPr lang="en-US"/>
          </a:p>
        </p:txBody>
      </p:sp>
    </p:spTree>
    <p:extLst>
      <p:ext uri="{BB962C8B-B14F-4D97-AF65-F5344CB8AC3E}">
        <p14:creationId xmlns:p14="http://schemas.microsoft.com/office/powerpoint/2010/main" val="3126396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1" dirty="0"/>
              <a:t>the Attestation document is 3 pages as seen on your screen and is included as one of your handouts.</a:t>
            </a:r>
          </a:p>
        </p:txBody>
      </p:sp>
      <p:sp>
        <p:nvSpPr>
          <p:cNvPr id="4" name="Slide Number Placeholder 3"/>
          <p:cNvSpPr>
            <a:spLocks noGrp="1"/>
          </p:cNvSpPr>
          <p:nvPr>
            <p:ph type="sldNum" sz="quarter" idx="10"/>
          </p:nvPr>
        </p:nvSpPr>
        <p:spPr/>
        <p:txBody>
          <a:bodyPr/>
          <a:lstStyle/>
          <a:p>
            <a:fld id="{6D5E9034-749D-40F3-B242-BB020F2EFAE0}" type="slidenum">
              <a:rPr lang="en-US" smtClean="0"/>
              <a:t>21</a:t>
            </a:fld>
            <a:endParaRPr lang="en-US"/>
          </a:p>
        </p:txBody>
      </p:sp>
    </p:spTree>
    <p:extLst>
      <p:ext uri="{BB962C8B-B14F-4D97-AF65-F5344CB8AC3E}">
        <p14:creationId xmlns:p14="http://schemas.microsoft.com/office/powerpoint/2010/main" val="56644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There are 3 recent notices released by the Drug Control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baseline="0" dirty="0"/>
              <a:t>The first one is the DCP statement Regarding Disposition of Controlled Substances at MAP Sites Upon Termination /Closure /Expiration or Voiding of the MCSR….</a:t>
            </a:r>
          </a:p>
          <a:p>
            <a:endParaRPr lang="en-US" b="1" baseline="0" dirty="0"/>
          </a:p>
          <a:p>
            <a:r>
              <a:rPr lang="en-US" b="1" baseline="0" dirty="0"/>
              <a:t>….the Notice of Rescission of Policies 16-2 and 16-3</a:t>
            </a:r>
          </a:p>
          <a:p>
            <a:endParaRPr lang="en-US" b="1" baseline="0" dirty="0"/>
          </a:p>
          <a:p>
            <a:r>
              <a:rPr lang="en-US" b="1" baseline="0" dirty="0"/>
              <a:t>And the Notice of Revision of the G/J Tube Management Form</a:t>
            </a:r>
          </a:p>
          <a:p>
            <a:endParaRPr lang="en-US" b="1" baseline="0" dirty="0"/>
          </a:p>
          <a:p>
            <a:r>
              <a:rPr lang="en-US" b="1" baseline="0" dirty="0"/>
              <a:t>I will review each…</a:t>
            </a:r>
          </a:p>
        </p:txBody>
      </p:sp>
      <p:sp>
        <p:nvSpPr>
          <p:cNvPr id="4" name="Slide Number Placeholder 3"/>
          <p:cNvSpPr>
            <a:spLocks noGrp="1"/>
          </p:cNvSpPr>
          <p:nvPr>
            <p:ph type="sldNum" sz="quarter" idx="10"/>
          </p:nvPr>
        </p:nvSpPr>
        <p:spPr/>
        <p:txBody>
          <a:bodyPr/>
          <a:lstStyle/>
          <a:p>
            <a:fld id="{6D5E9034-749D-40F3-B242-BB020F2EFAE0}" type="slidenum">
              <a:rPr lang="en-US" smtClean="0"/>
              <a:t>22</a:t>
            </a:fld>
            <a:endParaRPr lang="en-US"/>
          </a:p>
        </p:txBody>
      </p:sp>
    </p:spTree>
    <p:extLst>
      <p:ext uri="{BB962C8B-B14F-4D97-AF65-F5344CB8AC3E}">
        <p14:creationId xmlns:p14="http://schemas.microsoft.com/office/powerpoint/2010/main" val="986661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a:t>
            </a:r>
            <a:r>
              <a:rPr lang="en-US" b="1" baseline="0" dirty="0"/>
              <a:t> first one is </a:t>
            </a:r>
            <a:r>
              <a:rPr lang="en-US" b="1" dirty="0"/>
              <a:t>the DCP Statement Regarding Disposition of Controlled Substances at MAP Sites Upon Termination/Closure/Expiration</a:t>
            </a:r>
            <a:r>
              <a:rPr lang="en-US" b="1" baseline="0" dirty="0"/>
              <a:t> or Voiding of the MCSR</a:t>
            </a:r>
            <a:r>
              <a:rPr lang="en-US" b="1" dirty="0"/>
              <a:t>….. </a:t>
            </a:r>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Disposition means the act of disposing; transferring to the care of or possession of another. The parting with, alienation of or giving up of property.</a:t>
            </a:r>
          </a:p>
          <a:p>
            <a:endParaRPr lang="en-US" b="1" dirty="0"/>
          </a:p>
          <a:p>
            <a:r>
              <a:rPr lang="en-US" b="1" dirty="0"/>
              <a:t>To</a:t>
            </a:r>
            <a:r>
              <a:rPr lang="en-US" b="1" baseline="0" dirty="0"/>
              <a:t> locate this form, g</a:t>
            </a:r>
            <a:r>
              <a:rPr lang="en-US" b="1" dirty="0"/>
              <a:t>o to the MAP website and look in the ‘What would you like to do?’ section… </a:t>
            </a:r>
          </a:p>
          <a:p>
            <a:endParaRPr lang="en-US" b="1" dirty="0"/>
          </a:p>
          <a:p>
            <a:r>
              <a:rPr lang="en-US" b="1" dirty="0"/>
              <a:t>click on ‘MAP Site Closure’…</a:t>
            </a:r>
          </a:p>
        </p:txBody>
      </p:sp>
      <p:sp>
        <p:nvSpPr>
          <p:cNvPr id="4" name="Slide Number Placeholder 3"/>
          <p:cNvSpPr>
            <a:spLocks noGrp="1"/>
          </p:cNvSpPr>
          <p:nvPr>
            <p:ph type="sldNum" sz="quarter" idx="10"/>
          </p:nvPr>
        </p:nvSpPr>
        <p:spPr/>
        <p:txBody>
          <a:bodyPr/>
          <a:lstStyle/>
          <a:p>
            <a:fld id="{6D5E9034-749D-40F3-B242-BB020F2EFAE0}" type="slidenum">
              <a:rPr lang="en-US" smtClean="0"/>
              <a:t>23</a:t>
            </a:fld>
            <a:endParaRPr lang="en-US"/>
          </a:p>
        </p:txBody>
      </p:sp>
    </p:spTree>
    <p:extLst>
      <p:ext uri="{BB962C8B-B14F-4D97-AF65-F5344CB8AC3E}">
        <p14:creationId xmlns:p14="http://schemas.microsoft.com/office/powerpoint/2010/main" val="953268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….once</a:t>
            </a:r>
            <a:r>
              <a:rPr lang="en-US" b="1" baseline="0" dirty="0"/>
              <a:t> there, </a:t>
            </a:r>
            <a:r>
              <a:rPr lang="en-US" b="1" dirty="0"/>
              <a:t>you will find the this</a:t>
            </a:r>
            <a:r>
              <a:rPr lang="en-US" b="1" baseline="0" dirty="0"/>
              <a:t> form, as seen on your screen. This form is used to affirm that when an MCSR is expired, terminated, revoked or is no longer valid, that the program is no longer in possession of controlled substances for which the MCSR was issued.</a:t>
            </a:r>
          </a:p>
          <a:p>
            <a:endParaRPr lang="en-US" b="1" baseline="0" dirty="0"/>
          </a:p>
          <a:p>
            <a:r>
              <a:rPr lang="en-US" b="1" baseline="0" dirty="0"/>
              <a:t> This form is to be used when a site closes or when there is a change in provider; MCSR’s are not transferrable so if one site closes and a new site opens or the site remains open however there is a change in provider, old MCSR must be terminated and a new MCSR applied for. </a:t>
            </a:r>
          </a:p>
          <a:p>
            <a:endParaRPr lang="en-US" b="1" baseline="0" dirty="0"/>
          </a:p>
          <a:p>
            <a:endParaRPr lang="en-US" b="1" baseline="0" dirty="0"/>
          </a:p>
          <a:p>
            <a:endParaRPr lang="en-US" dirty="0"/>
          </a:p>
        </p:txBody>
      </p:sp>
      <p:sp>
        <p:nvSpPr>
          <p:cNvPr id="4" name="Slide Number Placeholder 3"/>
          <p:cNvSpPr>
            <a:spLocks noGrp="1"/>
          </p:cNvSpPr>
          <p:nvPr>
            <p:ph type="sldNum" sz="quarter" idx="10"/>
          </p:nvPr>
        </p:nvSpPr>
        <p:spPr/>
        <p:txBody>
          <a:bodyPr/>
          <a:lstStyle/>
          <a:p>
            <a:fld id="{6D5E9034-749D-40F3-B242-BB020F2EFAE0}" type="slidenum">
              <a:rPr lang="en-US" smtClean="0"/>
              <a:t>24</a:t>
            </a:fld>
            <a:endParaRPr lang="en-US"/>
          </a:p>
        </p:txBody>
      </p:sp>
    </p:spTree>
    <p:extLst>
      <p:ext uri="{BB962C8B-B14F-4D97-AF65-F5344CB8AC3E}">
        <p14:creationId xmlns:p14="http://schemas.microsoft.com/office/powerpoint/2010/main" val="1473576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second DCP notice is subsequent to the Board of Registration in Nursing Advisory Ruling number 9324 ‘Accepting, Verifying,</a:t>
            </a:r>
            <a:r>
              <a:rPr lang="en-US" b="1" baseline="0" dirty="0"/>
              <a:t> T</a:t>
            </a:r>
            <a:r>
              <a:rPr lang="en-US" b="1" dirty="0"/>
              <a:t>ranscribing and Implementing Prescriber Orders’,</a:t>
            </a:r>
            <a:r>
              <a:rPr lang="en-US" b="1" baseline="0" dirty="0"/>
              <a:t> which has been included as one of your </a:t>
            </a:r>
            <a:r>
              <a:rPr lang="en-US" b="1" dirty="0"/>
              <a:t>handouts. The nursing advisory ruling states</a:t>
            </a:r>
            <a:r>
              <a:rPr lang="en-US" b="1" baseline="0" dirty="0"/>
              <a:t> that </a:t>
            </a:r>
            <a:r>
              <a:rPr lang="en-US" b="1" dirty="0"/>
              <a:t>HCP </a:t>
            </a:r>
            <a:r>
              <a:rPr lang="en-US" b="1" baseline="0" dirty="0"/>
              <a:t> ‘range orders’ require specific objective measures that must be collected and assessed by the nurse prior to administering the correct dosing. Based on this information</a:t>
            </a:r>
            <a:r>
              <a:rPr lang="en-US" b="1" dirty="0"/>
              <a:t> the hospice policies 16-2 and 16-3 were rescinded</a:t>
            </a:r>
            <a:r>
              <a:rPr lang="en-US" b="1" baseline="0" dirty="0"/>
              <a:t> and policy 16-2 has been revised to reflect current standards of practice and has been released as an advisory.</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25</a:t>
            </a:fld>
            <a:endParaRPr lang="en-US"/>
          </a:p>
        </p:txBody>
      </p:sp>
    </p:spTree>
    <p:extLst>
      <p:ext uri="{BB962C8B-B14F-4D97-AF65-F5344CB8AC3E}">
        <p14:creationId xmlns:p14="http://schemas.microsoft.com/office/powerpoint/2010/main" val="709317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To locate the notice of rescission, look under ‘What you need to know’ and click on ‘MAP Policy Manual’.</a:t>
            </a:r>
          </a:p>
          <a:p>
            <a:endParaRPr lang="en-US" dirty="0"/>
          </a:p>
        </p:txBody>
      </p:sp>
      <p:sp>
        <p:nvSpPr>
          <p:cNvPr id="4" name="Slide Number Placeholder 3"/>
          <p:cNvSpPr>
            <a:spLocks noGrp="1"/>
          </p:cNvSpPr>
          <p:nvPr>
            <p:ph type="sldNum" sz="quarter" idx="10"/>
          </p:nvPr>
        </p:nvSpPr>
        <p:spPr/>
        <p:txBody>
          <a:bodyPr/>
          <a:lstStyle/>
          <a:p>
            <a:fld id="{6D5E9034-749D-40F3-B242-BB020F2EFAE0}" type="slidenum">
              <a:rPr lang="en-US" smtClean="0"/>
              <a:t>26</a:t>
            </a:fld>
            <a:endParaRPr lang="en-US"/>
          </a:p>
        </p:txBody>
      </p:sp>
    </p:spTree>
    <p:extLst>
      <p:ext uri="{BB962C8B-B14F-4D97-AF65-F5344CB8AC3E}">
        <p14:creationId xmlns:p14="http://schemas.microsoft.com/office/powerpoint/2010/main" val="2274890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a:t>
            </a:r>
            <a:r>
              <a:rPr lang="en-US" b="1" baseline="0" dirty="0"/>
              <a:t> you will see the Notice of Rescission of MAP Hospice Policies 16-2 and 16-3…</a:t>
            </a:r>
            <a:r>
              <a:rPr lang="en-US" b="1" u="none" baseline="0" dirty="0"/>
              <a:t>.remember, as I stated policy 16-2 has been revised and is released as an advisory in the advisory section on-line.</a:t>
            </a:r>
            <a:endParaRPr lang="en-US" b="1" baseline="0" dirty="0">
              <a:solidFill>
                <a:srgbClr val="C00000"/>
              </a:solidFill>
            </a:endParaRPr>
          </a:p>
          <a:p>
            <a:endParaRPr lang="en-US" b="1" baseline="0" dirty="0">
              <a:solidFill>
                <a:srgbClr val="C00000"/>
              </a:solidFill>
            </a:endParaRPr>
          </a:p>
          <a:p>
            <a:endParaRPr lang="en-US" b="1" baseline="0" dirty="0">
              <a:solidFill>
                <a:srgbClr val="C00000"/>
              </a:solidFill>
            </a:endParaRPr>
          </a:p>
        </p:txBody>
      </p:sp>
      <p:sp>
        <p:nvSpPr>
          <p:cNvPr id="4" name="Slide Number Placeholder 3"/>
          <p:cNvSpPr>
            <a:spLocks noGrp="1"/>
          </p:cNvSpPr>
          <p:nvPr>
            <p:ph type="sldNum" sz="quarter" idx="10"/>
          </p:nvPr>
        </p:nvSpPr>
        <p:spPr/>
        <p:txBody>
          <a:bodyPr/>
          <a:lstStyle/>
          <a:p>
            <a:fld id="{6D5E9034-749D-40F3-B242-BB020F2EFAE0}" type="slidenum">
              <a:rPr lang="en-US" smtClean="0"/>
              <a:t>27</a:t>
            </a:fld>
            <a:endParaRPr lang="en-US"/>
          </a:p>
        </p:txBody>
      </p:sp>
    </p:spTree>
    <p:extLst>
      <p:ext uri="{BB962C8B-B14F-4D97-AF65-F5344CB8AC3E}">
        <p14:creationId xmlns:p14="http://schemas.microsoft.com/office/powerpoint/2010/main" val="3017710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Notice of Rescission of Hospice Policies 16-2 and 16-3 has been included as one of your handouts…..</a:t>
            </a:r>
          </a:p>
        </p:txBody>
      </p:sp>
      <p:sp>
        <p:nvSpPr>
          <p:cNvPr id="4" name="Slide Number Placeholder 3"/>
          <p:cNvSpPr>
            <a:spLocks noGrp="1"/>
          </p:cNvSpPr>
          <p:nvPr>
            <p:ph type="sldNum" sz="quarter" idx="10"/>
          </p:nvPr>
        </p:nvSpPr>
        <p:spPr/>
        <p:txBody>
          <a:bodyPr/>
          <a:lstStyle/>
          <a:p>
            <a:fld id="{6D5E9034-749D-40F3-B242-BB020F2EFAE0}" type="slidenum">
              <a:rPr lang="en-US" smtClean="0"/>
              <a:t>28</a:t>
            </a:fld>
            <a:endParaRPr lang="en-US"/>
          </a:p>
        </p:txBody>
      </p:sp>
    </p:spTree>
    <p:extLst>
      <p:ext uri="{BB962C8B-B14F-4D97-AF65-F5344CB8AC3E}">
        <p14:creationId xmlns:p14="http://schemas.microsoft.com/office/powerpoint/2010/main" val="3017710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1" dirty="0"/>
              <a:t>in</a:t>
            </a:r>
            <a:r>
              <a:rPr lang="en-US" b="1" baseline="0" dirty="0"/>
              <a:t> addition, the Advisory Ruling MAP Policy 16-2 Hospice: Exceptions to Other MAP Policies-MAP Program Sites has been included as a handout.</a:t>
            </a:r>
          </a:p>
          <a:p>
            <a:endParaRPr lang="en-US" b="1" baseline="0" dirty="0"/>
          </a:p>
          <a:p>
            <a:r>
              <a:rPr lang="en-US" b="1" baseline="0" dirty="0"/>
              <a:t>This advisory ruling provides direction when a person is receiving hospice services including..</a:t>
            </a:r>
          </a:p>
          <a:p>
            <a:pPr marL="171450" indent="-171450">
              <a:buFont typeface="Arial" panose="020B0604020202020204" pitchFamily="34" charset="0"/>
              <a:buChar char="•"/>
            </a:pPr>
            <a:r>
              <a:rPr lang="en-US" b="1" baseline="0" dirty="0"/>
              <a:t>Reconciling the hospice care kit</a:t>
            </a:r>
          </a:p>
          <a:p>
            <a:pPr marL="171450" indent="-171450">
              <a:buFont typeface="Arial" panose="020B0604020202020204" pitchFamily="34" charset="0"/>
              <a:buChar char="•"/>
            </a:pPr>
            <a:r>
              <a:rPr lang="en-US" b="1" baseline="0" dirty="0"/>
              <a:t>MAP staff monitoring a person with a pre-filled infusion device and</a:t>
            </a:r>
          </a:p>
          <a:p>
            <a:pPr marL="171450" indent="-171450">
              <a:buFont typeface="Arial" panose="020B0604020202020204" pitchFamily="34" charset="0"/>
              <a:buChar char="•"/>
            </a:pPr>
            <a:r>
              <a:rPr lang="en-US" b="1" baseline="0" dirty="0"/>
              <a:t>In recognition that orders can change frequently when a person is receiving hospice services, pharmacy labels may state ‘See Health Care Provider orders for further instructions’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D5E9034-749D-40F3-B242-BB020F2EFAE0}" type="slidenum">
              <a:rPr lang="en-US" smtClean="0"/>
              <a:t>29</a:t>
            </a:fld>
            <a:endParaRPr lang="en-US"/>
          </a:p>
        </p:txBody>
      </p:sp>
    </p:spTree>
    <p:extLst>
      <p:ext uri="{BB962C8B-B14F-4D97-AF65-F5344CB8AC3E}">
        <p14:creationId xmlns:p14="http://schemas.microsoft.com/office/powerpoint/2010/main" val="3814120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first, new</a:t>
            </a:r>
            <a:r>
              <a:rPr lang="en-US" b="1" baseline="0" dirty="0"/>
              <a:t> information….</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3</a:t>
            </a:fld>
            <a:endParaRPr lang="en-US"/>
          </a:p>
        </p:txBody>
      </p:sp>
    </p:spTree>
    <p:extLst>
      <p:ext uri="{BB962C8B-B14F-4D97-AF65-F5344CB8AC3E}">
        <p14:creationId xmlns:p14="http://schemas.microsoft.com/office/powerpoint/2010/main" val="60365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Advisory Ruling Medication Occurrence Reporting</a:t>
            </a:r>
          </a:p>
          <a:p>
            <a:endParaRPr lang="en-US" b="1" dirty="0"/>
          </a:p>
          <a:p>
            <a:r>
              <a:rPr lang="en-US" b="1" dirty="0"/>
              <a:t>As has always been the case, if a MAP Certified staff makes a medication occurrence,</a:t>
            </a:r>
            <a:r>
              <a:rPr lang="en-US" b="1" baseline="0" dirty="0"/>
              <a:t> the occurrence is reported by entering it into HCSIS or if a hotline, entering it into HCSIS and faxing it to DPH. </a:t>
            </a:r>
          </a:p>
          <a:p>
            <a:endParaRPr lang="en-US" b="1" baseline="0" dirty="0"/>
          </a:p>
          <a:p>
            <a:r>
              <a:rPr lang="en-US" b="1" baseline="0" dirty="0"/>
              <a:t>The Department of Public Health regulations state that medication occurrences happening at a MAP registered site must be reported; there is no differentiation regarding who makes the error .</a:t>
            </a:r>
          </a:p>
          <a:p>
            <a:endParaRPr lang="en-US" b="1" baseline="0" dirty="0"/>
          </a:p>
          <a:p>
            <a:r>
              <a:rPr lang="en-US" b="1" baseline="0" dirty="0"/>
              <a:t>So as many of you in DDS programs know, we have asked that as of January 1</a:t>
            </a:r>
            <a:r>
              <a:rPr lang="en-US" b="1" baseline="30000" dirty="0"/>
              <a:t>st</a:t>
            </a:r>
            <a:r>
              <a:rPr lang="en-US" b="1" baseline="0" dirty="0"/>
              <a:t> 2018 that all errors made by licensed staff are reported in addition to occurrences made by Certified staff. So if this is new to you, moving forward, all medication occurrences, including those made by a licensed professional at a MAP registered site, must be reported.</a:t>
            </a:r>
          </a:p>
          <a:p>
            <a:endParaRPr lang="en-US" b="1" baseline="0" dirty="0"/>
          </a:p>
          <a:p>
            <a:r>
              <a:rPr lang="en-US" b="1" baseline="0" dirty="0"/>
              <a:t>The DPH MOR form has been revised to reflect this expectation and the advisory, as seen on your screen, provides direction when completing the revised form; both are included as handouts.</a:t>
            </a:r>
            <a:endParaRPr lang="en-US" b="1" dirty="0"/>
          </a:p>
          <a:p>
            <a:endParaRPr lang="en-US" dirty="0"/>
          </a:p>
        </p:txBody>
      </p:sp>
      <p:sp>
        <p:nvSpPr>
          <p:cNvPr id="4" name="Slide Number Placeholder 3"/>
          <p:cNvSpPr>
            <a:spLocks noGrp="1"/>
          </p:cNvSpPr>
          <p:nvPr>
            <p:ph type="sldNum" sz="quarter" idx="10"/>
          </p:nvPr>
        </p:nvSpPr>
        <p:spPr/>
        <p:txBody>
          <a:bodyPr/>
          <a:lstStyle/>
          <a:p>
            <a:fld id="{6D5E9034-749D-40F3-B242-BB020F2EFAE0}" type="slidenum">
              <a:rPr lang="en-US" smtClean="0"/>
              <a:t>30</a:t>
            </a:fld>
            <a:endParaRPr lang="en-US"/>
          </a:p>
        </p:txBody>
      </p:sp>
    </p:spTree>
    <p:extLst>
      <p:ext uri="{BB962C8B-B14F-4D97-AF65-F5344CB8AC3E}">
        <p14:creationId xmlns:p14="http://schemas.microsoft.com/office/powerpoint/2010/main" val="477804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a:t>
            </a:r>
            <a:r>
              <a:rPr lang="en-US" b="1" baseline="0" dirty="0"/>
              <a:t> changes to the Medication Occurrence Report form are in section F……</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31</a:t>
            </a:fld>
            <a:endParaRPr lang="en-US"/>
          </a:p>
        </p:txBody>
      </p:sp>
    </p:spTree>
    <p:extLst>
      <p:ext uri="{BB962C8B-B14F-4D97-AF65-F5344CB8AC3E}">
        <p14:creationId xmlns:p14="http://schemas.microsoft.com/office/powerpoint/2010/main" val="3099817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Section F 3a,</a:t>
            </a:r>
            <a:r>
              <a:rPr lang="en-US" b="1" baseline="0" dirty="0"/>
              <a:t> b and c are new additions to the form</a:t>
            </a:r>
          </a:p>
          <a:p>
            <a:endParaRPr lang="en-US" b="1" baseline="0" dirty="0"/>
          </a:p>
          <a:p>
            <a:r>
              <a:rPr lang="en-US" b="1" baseline="0" dirty="0"/>
              <a:t>3a states Medication Administered by Non-Certified Staff; this box is only checked if the staff’s Certification is expired or revoked. If the staff holds a current MAP Certification, 3a, b and c should not be checked, instead the supervisor should check any contributing factors which apply in 1-2 and/or 4-8</a:t>
            </a:r>
          </a:p>
          <a:p>
            <a:endParaRPr lang="en-US" b="1" baseline="0" dirty="0"/>
          </a:p>
          <a:p>
            <a:r>
              <a:rPr lang="en-US" b="1" baseline="0" dirty="0"/>
              <a:t>3b states Medication Administered by a licensed nurse employed on site: LPN or RN; so if the nurse who made the error is an employee of your agency then 3b is completed, in addition any contributing factors in 1-2 and 4-8 may be chosen</a:t>
            </a:r>
          </a:p>
          <a:p>
            <a:endParaRPr lang="en-US" b="1" baseline="0" dirty="0"/>
          </a:p>
          <a:p>
            <a:r>
              <a:rPr lang="en-US" b="1" baseline="0" dirty="0"/>
              <a:t>3c states Medication Administered by a licensed nurse, not employed on site: LPN or RN; so if the nurse who made the error is not an employee of your agency, such as a VNA nurse, 3c is completed, in addition any contributing factors in 1-2 and 4-8 may be chosen</a:t>
            </a:r>
          </a:p>
          <a:p>
            <a:endParaRPr lang="en-US" b="1" baseline="0" dirty="0"/>
          </a:p>
          <a:p>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32</a:t>
            </a:fld>
            <a:endParaRPr lang="en-US"/>
          </a:p>
        </p:txBody>
      </p:sp>
    </p:spTree>
    <p:extLst>
      <p:ext uri="{BB962C8B-B14F-4D97-AF65-F5344CB8AC3E}">
        <p14:creationId xmlns:p14="http://schemas.microsoft.com/office/powerpoint/2010/main" val="2038314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a:t>
            </a:r>
            <a:r>
              <a:rPr lang="en-US" b="1" baseline="0" dirty="0"/>
              <a:t> </a:t>
            </a:r>
            <a:r>
              <a:rPr lang="en-US" b="1" i="0" u="none" baseline="0" dirty="0"/>
              <a:t> DDS </a:t>
            </a:r>
            <a:r>
              <a:rPr lang="en-US" b="1" baseline="0" dirty="0"/>
              <a:t>HCSIS reporting system is in process of being updated to include the option of</a:t>
            </a:r>
            <a:r>
              <a:rPr lang="en-US" sz="1200" b="0" kern="1200" baseline="0" dirty="0">
                <a:solidFill>
                  <a:schemeClr val="tx1"/>
                </a:solidFill>
                <a:effectLst/>
                <a:latin typeface="+mn-lt"/>
                <a:ea typeface="+mn-ea"/>
                <a:cs typeface="+mn-cs"/>
              </a:rPr>
              <a:t> </a:t>
            </a:r>
            <a:r>
              <a:rPr lang="en-US" b="1" baseline="0" dirty="0"/>
              <a:t>RN or LPN as a response to the question “Staff Position of Person Giving Medication”. Updates to the system should be completed </a:t>
            </a:r>
            <a:r>
              <a:rPr lang="en-US" b="1" baseline="0"/>
              <a:t>by Summer </a:t>
            </a:r>
            <a:r>
              <a:rPr lang="en-US" b="1" baseline="0" dirty="0"/>
              <a:t>2018. In the mean time, until the HCSIS updates are completed, the medication occurrences made by licensed staff must be completed on the DPH MOR form and faxed to your regional MAP Coordinator; the organizational chart is included as a handout. Find the MAP Coordinator for your region and fax the completed report to the fax number listed. When the HCSIS updates are complete, all MORs made by nurses, including all of the previously faxed MORs, must be entered into HCSIS.</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33</a:t>
            </a:fld>
            <a:endParaRPr lang="en-US"/>
          </a:p>
        </p:txBody>
      </p:sp>
    </p:spTree>
    <p:extLst>
      <p:ext uri="{BB962C8B-B14F-4D97-AF65-F5344CB8AC3E}">
        <p14:creationId xmlns:p14="http://schemas.microsoft.com/office/powerpoint/2010/main" val="3003341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reporting timeline requirement</a:t>
            </a:r>
            <a:r>
              <a:rPr lang="en-US" b="1" baseline="0" dirty="0"/>
              <a:t> for nursing errors is the same as the reporting timeline requirement for MAP Certified staff; if it is a hotline it is faxed to DPH and the MAP Coordinator within 24 hours of discovery and for non-hotlines notification to the MAP Coordinator within 7 days of discovery. The only difference will be in the follow up. Currently, for all hotlines made by MAP Certified staff, there is a scheduled MAP technical assistance visit by the Regional MAP Coordinator; for the nursing hotlines, there will not be a follow up review (site visit) by a Regional MAP Coordinator; if follow up is necessary it will be initiated and conducted by DPH.</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34</a:t>
            </a:fld>
            <a:endParaRPr lang="en-US"/>
          </a:p>
        </p:txBody>
      </p:sp>
    </p:spTree>
    <p:extLst>
      <p:ext uri="{BB962C8B-B14F-4D97-AF65-F5344CB8AC3E}">
        <p14:creationId xmlns:p14="http://schemas.microsoft.com/office/powerpoint/2010/main" val="4219091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a:t>
            </a:r>
            <a:r>
              <a:rPr lang="en-US" b="1" baseline="0" dirty="0"/>
              <a:t> </a:t>
            </a:r>
            <a:r>
              <a:rPr lang="en-US" b="1" dirty="0"/>
              <a:t>G/J Tube Management form was</a:t>
            </a:r>
            <a:r>
              <a:rPr lang="en-US" b="1" baseline="0" dirty="0"/>
              <a:t> also revised.</a:t>
            </a:r>
          </a:p>
          <a:p>
            <a:endParaRPr lang="en-US" b="1" baseline="0" dirty="0"/>
          </a:p>
          <a:p>
            <a:r>
              <a:rPr lang="en-US" b="1" baseline="0" dirty="0"/>
              <a:t>The revised form includes</a:t>
            </a:r>
          </a:p>
          <a:p>
            <a:pPr marL="171450" indent="-171450">
              <a:buFont typeface="Arial" panose="020B0604020202020204" pitchFamily="34" charset="0"/>
              <a:buChar char="•"/>
            </a:pPr>
            <a:r>
              <a:rPr lang="en-US" b="1" baseline="0" dirty="0"/>
              <a:t>A more descriptive title</a:t>
            </a:r>
          </a:p>
          <a:p>
            <a:pPr marL="171450" indent="-171450">
              <a:buFont typeface="Arial" panose="020B0604020202020204" pitchFamily="34" charset="0"/>
              <a:buChar char="•"/>
            </a:pPr>
            <a:r>
              <a:rPr lang="en-US" b="1" baseline="0" dirty="0"/>
              <a:t>Titles of all relevant Health Care Providers; and</a:t>
            </a:r>
          </a:p>
          <a:p>
            <a:pPr marL="171450" indent="-171450">
              <a:buFont typeface="Arial" panose="020B0604020202020204" pitchFamily="34" charset="0"/>
              <a:buChar char="•"/>
            </a:pPr>
            <a:r>
              <a:rPr lang="en-US" b="1" baseline="0" dirty="0"/>
              <a:t>Instruction to keep the form in the person’s Medical Record rather than sending it to a defined person</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35</a:t>
            </a:fld>
            <a:endParaRPr lang="en-US"/>
          </a:p>
        </p:txBody>
      </p:sp>
    </p:spTree>
    <p:extLst>
      <p:ext uri="{BB962C8B-B14F-4D97-AF65-F5344CB8AC3E}">
        <p14:creationId xmlns:p14="http://schemas.microsoft.com/office/powerpoint/2010/main" val="1866898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Medication</a:t>
            </a:r>
            <a:r>
              <a:rPr lang="en-US" b="1" baseline="0" dirty="0"/>
              <a:t> Occurrence</a:t>
            </a:r>
            <a:r>
              <a:rPr lang="en-US" b="1" dirty="0"/>
              <a:t> Trigger Reports</a:t>
            </a:r>
          </a:p>
          <a:p>
            <a:endParaRPr lang="en-US" b="1" dirty="0"/>
          </a:p>
          <a:p>
            <a:r>
              <a:rPr lang="en-US" b="1" dirty="0"/>
              <a:t>Some of you out there may already know that we have</a:t>
            </a:r>
            <a:r>
              <a:rPr lang="en-US" b="1" baseline="0" dirty="0"/>
              <a:t> been monitoring quarterly medication occurrence report numbers. If a site reaches the threshold of 8 or more medication occurrences in a quarter a report is triggered; this number is based on 4 people living at the site. Each site on the trigger report, will be requested to conduct a ‘self-review’ using the MAP technical assistance tool, follow up due in 30 days after request, to the MAP Coordinator. As I said, we do keep in mind the number of people living at each site, so for example, if the site had 8 medication occurrences for the quarter and 5 people lived at the site, the threshold is not met and a self-review is not required.</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36</a:t>
            </a:fld>
            <a:endParaRPr lang="en-US"/>
          </a:p>
        </p:txBody>
      </p:sp>
    </p:spTree>
    <p:extLst>
      <p:ext uri="{BB962C8B-B14F-4D97-AF65-F5344CB8AC3E}">
        <p14:creationId xmlns:p14="http://schemas.microsoft.com/office/powerpoint/2010/main" val="26415620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a site appears on the trigger report for 2 consecutive quarters, a site visit will be scheduled by the Regional MAP Coordinator.</a:t>
            </a:r>
          </a:p>
        </p:txBody>
      </p:sp>
      <p:sp>
        <p:nvSpPr>
          <p:cNvPr id="4" name="Slide Number Placeholder 3"/>
          <p:cNvSpPr>
            <a:spLocks noGrp="1"/>
          </p:cNvSpPr>
          <p:nvPr>
            <p:ph type="sldNum" sz="quarter" idx="10"/>
          </p:nvPr>
        </p:nvSpPr>
        <p:spPr/>
        <p:txBody>
          <a:bodyPr/>
          <a:lstStyle/>
          <a:p>
            <a:fld id="{6D5E9034-749D-40F3-B242-BB020F2EFAE0}" type="slidenum">
              <a:rPr lang="en-US" smtClean="0"/>
              <a:t>37</a:t>
            </a:fld>
            <a:endParaRPr lang="en-US"/>
          </a:p>
        </p:txBody>
      </p:sp>
    </p:spTree>
    <p:extLst>
      <p:ext uri="{BB962C8B-B14F-4D97-AF65-F5344CB8AC3E}">
        <p14:creationId xmlns:p14="http://schemas.microsoft.com/office/powerpoint/2010/main" val="9078257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Training Materials</a:t>
            </a:r>
          </a:p>
          <a:p>
            <a:endParaRPr lang="en-US" b="1" dirty="0"/>
          </a:p>
          <a:p>
            <a:r>
              <a:rPr lang="en-US" b="1" dirty="0"/>
              <a:t>A third transcription workbook has been created  for ongoing education. This TWB is considered ‘advanced learning’ as it covers transcriptions that </a:t>
            </a:r>
            <a:r>
              <a:rPr lang="en-US" b="1" baseline="0" dirty="0"/>
              <a:t>transfer from one month to the next, there are taper up and down medication orders </a:t>
            </a:r>
            <a:r>
              <a:rPr lang="en-US" b="1" dirty="0"/>
              <a:t>and more.</a:t>
            </a:r>
          </a:p>
          <a:p>
            <a:endParaRPr lang="en-US" b="1" dirty="0"/>
          </a:p>
          <a:p>
            <a:r>
              <a:rPr lang="en-US" b="1" dirty="0"/>
              <a:t>This transcription workbook can be used as follow up retraining after a medication occurrence involving one of the scenarios in</a:t>
            </a:r>
            <a:r>
              <a:rPr lang="en-US" b="1" baseline="0" dirty="0"/>
              <a:t> the work book or even as a reference material. Typically, it would not be used for initial certification training.</a:t>
            </a:r>
          </a:p>
          <a:p>
            <a:endParaRPr lang="en-US" b="1" baseline="0" dirty="0"/>
          </a:p>
          <a:p>
            <a:r>
              <a:rPr lang="en-US" b="1" dirty="0"/>
              <a:t> TWB 3 will be posted on line with TWBs</a:t>
            </a:r>
            <a:r>
              <a:rPr lang="en-US" b="1" baseline="0" dirty="0"/>
              <a:t> 1 and 2 with the </a:t>
            </a:r>
            <a:r>
              <a:rPr lang="en-US" b="1" dirty="0"/>
              <a:t>MAP trainer Tools</a:t>
            </a:r>
            <a:r>
              <a:rPr lang="en-US" b="1" baseline="0" dirty="0"/>
              <a:t> and is also included as one of your handouts.</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38</a:t>
            </a:fld>
            <a:endParaRPr lang="en-US"/>
          </a:p>
        </p:txBody>
      </p:sp>
    </p:spTree>
    <p:extLst>
      <p:ext uri="{BB962C8B-B14F-4D97-AF65-F5344CB8AC3E}">
        <p14:creationId xmlns:p14="http://schemas.microsoft.com/office/powerpoint/2010/main" val="2550129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next few slides will cover some updates…</a:t>
            </a:r>
          </a:p>
        </p:txBody>
      </p:sp>
      <p:sp>
        <p:nvSpPr>
          <p:cNvPr id="4" name="Slide Number Placeholder 3"/>
          <p:cNvSpPr>
            <a:spLocks noGrp="1"/>
          </p:cNvSpPr>
          <p:nvPr>
            <p:ph type="sldNum" sz="quarter" idx="10"/>
          </p:nvPr>
        </p:nvSpPr>
        <p:spPr/>
        <p:txBody>
          <a:bodyPr/>
          <a:lstStyle/>
          <a:p>
            <a:fld id="{6D5E9034-749D-40F3-B242-BB020F2EFAE0}" type="slidenum">
              <a:rPr lang="en-US" smtClean="0"/>
              <a:t>39</a:t>
            </a:fld>
            <a:endParaRPr lang="en-US"/>
          </a:p>
        </p:txBody>
      </p:sp>
    </p:spTree>
    <p:extLst>
      <p:ext uri="{BB962C8B-B14F-4D97-AF65-F5344CB8AC3E}">
        <p14:creationId xmlns:p14="http://schemas.microsoft.com/office/powerpoint/2010/main" val="1532027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have a new MAP Coordinator in the Southeast region,</a:t>
            </a:r>
            <a:r>
              <a:rPr lang="en-US" b="1" baseline="0" dirty="0"/>
              <a:t> Heather Lake and we are very happy to have her on board with us! As one of your handouts, you have the organizational chart, there you will see Heather listed in the DDS Southeast Region along with her contact information. </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4</a:t>
            </a:fld>
            <a:endParaRPr lang="en-US"/>
          </a:p>
        </p:txBody>
      </p:sp>
    </p:spTree>
    <p:extLst>
      <p:ext uri="{BB962C8B-B14F-4D97-AF65-F5344CB8AC3E}">
        <p14:creationId xmlns:p14="http://schemas.microsoft.com/office/powerpoint/2010/main" val="2495868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 the Trainer</a:t>
            </a:r>
          </a:p>
          <a:p>
            <a:endParaRPr lang="en-US" b="1" dirty="0"/>
          </a:p>
          <a:p>
            <a:r>
              <a:rPr lang="en-US" b="1" dirty="0"/>
              <a:t>The DPH</a:t>
            </a:r>
            <a:r>
              <a:rPr lang="en-US" b="1" baseline="0" dirty="0"/>
              <a:t> MAP Policy session of</a:t>
            </a:r>
            <a:r>
              <a:rPr lang="en-US" b="1" dirty="0"/>
              <a:t> the Train the Trainer program has been recently updated to reflect current</a:t>
            </a:r>
            <a:r>
              <a:rPr lang="en-US" b="1" baseline="0" dirty="0"/>
              <a:t> standards of nursing practice in accordance with the Board of Nursing</a:t>
            </a:r>
            <a:r>
              <a:rPr lang="en-US" b="1" dirty="0"/>
              <a:t>. So if you have attended TTT prior to March 2018 you</a:t>
            </a:r>
            <a:r>
              <a:rPr lang="en-US" b="1" baseline="0" dirty="0"/>
              <a:t> should review this information regarding nursing practice as it is different than what has been said in the past.</a:t>
            </a:r>
          </a:p>
        </p:txBody>
      </p:sp>
      <p:sp>
        <p:nvSpPr>
          <p:cNvPr id="4" name="Slide Number Placeholder 3"/>
          <p:cNvSpPr>
            <a:spLocks noGrp="1"/>
          </p:cNvSpPr>
          <p:nvPr>
            <p:ph type="sldNum" sz="quarter" idx="10"/>
          </p:nvPr>
        </p:nvSpPr>
        <p:spPr/>
        <p:txBody>
          <a:bodyPr/>
          <a:lstStyle/>
          <a:p>
            <a:fld id="{6D5E9034-749D-40F3-B242-BB020F2EFAE0}" type="slidenum">
              <a:rPr lang="en-US" smtClean="0"/>
              <a:t>40</a:t>
            </a:fld>
            <a:endParaRPr lang="en-US"/>
          </a:p>
        </p:txBody>
      </p:sp>
    </p:spTree>
    <p:extLst>
      <p:ext uri="{BB962C8B-B14F-4D97-AF65-F5344CB8AC3E}">
        <p14:creationId xmlns:p14="http://schemas.microsoft.com/office/powerpoint/2010/main" val="25927331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mn-lt"/>
                <a:cs typeface="Arial" panose="020B0604020202020204" pitchFamily="34" charset="0"/>
              </a:rPr>
              <a:t>To locate</a:t>
            </a:r>
            <a:r>
              <a:rPr lang="en-US" altLang="en-US" sz="1200" b="1" baseline="0" dirty="0">
                <a:latin typeface="+mn-lt"/>
                <a:cs typeface="Arial" panose="020B0604020202020204" pitchFamily="34" charset="0"/>
              </a:rPr>
              <a:t> the standards of practice according to the board of nursing…</a:t>
            </a:r>
            <a:r>
              <a:rPr lang="en-US" altLang="en-US" sz="1200" b="1" dirty="0">
                <a:latin typeface="+mn-lt"/>
                <a:cs typeface="Arial" panose="020B0604020202020204" pitchFamily="34" charset="0"/>
              </a:rPr>
              <a:t> the URL at the top of the screen is the Bureau of Health Professions Licensure website resource</a:t>
            </a:r>
            <a:r>
              <a:rPr lang="en-US" altLang="en-US" sz="1200" b="1" baseline="0" dirty="0">
                <a:latin typeface="+mn-lt"/>
                <a:cs typeface="Arial" panose="020B0604020202020204" pitchFamily="34" charset="0"/>
              </a:rPr>
              <a:t> for information specific to nursing.</a:t>
            </a:r>
            <a:r>
              <a:rPr lang="en-US" altLang="en-US" sz="1200" b="1" dirty="0">
                <a:latin typeface="+mn-lt"/>
                <a:cs typeface="Arial" panose="020B0604020202020204" pitchFamily="34" charset="0"/>
              </a:rPr>
              <a:t>  Once in this website, you can select ‘nursing’…</a:t>
            </a:r>
            <a:endParaRPr lang="en-US" altLang="en-US" sz="1200" b="1" dirty="0">
              <a:latin typeface="+mn-lt"/>
              <a:cs typeface="Helvetica"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D5E9034-749D-40F3-B242-BB020F2EFAE0}" type="slidenum">
              <a:rPr lang="en-US" smtClean="0"/>
              <a:t>41</a:t>
            </a:fld>
            <a:endParaRPr lang="en-US"/>
          </a:p>
        </p:txBody>
      </p:sp>
    </p:spTree>
    <p:extLst>
      <p:ext uri="{BB962C8B-B14F-4D97-AF65-F5344CB8AC3E}">
        <p14:creationId xmlns:p14="http://schemas.microsoft.com/office/powerpoint/2010/main" val="29672424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baseline="0" dirty="0">
                <a:latin typeface="+mn-lt"/>
                <a:cs typeface="Arial" panose="020B0604020202020204" pitchFamily="34" charset="0"/>
              </a:rPr>
              <a:t>to get to this screen…</a:t>
            </a:r>
          </a:p>
          <a:p>
            <a:endParaRPr lang="en-US" altLang="en-US" sz="1200" b="1" dirty="0">
              <a:latin typeface="+mn-lt"/>
              <a:cs typeface="Arial" panose="020B0604020202020204" pitchFamily="34" charset="0"/>
            </a:endParaRPr>
          </a:p>
          <a:p>
            <a:r>
              <a:rPr lang="en-US" altLang="en-US" sz="1200" b="1" dirty="0">
                <a:latin typeface="+mn-lt"/>
                <a:cs typeface="Arial" panose="020B0604020202020204" pitchFamily="34" charset="0"/>
              </a:rPr>
              <a:t>Then nursing practice…</a:t>
            </a:r>
          </a:p>
          <a:p>
            <a:endParaRPr lang="en-US" dirty="0"/>
          </a:p>
        </p:txBody>
      </p:sp>
      <p:sp>
        <p:nvSpPr>
          <p:cNvPr id="4" name="Slide Number Placeholder 3"/>
          <p:cNvSpPr>
            <a:spLocks noGrp="1"/>
          </p:cNvSpPr>
          <p:nvPr>
            <p:ph type="sldNum" sz="quarter" idx="10"/>
          </p:nvPr>
        </p:nvSpPr>
        <p:spPr/>
        <p:txBody>
          <a:bodyPr/>
          <a:lstStyle/>
          <a:p>
            <a:fld id="{6D5E9034-749D-40F3-B242-BB020F2EFAE0}" type="slidenum">
              <a:rPr lang="en-US" smtClean="0"/>
              <a:t>42</a:t>
            </a:fld>
            <a:endParaRPr lang="en-US"/>
          </a:p>
        </p:txBody>
      </p:sp>
    </p:spTree>
    <p:extLst>
      <p:ext uri="{BB962C8B-B14F-4D97-AF65-F5344CB8AC3E}">
        <p14:creationId xmlns:p14="http://schemas.microsoft.com/office/powerpoint/2010/main" val="13899522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baseline="0" dirty="0">
                <a:latin typeface="+mn-lt"/>
                <a:cs typeface="Arial" panose="020B0604020202020204" pitchFamily="34" charset="0"/>
              </a:rPr>
              <a:t>to get to this screen…</a:t>
            </a:r>
          </a:p>
          <a:p>
            <a:endParaRPr lang="en-US" altLang="en-US" sz="1200"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D5E9034-749D-40F3-B242-BB020F2EFAE0}" type="slidenum">
              <a:rPr lang="en-US" smtClean="0"/>
              <a:t>43</a:t>
            </a:fld>
            <a:endParaRPr lang="en-US"/>
          </a:p>
        </p:txBody>
      </p:sp>
    </p:spTree>
    <p:extLst>
      <p:ext uri="{BB962C8B-B14F-4D97-AF65-F5344CB8AC3E}">
        <p14:creationId xmlns:p14="http://schemas.microsoft.com/office/powerpoint/2010/main" val="29577383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The information on your screen is the expectation of nursing practice according to the board of nursing including at MAP registered sites; in general it states, if an individual requires care by the nurse and the nurse has adequate training and it is within his or her scope of practice, the nurse should perform the nursing activity.</a:t>
            </a:r>
          </a:p>
          <a:p>
            <a:endParaRPr lang="en-US" b="1" baseline="0" dirty="0"/>
          </a:p>
          <a:p>
            <a:r>
              <a:rPr lang="en-US" b="1" baseline="0" dirty="0"/>
              <a:t>For more information on the topic, visit the nursing practice section on the mass.gov website listed in the previous slides.</a:t>
            </a:r>
          </a:p>
        </p:txBody>
      </p:sp>
      <p:sp>
        <p:nvSpPr>
          <p:cNvPr id="4" name="Slide Number Placeholder 3"/>
          <p:cNvSpPr>
            <a:spLocks noGrp="1"/>
          </p:cNvSpPr>
          <p:nvPr>
            <p:ph type="sldNum" sz="quarter" idx="10"/>
          </p:nvPr>
        </p:nvSpPr>
        <p:spPr/>
        <p:txBody>
          <a:bodyPr/>
          <a:lstStyle/>
          <a:p>
            <a:fld id="{6D5E9034-749D-40F3-B242-BB020F2EFAE0}" type="slidenum">
              <a:rPr lang="en-US" smtClean="0"/>
              <a:t>44</a:t>
            </a:fld>
            <a:endParaRPr lang="en-US"/>
          </a:p>
        </p:txBody>
      </p:sp>
    </p:spTree>
    <p:extLst>
      <p:ext uri="{BB962C8B-B14F-4D97-AF65-F5344CB8AC3E}">
        <p14:creationId xmlns:p14="http://schemas.microsoft.com/office/powerpoint/2010/main" val="25927331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DDS MAP technical</a:t>
            </a:r>
            <a:r>
              <a:rPr lang="en-US" b="1" baseline="0" dirty="0"/>
              <a:t> assistance tool has recently been updated and is included as one of your handouts. You’ll notice, the tool has expanded in length however content remains basically the same… greater detail was added to each topic.</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45</a:t>
            </a:fld>
            <a:endParaRPr lang="en-US"/>
          </a:p>
        </p:txBody>
      </p:sp>
    </p:spTree>
    <p:extLst>
      <p:ext uri="{BB962C8B-B14F-4D97-AF65-F5344CB8AC3E}">
        <p14:creationId xmlns:p14="http://schemas.microsoft.com/office/powerpoint/2010/main" val="27594228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for example, on the prior tool (on your screen), Section E number 7, addresses all high alert medications,</a:t>
            </a:r>
            <a:r>
              <a:rPr lang="en-US" b="1" baseline="0" dirty="0"/>
              <a:t> including the training and evaluation tools for each, all in a single box.</a:t>
            </a:r>
          </a:p>
          <a:p>
            <a:endParaRPr lang="en-US" b="1" baseline="0" dirty="0"/>
          </a:p>
          <a:p>
            <a:r>
              <a:rPr lang="en-US" b="1" baseline="0" dirty="0"/>
              <a:t>Now….</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46</a:t>
            </a:fld>
            <a:endParaRPr lang="en-US"/>
          </a:p>
        </p:txBody>
      </p:sp>
    </p:spTree>
    <p:extLst>
      <p:ext uri="{BB962C8B-B14F-4D97-AF65-F5344CB8AC3E}">
        <p14:creationId xmlns:p14="http://schemas.microsoft.com/office/powerpoint/2010/main" val="21079352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….each of the high alert meds has</a:t>
            </a:r>
            <a:r>
              <a:rPr lang="en-US" b="1" baseline="0" dirty="0"/>
              <a:t> its own section on the tech tool with </a:t>
            </a:r>
            <a:r>
              <a:rPr lang="en-US" b="1" dirty="0"/>
              <a:t>the corresponding requirements listed for each. Above,</a:t>
            </a:r>
            <a:r>
              <a:rPr lang="en-US" b="1" baseline="0" dirty="0"/>
              <a:t> </a:t>
            </a:r>
            <a:r>
              <a:rPr lang="en-US" b="1" dirty="0"/>
              <a:t>the requirements for warfarin sodium are listed. </a:t>
            </a:r>
          </a:p>
          <a:p>
            <a:endParaRPr lang="en-US" b="1" baseline="0" dirty="0"/>
          </a:p>
          <a:p>
            <a:r>
              <a:rPr lang="en-US" b="1" baseline="0" dirty="0"/>
              <a:t>This detail makes the tech tool an excellent resource for you to monitor the medication system at your work location.</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47</a:t>
            </a:fld>
            <a:endParaRPr lang="en-US"/>
          </a:p>
        </p:txBody>
      </p:sp>
    </p:spTree>
    <p:extLst>
      <p:ext uri="{BB962C8B-B14F-4D97-AF65-F5344CB8AC3E}">
        <p14:creationId xmlns:p14="http://schemas.microsoft.com/office/powerpoint/2010/main" val="9272589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technical assistance tool is available online </a:t>
            </a:r>
            <a:r>
              <a:rPr lang="en-US" b="1" baseline="0" dirty="0"/>
              <a:t> at either of the web addresses listed on your screen. </a:t>
            </a:r>
          </a:p>
          <a:p>
            <a:endParaRPr lang="en-US" b="1" baseline="0" dirty="0"/>
          </a:p>
          <a:p>
            <a:r>
              <a:rPr lang="en-US" b="1" baseline="0" dirty="0"/>
              <a:t>To access the tool using the MAP URL, go to the home page, then….</a:t>
            </a:r>
          </a:p>
        </p:txBody>
      </p:sp>
      <p:sp>
        <p:nvSpPr>
          <p:cNvPr id="4" name="Slide Number Placeholder 3"/>
          <p:cNvSpPr>
            <a:spLocks noGrp="1"/>
          </p:cNvSpPr>
          <p:nvPr>
            <p:ph type="sldNum" sz="quarter" idx="10"/>
          </p:nvPr>
        </p:nvSpPr>
        <p:spPr/>
        <p:txBody>
          <a:bodyPr/>
          <a:lstStyle/>
          <a:p>
            <a:fld id="{6D5E9034-749D-40F3-B242-BB020F2EFAE0}" type="slidenum">
              <a:rPr lang="en-US" smtClean="0"/>
              <a:t>48</a:t>
            </a:fld>
            <a:endParaRPr lang="en-US"/>
          </a:p>
        </p:txBody>
      </p:sp>
    </p:spTree>
    <p:extLst>
      <p:ext uri="{BB962C8B-B14F-4D97-AF65-F5344CB8AC3E}">
        <p14:creationId xmlns:p14="http://schemas.microsoft.com/office/powerpoint/2010/main" val="27594228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……under ‘What you need to know’, scroll,</a:t>
            </a:r>
            <a:r>
              <a:rPr lang="en-US" b="1" baseline="0" dirty="0"/>
              <a:t> then click on </a:t>
            </a:r>
            <a:r>
              <a:rPr lang="en-US" b="1" dirty="0"/>
              <a:t>“see all 10” </a:t>
            </a:r>
          </a:p>
        </p:txBody>
      </p:sp>
      <p:sp>
        <p:nvSpPr>
          <p:cNvPr id="4" name="Slide Number Placeholder 3"/>
          <p:cNvSpPr>
            <a:spLocks noGrp="1"/>
          </p:cNvSpPr>
          <p:nvPr>
            <p:ph type="sldNum" sz="quarter" idx="10"/>
          </p:nvPr>
        </p:nvSpPr>
        <p:spPr/>
        <p:txBody>
          <a:bodyPr/>
          <a:lstStyle/>
          <a:p>
            <a:fld id="{6D5E9034-749D-40F3-B242-BB020F2EFAE0}" type="slidenum">
              <a:rPr lang="en-US" smtClean="0"/>
              <a:t>49</a:t>
            </a:fld>
            <a:endParaRPr lang="en-US"/>
          </a:p>
        </p:txBody>
      </p:sp>
    </p:spTree>
    <p:extLst>
      <p:ext uri="{BB962C8B-B14F-4D97-AF65-F5344CB8AC3E}">
        <p14:creationId xmlns:p14="http://schemas.microsoft.com/office/powerpoint/2010/main" val="36558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….if you haven’t looked lately, Mass.gov</a:t>
            </a:r>
            <a:r>
              <a:rPr lang="en-US" b="1" baseline="0" dirty="0">
                <a:solidFill>
                  <a:schemeClr val="tx1"/>
                </a:solidFill>
              </a:rPr>
              <a:t> </a:t>
            </a:r>
            <a:r>
              <a:rPr lang="en-US" b="1" dirty="0">
                <a:solidFill>
                  <a:schemeClr val="tx1"/>
                </a:solidFill>
              </a:rPr>
              <a:t>has a new look! To</a:t>
            </a:r>
            <a:r>
              <a:rPr lang="en-US" b="1" baseline="0" dirty="0">
                <a:solidFill>
                  <a:schemeClr val="tx1"/>
                </a:solidFill>
              </a:rPr>
              <a:t> get to the MAP information, f</a:t>
            </a:r>
            <a:r>
              <a:rPr lang="en-US" b="1" dirty="0">
                <a:solidFill>
                  <a:schemeClr val="tx1"/>
                </a:solidFill>
              </a:rPr>
              <a:t>rom the mass.gov homepage type in ‘Medication Administration Program’ in the search bar and then click on the first link and you will see this screen; the MAP homepage</a:t>
            </a:r>
            <a:r>
              <a:rPr lang="en-US" b="1" baseline="0" dirty="0">
                <a:solidFill>
                  <a:schemeClr val="tx1"/>
                </a:solidFill>
              </a:rPr>
              <a:t> or ……..</a:t>
            </a:r>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6D5E9034-749D-40F3-B242-BB020F2EFAE0}" type="slidenum">
              <a:rPr lang="en-US" smtClean="0"/>
              <a:t>5</a:t>
            </a:fld>
            <a:endParaRPr lang="en-US"/>
          </a:p>
        </p:txBody>
      </p:sp>
    </p:spTree>
    <p:extLst>
      <p:ext uri="{BB962C8B-B14F-4D97-AF65-F5344CB8AC3E}">
        <p14:creationId xmlns:p14="http://schemas.microsoft.com/office/powerpoint/2010/main" val="2630107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From this expanded</a:t>
            </a:r>
            <a:r>
              <a:rPr lang="en-US" b="1" baseline="0" dirty="0"/>
              <a:t> list click on MAP oversight and review…</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50</a:t>
            </a:fld>
            <a:endParaRPr lang="en-US"/>
          </a:p>
        </p:txBody>
      </p:sp>
    </p:spTree>
    <p:extLst>
      <p:ext uri="{BB962C8B-B14F-4D97-AF65-F5344CB8AC3E}">
        <p14:creationId xmlns:p14="http://schemas.microsoft.com/office/powerpoint/2010/main" val="16689488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you will find the DDS MAP technical assistance tool.</a:t>
            </a:r>
          </a:p>
        </p:txBody>
      </p:sp>
      <p:sp>
        <p:nvSpPr>
          <p:cNvPr id="4" name="Slide Number Placeholder 3"/>
          <p:cNvSpPr>
            <a:spLocks noGrp="1"/>
          </p:cNvSpPr>
          <p:nvPr>
            <p:ph type="sldNum" sz="quarter" idx="10"/>
          </p:nvPr>
        </p:nvSpPr>
        <p:spPr/>
        <p:txBody>
          <a:bodyPr/>
          <a:lstStyle/>
          <a:p>
            <a:fld id="{6D5E9034-749D-40F3-B242-BB020F2EFAE0}" type="slidenum">
              <a:rPr lang="en-US" smtClean="0"/>
              <a:t>51</a:t>
            </a:fld>
            <a:endParaRPr lang="en-US"/>
          </a:p>
        </p:txBody>
      </p:sp>
    </p:spTree>
    <p:extLst>
      <p:ext uri="{BB962C8B-B14F-4D97-AF65-F5344CB8AC3E}">
        <p14:creationId xmlns:p14="http://schemas.microsoft.com/office/powerpoint/2010/main" val="30377567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a:t>
            </a:r>
            <a:r>
              <a:rPr lang="en-US" b="1" baseline="0" dirty="0"/>
              <a:t> tech tool can also be located on the hdmaster.com site as seen on your screen.</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52</a:t>
            </a:fld>
            <a:endParaRPr lang="en-US"/>
          </a:p>
        </p:txBody>
      </p:sp>
    </p:spTree>
    <p:extLst>
      <p:ext uri="{BB962C8B-B14F-4D97-AF65-F5344CB8AC3E}">
        <p14:creationId xmlns:p14="http://schemas.microsoft.com/office/powerpoint/2010/main" val="34628637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It has been almost one full year since Responsibilities in Action was released!</a:t>
            </a:r>
          </a:p>
          <a:p>
            <a:endParaRPr lang="en-US" b="1" baseline="0" dirty="0"/>
          </a:p>
          <a:p>
            <a:r>
              <a:rPr lang="en-US" b="1" baseline="0" dirty="0"/>
              <a:t>At this time, the expectation is that you have already transitioned over to RIA or if you are still using Administering Meds the Right Way, that you have a clear plan with end date of when the transition to RIA will be completed.</a:t>
            </a:r>
          </a:p>
          <a:p>
            <a:endParaRPr lang="en-US" b="1" baseline="0" dirty="0"/>
          </a:p>
          <a:p>
            <a:r>
              <a:rPr lang="en-US" b="1" baseline="0" dirty="0"/>
              <a:t>We do have an ‘active’ version of the curriculum already in process so if you are using RIA and you have some feedback for us please email your MAP Coordinator; all feedback is welcome. </a:t>
            </a:r>
          </a:p>
          <a:p>
            <a:endParaRPr lang="en-US" b="1" baseline="0" dirty="0"/>
          </a:p>
          <a:p>
            <a:r>
              <a:rPr lang="en-US" b="1" baseline="0" dirty="0"/>
              <a:t>If you are not yet using the RIA curriculum, access is easy and free…. using the MAP friendly URL….</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53</a:t>
            </a:fld>
            <a:endParaRPr lang="en-US"/>
          </a:p>
        </p:txBody>
      </p:sp>
    </p:spTree>
    <p:extLst>
      <p:ext uri="{BB962C8B-B14F-4D97-AF65-F5344CB8AC3E}">
        <p14:creationId xmlns:p14="http://schemas.microsoft.com/office/powerpoint/2010/main" val="39201019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scroll down…. under ‘What would you like to do?’</a:t>
            </a:r>
            <a:r>
              <a:rPr lang="en-US" b="1" baseline="0" dirty="0"/>
              <a:t> a</a:t>
            </a:r>
            <a:r>
              <a:rPr lang="en-US" b="1" dirty="0"/>
              <a:t>nd you will see several boxes with different topics. To</a:t>
            </a:r>
            <a:r>
              <a:rPr lang="en-US" b="1" baseline="0" dirty="0"/>
              <a:t> find the Responsibilities in Action curriculum, click on the box that states ‘View MAP training resources and curriculum’…..</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54</a:t>
            </a:fld>
            <a:endParaRPr lang="en-US"/>
          </a:p>
        </p:txBody>
      </p:sp>
    </p:spTree>
    <p:extLst>
      <p:ext uri="{BB962C8B-B14F-4D97-AF65-F5344CB8AC3E}">
        <p14:creationId xmlns:p14="http://schemas.microsoft.com/office/powerpoint/2010/main" val="29271951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then…click on DDS MAP Training Resources….</a:t>
            </a:r>
          </a:p>
        </p:txBody>
      </p:sp>
      <p:sp>
        <p:nvSpPr>
          <p:cNvPr id="4" name="Slide Number Placeholder 3"/>
          <p:cNvSpPr>
            <a:spLocks noGrp="1"/>
          </p:cNvSpPr>
          <p:nvPr>
            <p:ph type="sldNum" sz="quarter" idx="10"/>
          </p:nvPr>
        </p:nvSpPr>
        <p:spPr/>
        <p:txBody>
          <a:bodyPr/>
          <a:lstStyle/>
          <a:p>
            <a:fld id="{6D5E9034-749D-40F3-B242-BB020F2EFAE0}" type="slidenum">
              <a:rPr lang="en-US" smtClean="0"/>
              <a:t>55</a:t>
            </a:fld>
            <a:endParaRPr lang="en-US"/>
          </a:p>
        </p:txBody>
      </p:sp>
    </p:spTree>
    <p:extLst>
      <p:ext uri="{BB962C8B-B14F-4D97-AF65-F5344CB8AC3E}">
        <p14:creationId xmlns:p14="http://schemas.microsoft.com/office/powerpoint/2010/main" val="32394647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 you will come to this page…..click on MAP</a:t>
            </a:r>
            <a:r>
              <a:rPr lang="en-US" b="1" baseline="0" dirty="0"/>
              <a:t> Curriculum and Adjunct Training Materials</a:t>
            </a:r>
            <a:r>
              <a:rPr lang="en-US" b="1" dirty="0"/>
              <a:t>, it brings you to….</a:t>
            </a:r>
            <a:endParaRPr lang="en-US" dirty="0"/>
          </a:p>
        </p:txBody>
      </p:sp>
      <p:sp>
        <p:nvSpPr>
          <p:cNvPr id="4" name="Slide Number Placeholder 3"/>
          <p:cNvSpPr>
            <a:spLocks noGrp="1"/>
          </p:cNvSpPr>
          <p:nvPr>
            <p:ph type="sldNum" sz="quarter" idx="10"/>
          </p:nvPr>
        </p:nvSpPr>
        <p:spPr/>
        <p:txBody>
          <a:bodyPr/>
          <a:lstStyle/>
          <a:p>
            <a:fld id="{6D5E9034-749D-40F3-B242-BB020F2EFAE0}" type="slidenum">
              <a:rPr lang="en-US" smtClean="0"/>
              <a:t>56</a:t>
            </a:fld>
            <a:endParaRPr lang="en-US"/>
          </a:p>
        </p:txBody>
      </p:sp>
    </p:spTree>
    <p:extLst>
      <p:ext uri="{BB962C8B-B14F-4D97-AF65-F5344CB8AC3E}">
        <p14:creationId xmlns:p14="http://schemas.microsoft.com/office/powerpoint/2010/main" val="25028886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page…..click on ‘Responsibilities</a:t>
            </a:r>
            <a:r>
              <a:rPr lang="en-US" b="1" baseline="0" dirty="0"/>
              <a:t> in Action Training materials’ and it will bring you to….</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57</a:t>
            </a:fld>
            <a:endParaRPr lang="en-US"/>
          </a:p>
        </p:txBody>
      </p:sp>
    </p:spTree>
    <p:extLst>
      <p:ext uri="{BB962C8B-B14F-4D97-AF65-F5344CB8AC3E}">
        <p14:creationId xmlns:p14="http://schemas.microsoft.com/office/powerpoint/2010/main" val="1156020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page.. .here you see the curriculum.</a:t>
            </a:r>
            <a:r>
              <a:rPr lang="en-US" b="1" baseline="0" dirty="0"/>
              <a:t> S</a:t>
            </a:r>
            <a:r>
              <a:rPr lang="en-US" b="1" dirty="0"/>
              <a:t>croll down a little and you will see …… </a:t>
            </a:r>
          </a:p>
        </p:txBody>
      </p:sp>
      <p:sp>
        <p:nvSpPr>
          <p:cNvPr id="4" name="Slide Number Placeholder 3"/>
          <p:cNvSpPr>
            <a:spLocks noGrp="1"/>
          </p:cNvSpPr>
          <p:nvPr>
            <p:ph type="sldNum" sz="quarter" idx="10"/>
          </p:nvPr>
        </p:nvSpPr>
        <p:spPr/>
        <p:txBody>
          <a:bodyPr/>
          <a:lstStyle/>
          <a:p>
            <a:fld id="{6D5E9034-749D-40F3-B242-BB020F2EFAE0}" type="slidenum">
              <a:rPr lang="en-US" smtClean="0"/>
              <a:t>58</a:t>
            </a:fld>
            <a:endParaRPr lang="en-US"/>
          </a:p>
        </p:txBody>
      </p:sp>
    </p:spTree>
    <p:extLst>
      <p:ext uri="{BB962C8B-B14F-4D97-AF65-F5344CB8AC3E}">
        <p14:creationId xmlns:p14="http://schemas.microsoft.com/office/powerpoint/2010/main" val="37196212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a:t>
            </a:r>
            <a:r>
              <a:rPr lang="en-US" b="1" i="1" dirty="0"/>
              <a:t>required</a:t>
            </a:r>
            <a:r>
              <a:rPr lang="en-US" b="1" dirty="0"/>
              <a:t> medication administration demonstration and the </a:t>
            </a:r>
            <a:r>
              <a:rPr lang="en-US" b="1" i="1" dirty="0"/>
              <a:t>optional</a:t>
            </a:r>
            <a:r>
              <a:rPr lang="en-US" b="1" dirty="0"/>
              <a:t> ‘Shoulder to Shoulder Count’ videos.</a:t>
            </a:r>
          </a:p>
        </p:txBody>
      </p:sp>
      <p:sp>
        <p:nvSpPr>
          <p:cNvPr id="4" name="Slide Number Placeholder 3"/>
          <p:cNvSpPr>
            <a:spLocks noGrp="1"/>
          </p:cNvSpPr>
          <p:nvPr>
            <p:ph type="sldNum" sz="quarter" idx="10"/>
          </p:nvPr>
        </p:nvSpPr>
        <p:spPr/>
        <p:txBody>
          <a:bodyPr/>
          <a:lstStyle/>
          <a:p>
            <a:fld id="{6D5E9034-749D-40F3-B242-BB020F2EFAE0}" type="slidenum">
              <a:rPr lang="en-US" smtClean="0"/>
              <a:t>59</a:t>
            </a:fld>
            <a:endParaRPr lang="en-US"/>
          </a:p>
        </p:txBody>
      </p:sp>
    </p:spTree>
    <p:extLst>
      <p:ext uri="{BB962C8B-B14F-4D97-AF65-F5344CB8AC3E}">
        <p14:creationId xmlns:p14="http://schemas.microsoft.com/office/powerpoint/2010/main" val="4126257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baseline="0" dirty="0">
                <a:solidFill>
                  <a:schemeClr val="tx1"/>
                </a:solidFill>
              </a:rPr>
              <a:t> use the MAP friendly URL, listed at the top of your screen, to get directly to the MAP page.</a:t>
            </a:r>
            <a:endParaRPr lang="en-US" b="1"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6D5E9034-749D-40F3-B242-BB020F2EFAE0}" type="slidenum">
              <a:rPr lang="en-US" smtClean="0"/>
              <a:t>6</a:t>
            </a:fld>
            <a:endParaRPr lang="en-US"/>
          </a:p>
        </p:txBody>
      </p:sp>
    </p:spTree>
    <p:extLst>
      <p:ext uri="{BB962C8B-B14F-4D97-AF65-F5344CB8AC3E}">
        <p14:creationId xmlns:p14="http://schemas.microsoft.com/office/powerpoint/2010/main" val="32786756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Updates from D&amp;S include that there is now a 3 minute warning given to staff when taking the medication administration portion</a:t>
            </a:r>
            <a:r>
              <a:rPr lang="en-US" b="1" baseline="0" dirty="0"/>
              <a:t> of the skills test; in the past it was a 5 minute warning.</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60</a:t>
            </a:fld>
            <a:endParaRPr lang="en-US"/>
          </a:p>
        </p:txBody>
      </p:sp>
    </p:spTree>
    <p:extLst>
      <p:ext uri="{BB962C8B-B14F-4D97-AF65-F5344CB8AC3E}">
        <p14:creationId xmlns:p14="http://schemas.microsoft.com/office/powerpoint/2010/main" val="6172619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next few slides will cover some</a:t>
            </a:r>
            <a:r>
              <a:rPr lang="en-US" b="1" baseline="0" dirty="0"/>
              <a:t> topics for reminders.</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61</a:t>
            </a:fld>
            <a:endParaRPr lang="en-US"/>
          </a:p>
        </p:txBody>
      </p:sp>
    </p:spTree>
    <p:extLst>
      <p:ext uri="{BB962C8B-B14F-4D97-AF65-F5344CB8AC3E}">
        <p14:creationId xmlns:p14="http://schemas.microsoft.com/office/powerpoint/2010/main" val="5298599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dirty="0"/>
              <a:t>Insulin</a:t>
            </a:r>
          </a:p>
          <a:p>
            <a:pPr eaLnBrk="1" hangingPunct="1"/>
            <a:endParaRPr lang="en-US" altLang="en-US" sz="1200" b="1" dirty="0"/>
          </a:p>
          <a:p>
            <a:pPr eaLnBrk="1" hangingPunct="1"/>
            <a:r>
              <a:rPr lang="en-US" altLang="en-US" sz="1200" b="1" dirty="0"/>
              <a:t>…as</a:t>
            </a:r>
            <a:r>
              <a:rPr lang="en-US" altLang="en-US" sz="1200" b="1" baseline="0" dirty="0"/>
              <a:t> has always been the case in MAP</a:t>
            </a:r>
            <a:r>
              <a:rPr lang="en-US" altLang="en-US" sz="1200" b="1" dirty="0"/>
              <a:t>, insulin</a:t>
            </a:r>
            <a:r>
              <a:rPr lang="en-US" altLang="en-US" sz="1200" b="1" baseline="0" dirty="0"/>
              <a:t> may</a:t>
            </a:r>
            <a:r>
              <a:rPr lang="en-US" altLang="en-US" sz="1200" b="1" dirty="0"/>
              <a:t> only be administered by licensed staff such as a nursing service (VNA) or Provider nursing</a:t>
            </a:r>
            <a:r>
              <a:rPr lang="en-US" altLang="en-US" sz="1200" b="1" baseline="0" dirty="0"/>
              <a:t> staff</a:t>
            </a:r>
            <a:r>
              <a:rPr lang="en-US" altLang="en-US" sz="1200" b="1" dirty="0"/>
              <a:t>. </a:t>
            </a:r>
          </a:p>
          <a:p>
            <a:pPr eaLnBrk="1" hangingPunct="1"/>
            <a:endParaRPr lang="en-US" altLang="en-US" sz="1200" b="1" dirty="0"/>
          </a:p>
          <a:p>
            <a:pPr eaLnBrk="1" hangingPunct="1"/>
            <a:r>
              <a:rPr lang="en-US" altLang="en-US" sz="1200" b="1" dirty="0"/>
              <a:t>Licensed staff need an HCP order to administer insulin.  The insulin order must include specific parameters regarding if/when the insulin is to be held and when to notify the HCP.  Notification of the HCP must be documented with recommendations, if any.</a:t>
            </a:r>
          </a:p>
          <a:p>
            <a:pPr eaLnBrk="1" hangingPunct="1"/>
            <a:endParaRPr lang="en-US" altLang="en-US" sz="1200" b="1" dirty="0"/>
          </a:p>
          <a:p>
            <a:pPr eaLnBrk="1" hangingPunct="1"/>
            <a:r>
              <a:rPr lang="en-US" altLang="en-US" sz="1200" b="1" dirty="0"/>
              <a:t>A nursing service typically has its own documentation requirements, usually consisting of a file maintained in the home.  The nursing service may communicate directly with the HCP and obtain new insulin orders if needed.  </a:t>
            </a:r>
          </a:p>
          <a:p>
            <a:pPr eaLnBrk="1" hangingPunct="1"/>
            <a:endParaRPr lang="en-US" altLang="en-US" sz="1200" b="1" dirty="0"/>
          </a:p>
          <a:p>
            <a:pPr eaLnBrk="1" hangingPunct="1"/>
            <a:r>
              <a:rPr lang="en-US" altLang="en-US" sz="1200" b="1" dirty="0"/>
              <a:t>It is recommended that you ask for and keep a copy of the nursing service policy in regard to obtaining a HCP signature on a TO.  </a:t>
            </a:r>
          </a:p>
          <a:p>
            <a:pPr eaLnBrk="1" hangingPunct="1"/>
            <a:endParaRPr lang="en-US" altLang="en-US" sz="1200" b="1" dirty="0"/>
          </a:p>
          <a:p>
            <a:pPr eaLnBrk="1" hangingPunct="1"/>
            <a:r>
              <a:rPr lang="en-US" altLang="en-US" sz="1200" b="1" dirty="0"/>
              <a:t>Also, any time the nurse obtains a new insulin order ask for a copy so you can put it in the med book.</a:t>
            </a:r>
          </a:p>
          <a:p>
            <a:pPr eaLnBrk="1" hangingPunct="1"/>
            <a:endParaRPr lang="en-US" altLang="en-US" sz="1200" b="1" dirty="0"/>
          </a:p>
        </p:txBody>
      </p:sp>
      <p:sp>
        <p:nvSpPr>
          <p:cNvPr id="4" name="Slide Number Placeholder 3"/>
          <p:cNvSpPr>
            <a:spLocks noGrp="1"/>
          </p:cNvSpPr>
          <p:nvPr>
            <p:ph type="sldNum" sz="quarter" idx="10"/>
          </p:nvPr>
        </p:nvSpPr>
        <p:spPr/>
        <p:txBody>
          <a:bodyPr/>
          <a:lstStyle/>
          <a:p>
            <a:fld id="{6D5E9034-749D-40F3-B242-BB020F2EFAE0}" type="slidenum">
              <a:rPr lang="en-US" smtClean="0"/>
              <a:t>62</a:t>
            </a:fld>
            <a:endParaRPr lang="en-US"/>
          </a:p>
        </p:txBody>
      </p:sp>
    </p:spTree>
    <p:extLst>
      <p:ext uri="{BB962C8B-B14F-4D97-AF65-F5344CB8AC3E}">
        <p14:creationId xmlns:p14="http://schemas.microsoft.com/office/powerpoint/2010/main" val="206953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dirty="0"/>
              <a:t>The</a:t>
            </a:r>
            <a:r>
              <a:rPr lang="en-US" altLang="en-US" sz="1200" b="1" baseline="0" dirty="0"/>
              <a:t> insulin order should be transcribed onto the medication sheet with clear instructions written across the grid that the insulin is to be administered by nursing only.</a:t>
            </a:r>
          </a:p>
          <a:p>
            <a:pPr eaLnBrk="1" hangingPunct="1"/>
            <a:endParaRPr lang="en-US" altLang="en-US" sz="1200" b="1" dirty="0"/>
          </a:p>
          <a:p>
            <a:pPr eaLnBrk="1" hangingPunct="1"/>
            <a:r>
              <a:rPr lang="en-US" altLang="en-US" sz="1200" b="1" dirty="0"/>
              <a:t>Certified staff should never initial the med sheet next to the insulin.</a:t>
            </a:r>
          </a:p>
          <a:p>
            <a:pPr eaLnBrk="1" hangingPunct="1"/>
            <a:endParaRPr lang="en-US" altLang="en-US" sz="1200" b="1" dirty="0"/>
          </a:p>
          <a:p>
            <a:pPr eaLnBrk="1" hangingPunct="1"/>
            <a:r>
              <a:rPr lang="en-US" altLang="en-US" sz="1200" b="1" dirty="0"/>
              <a:t>If at any point the insulin order changes, DC the previous order on the med sheet and transcribe the new one just like any other med.</a:t>
            </a:r>
          </a:p>
          <a:p>
            <a:pPr eaLnBrk="1" hangingPunct="1"/>
            <a:endParaRPr lang="en-US" altLang="en-US" sz="1200" b="1" dirty="0"/>
          </a:p>
          <a:p>
            <a:endParaRPr lang="en-US" dirty="0"/>
          </a:p>
        </p:txBody>
      </p:sp>
      <p:sp>
        <p:nvSpPr>
          <p:cNvPr id="4" name="Slide Number Placeholder 3"/>
          <p:cNvSpPr>
            <a:spLocks noGrp="1"/>
          </p:cNvSpPr>
          <p:nvPr>
            <p:ph type="sldNum" sz="quarter" idx="10"/>
          </p:nvPr>
        </p:nvSpPr>
        <p:spPr/>
        <p:txBody>
          <a:bodyPr/>
          <a:lstStyle/>
          <a:p>
            <a:fld id="{6D5E9034-749D-40F3-B242-BB020F2EFAE0}" type="slidenum">
              <a:rPr lang="en-US" smtClean="0"/>
              <a:t>63</a:t>
            </a:fld>
            <a:endParaRPr lang="en-US"/>
          </a:p>
        </p:txBody>
      </p:sp>
    </p:spTree>
    <p:extLst>
      <p:ext uri="{BB962C8B-B14F-4D97-AF65-F5344CB8AC3E}">
        <p14:creationId xmlns:p14="http://schemas.microsoft.com/office/powerpoint/2010/main" val="24030285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a:t>If an individual is in the process of learning to self administer insulin, they are considered non self administering during the transition.  All MAP rules apply.  Which means the training program must be conducted by licensed staff only.</a:t>
            </a:r>
          </a:p>
          <a:p>
            <a:pPr eaLnBrk="1" hangingPunct="1"/>
            <a:endParaRPr lang="en-US" altLang="en-US" sz="1200" b="1" dirty="0"/>
          </a:p>
          <a:p>
            <a:pPr eaLnBrk="1" hangingPunct="1"/>
            <a:endParaRPr lang="en-US" altLang="en-US" sz="1200" b="1" dirty="0"/>
          </a:p>
          <a:p>
            <a:pPr eaLnBrk="1" hangingPunct="1"/>
            <a:endParaRPr lang="en-US" altLang="en-US" sz="1200" b="1" dirty="0"/>
          </a:p>
          <a:p>
            <a:pPr eaLnBrk="1" hangingPunct="1"/>
            <a:endParaRPr lang="en-US" altLang="en-US" sz="1200" b="1" dirty="0"/>
          </a:p>
        </p:txBody>
      </p:sp>
      <p:sp>
        <p:nvSpPr>
          <p:cNvPr id="4" name="Slide Number Placeholder 3"/>
          <p:cNvSpPr>
            <a:spLocks noGrp="1"/>
          </p:cNvSpPr>
          <p:nvPr>
            <p:ph type="sldNum" sz="quarter" idx="10"/>
          </p:nvPr>
        </p:nvSpPr>
        <p:spPr/>
        <p:txBody>
          <a:bodyPr/>
          <a:lstStyle/>
          <a:p>
            <a:fld id="{6D5E9034-749D-40F3-B242-BB020F2EFAE0}" type="slidenum">
              <a:rPr lang="en-US" smtClean="0"/>
              <a:t>64</a:t>
            </a:fld>
            <a:endParaRPr lang="en-US"/>
          </a:p>
        </p:txBody>
      </p:sp>
    </p:spTree>
    <p:extLst>
      <p:ext uri="{BB962C8B-B14F-4D97-AF65-F5344CB8AC3E}">
        <p14:creationId xmlns:p14="http://schemas.microsoft.com/office/powerpoint/2010/main" val="15031674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a:t>Remember,</a:t>
            </a:r>
            <a:r>
              <a:rPr lang="en-US" altLang="en-US" sz="1200" b="1" baseline="0" dirty="0"/>
              <a:t> w</a:t>
            </a:r>
            <a:r>
              <a:rPr lang="en-US" altLang="en-US" sz="1200" b="1" dirty="0"/>
              <a:t>hile the individual is in process</a:t>
            </a:r>
            <a:r>
              <a:rPr lang="en-US" altLang="en-US" sz="1200" b="1" baseline="0" dirty="0"/>
              <a:t> of learning to self-administer, the MAP Certified staff may not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1" baseline="0" dirty="0"/>
              <a:t>administer or help to administer the insulin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1" baseline="0" dirty="0"/>
              <a:t>dial a dose on the insulin pen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1" baseline="0" dirty="0"/>
              <a:t>verify a dose dialed by the individual on a insulin pen or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1" baseline="0" dirty="0"/>
              <a:t>verify the amount drawn up in a syringe by the individual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1" baseline="0" dirty="0"/>
              <a:t>any of this if required, must be completed by a licensed person.</a:t>
            </a:r>
            <a:endParaRPr lang="en-US" altLang="en-US" sz="1200" b="1" dirty="0"/>
          </a:p>
          <a:p>
            <a:pPr eaLnBrk="1" hangingPunct="1"/>
            <a:endParaRPr lang="en-US" altLang="en-US" sz="1200" b="1" dirty="0"/>
          </a:p>
          <a:p>
            <a:pPr eaLnBrk="1" hangingPunct="1"/>
            <a:endParaRPr lang="en-US" altLang="en-US" sz="1200" b="1" dirty="0"/>
          </a:p>
          <a:p>
            <a:pPr eaLnBrk="1" hangingPunct="1"/>
            <a:endParaRPr lang="en-US" altLang="en-US" sz="1200" b="1" dirty="0"/>
          </a:p>
        </p:txBody>
      </p:sp>
      <p:sp>
        <p:nvSpPr>
          <p:cNvPr id="4" name="Slide Number Placeholder 3"/>
          <p:cNvSpPr>
            <a:spLocks noGrp="1"/>
          </p:cNvSpPr>
          <p:nvPr>
            <p:ph type="sldNum" sz="quarter" idx="10"/>
          </p:nvPr>
        </p:nvSpPr>
        <p:spPr/>
        <p:txBody>
          <a:bodyPr/>
          <a:lstStyle/>
          <a:p>
            <a:fld id="{6D5E9034-749D-40F3-B242-BB020F2EFAE0}" type="slidenum">
              <a:rPr lang="en-US" smtClean="0"/>
              <a:t>65</a:t>
            </a:fld>
            <a:endParaRPr lang="en-US"/>
          </a:p>
        </p:txBody>
      </p:sp>
    </p:spTree>
    <p:extLst>
      <p:ext uri="{BB962C8B-B14F-4D97-AF65-F5344CB8AC3E}">
        <p14:creationId xmlns:p14="http://schemas.microsoft.com/office/powerpoint/2010/main" val="15031674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a:t>If</a:t>
            </a:r>
            <a:r>
              <a:rPr lang="en-US" altLang="en-US" sz="1200" b="1" baseline="0" dirty="0"/>
              <a:t> the insulin is managed by a nursing service, the nurse should not have a key or know the code to access keys to the med storage area. If needed, access to the insulin and/or supplies would be through contact with a MAP Certified staff.</a:t>
            </a:r>
            <a:endParaRPr lang="en-US" altLang="en-US" sz="1200" b="1" dirty="0"/>
          </a:p>
          <a:p>
            <a:pPr eaLnBrk="1" hangingPunct="1"/>
            <a:endParaRPr lang="en-US" altLang="en-US" sz="1200" b="1" dirty="0"/>
          </a:p>
          <a:p>
            <a:pPr eaLnBrk="1" hangingPunct="1"/>
            <a:endParaRPr lang="en-US" altLang="en-US" sz="1200" b="1" dirty="0"/>
          </a:p>
          <a:p>
            <a:pPr eaLnBrk="1" hangingPunct="1"/>
            <a:endParaRPr lang="en-US" altLang="en-US" sz="1200" b="1" dirty="0"/>
          </a:p>
        </p:txBody>
      </p:sp>
      <p:sp>
        <p:nvSpPr>
          <p:cNvPr id="4" name="Slide Number Placeholder 3"/>
          <p:cNvSpPr>
            <a:spLocks noGrp="1"/>
          </p:cNvSpPr>
          <p:nvPr>
            <p:ph type="sldNum" sz="quarter" idx="10"/>
          </p:nvPr>
        </p:nvSpPr>
        <p:spPr/>
        <p:txBody>
          <a:bodyPr/>
          <a:lstStyle/>
          <a:p>
            <a:fld id="{6D5E9034-749D-40F3-B242-BB020F2EFAE0}" type="slidenum">
              <a:rPr lang="en-US" smtClean="0"/>
              <a:t>66</a:t>
            </a:fld>
            <a:endParaRPr lang="en-US"/>
          </a:p>
        </p:txBody>
      </p:sp>
    </p:spTree>
    <p:extLst>
      <p:ext uri="{BB962C8B-B14F-4D97-AF65-F5344CB8AC3E}">
        <p14:creationId xmlns:p14="http://schemas.microsoft.com/office/powerpoint/2010/main" val="15031674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Protocols</a:t>
            </a:r>
          </a:p>
          <a:p>
            <a:endParaRPr lang="en-US" b="1" dirty="0"/>
          </a:p>
          <a:p>
            <a:r>
              <a:rPr lang="en-US" b="1" dirty="0"/>
              <a:t>Many</a:t>
            </a:r>
            <a:r>
              <a:rPr lang="en-US" b="1" baseline="0" dirty="0"/>
              <a:t> times an HCP order is so lengthy with details  regarding information needed for the administration of a medication that a Protocol may be required. P</a:t>
            </a:r>
            <a:r>
              <a:rPr lang="en-US" b="1" dirty="0"/>
              <a:t>rotocols are considered to be an extension of the HCP order. </a:t>
            </a:r>
          </a:p>
          <a:p>
            <a:endParaRPr lang="en-US" b="1" dirty="0"/>
          </a:p>
          <a:p>
            <a:r>
              <a:rPr lang="en-US" b="1" dirty="0"/>
              <a:t>In policy, they are considered a ‘subset’ of a standing order. Another term for a Protocol</a:t>
            </a:r>
            <a:r>
              <a:rPr lang="en-US" b="1" baseline="0" dirty="0"/>
              <a:t> is a Support Plan; both give needed details for safe medication administration.</a:t>
            </a:r>
            <a:endParaRPr lang="en-US" b="1" dirty="0"/>
          </a:p>
          <a:p>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67</a:t>
            </a:fld>
            <a:endParaRPr lang="en-US"/>
          </a:p>
        </p:txBody>
      </p:sp>
    </p:spTree>
    <p:extLst>
      <p:ext uri="{BB962C8B-B14F-4D97-AF65-F5344CB8AC3E}">
        <p14:creationId xmlns:p14="http://schemas.microsoft.com/office/powerpoint/2010/main" val="483213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When there is a Protocol that corresponds with a HCP order, the HCP order, pharmacy label and the med sheet may all refer staff to the protocol for the required additional information, as seen on your screen.</a:t>
            </a:r>
            <a:endParaRPr lang="en-US" b="1" dirty="0"/>
          </a:p>
          <a:p>
            <a:endParaRPr lang="en-US" b="1" dirty="0"/>
          </a:p>
          <a:p>
            <a:endParaRPr lang="en-US" dirty="0"/>
          </a:p>
        </p:txBody>
      </p:sp>
      <p:sp>
        <p:nvSpPr>
          <p:cNvPr id="4" name="Slide Number Placeholder 3"/>
          <p:cNvSpPr>
            <a:spLocks noGrp="1"/>
          </p:cNvSpPr>
          <p:nvPr>
            <p:ph type="sldNum" sz="quarter" idx="10"/>
          </p:nvPr>
        </p:nvSpPr>
        <p:spPr/>
        <p:txBody>
          <a:bodyPr/>
          <a:lstStyle/>
          <a:p>
            <a:fld id="{6D5E9034-749D-40F3-B242-BB020F2EFAE0}" type="slidenum">
              <a:rPr lang="en-US" smtClean="0"/>
              <a:t>68</a:t>
            </a:fld>
            <a:endParaRPr lang="en-US"/>
          </a:p>
        </p:txBody>
      </p:sp>
    </p:spTree>
    <p:extLst>
      <p:ext uri="{BB962C8B-B14F-4D97-AF65-F5344CB8AC3E}">
        <p14:creationId xmlns:p14="http://schemas.microsoft.com/office/powerpoint/2010/main" val="24829464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The protocol format allows the space for additional information, such as objective criteria for use, parameters and what to do if the medication is given and is not effective. </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69</a:t>
            </a:fld>
            <a:endParaRPr lang="en-US"/>
          </a:p>
        </p:txBody>
      </p:sp>
    </p:spTree>
    <p:extLst>
      <p:ext uri="{BB962C8B-B14F-4D97-AF65-F5344CB8AC3E}">
        <p14:creationId xmlns:p14="http://schemas.microsoft.com/office/powerpoint/2010/main" val="2903646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format of the new site is meant to be ‘user friendly’ and is set up by asking ‘What would you like to do?’ with a series of options listed…..and if you scroll down you will see the next section titled…</a:t>
            </a:r>
          </a:p>
        </p:txBody>
      </p:sp>
      <p:sp>
        <p:nvSpPr>
          <p:cNvPr id="4" name="Slide Number Placeholder 3"/>
          <p:cNvSpPr>
            <a:spLocks noGrp="1"/>
          </p:cNvSpPr>
          <p:nvPr>
            <p:ph type="sldNum" sz="quarter" idx="10"/>
          </p:nvPr>
        </p:nvSpPr>
        <p:spPr/>
        <p:txBody>
          <a:bodyPr/>
          <a:lstStyle/>
          <a:p>
            <a:fld id="{6D5E9034-749D-40F3-B242-BB020F2EFAE0}" type="slidenum">
              <a:rPr lang="en-US" smtClean="0"/>
              <a:t>7</a:t>
            </a:fld>
            <a:endParaRPr lang="en-US"/>
          </a:p>
        </p:txBody>
      </p:sp>
    </p:spTree>
    <p:extLst>
      <p:ext uri="{BB962C8B-B14F-4D97-AF65-F5344CB8AC3E}">
        <p14:creationId xmlns:p14="http://schemas.microsoft.com/office/powerpoint/2010/main" val="24682075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When</a:t>
            </a:r>
            <a:r>
              <a:rPr lang="en-US" b="1" baseline="0" dirty="0"/>
              <a:t> </a:t>
            </a:r>
            <a:r>
              <a:rPr lang="en-US" b="1" dirty="0"/>
              <a:t>the protocol gives details regarding medication administration is considered an extension of the HCP order, it must be signed and dated by the HCP, posted and verified by staff, filed in the medication book with all of the other HCP orders and is valid</a:t>
            </a:r>
            <a:r>
              <a:rPr lang="en-US" b="1" baseline="0" dirty="0"/>
              <a:t> </a:t>
            </a:r>
            <a:r>
              <a:rPr lang="en-US" b="1" dirty="0"/>
              <a:t>for 1 year.</a:t>
            </a:r>
          </a:p>
        </p:txBody>
      </p:sp>
      <p:sp>
        <p:nvSpPr>
          <p:cNvPr id="4" name="Slide Number Placeholder 3"/>
          <p:cNvSpPr>
            <a:spLocks noGrp="1"/>
          </p:cNvSpPr>
          <p:nvPr>
            <p:ph type="sldNum" sz="quarter" idx="10"/>
          </p:nvPr>
        </p:nvSpPr>
        <p:spPr/>
        <p:txBody>
          <a:bodyPr/>
          <a:lstStyle/>
          <a:p>
            <a:fld id="{6D5E9034-749D-40F3-B242-BB020F2EFAE0}" type="slidenum">
              <a:rPr lang="en-US" smtClean="0"/>
              <a:t>70</a:t>
            </a:fld>
            <a:endParaRPr lang="en-US"/>
          </a:p>
        </p:txBody>
      </p:sp>
    </p:spTree>
    <p:extLst>
      <p:ext uri="{BB962C8B-B14F-4D97-AF65-F5344CB8AC3E}">
        <p14:creationId xmlns:p14="http://schemas.microsoft.com/office/powerpoint/2010/main" val="483213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Two</a:t>
            </a:r>
            <a:r>
              <a:rPr lang="en-US" b="1" baseline="0" dirty="0"/>
              <a:t> of the high alert medications, Clozaril and Coumadin,  have specific criteria listed in policy which must be included in these particular protocols. For that reason we made sample protocol templates which may be used to meet the protocol requirement for these 2 meds. The protocol templates were recently updated and reformatted by DPH and are included as handouts today.</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71</a:t>
            </a:fld>
            <a:endParaRPr lang="en-US"/>
          </a:p>
        </p:txBody>
      </p:sp>
    </p:spTree>
    <p:extLst>
      <p:ext uri="{BB962C8B-B14F-4D97-AF65-F5344CB8AC3E}">
        <p14:creationId xmlns:p14="http://schemas.microsoft.com/office/powerpoint/2010/main" val="27172100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Based</a:t>
            </a:r>
            <a:r>
              <a:rPr lang="en-US" b="1" baseline="0" dirty="0"/>
              <a:t> on feedback from the field, we would like to point out that in the MAP curriculum, part of the medication administration process states that staff should ‘never set the medication cup down’; what is meant by that is staff should never leave medication unattended.</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72</a:t>
            </a:fld>
            <a:endParaRPr lang="en-US"/>
          </a:p>
        </p:txBody>
      </p:sp>
    </p:spTree>
    <p:extLst>
      <p:ext uri="{BB962C8B-B14F-4D97-AF65-F5344CB8AC3E}">
        <p14:creationId xmlns:p14="http://schemas.microsoft.com/office/powerpoint/2010/main" val="1374602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This</a:t>
            </a:r>
            <a:r>
              <a:rPr lang="en-US" sz="1200" b="1" kern="1200" baseline="0" dirty="0">
                <a:solidFill>
                  <a:schemeClr val="tx1"/>
                </a:solidFill>
                <a:effectLst/>
                <a:latin typeface="+mn-lt"/>
                <a:ea typeface="+mn-ea"/>
                <a:cs typeface="+mn-cs"/>
              </a:rPr>
              <a:t> slide is a clarification regarding PRN parameters.</a:t>
            </a:r>
          </a:p>
          <a:p>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All PRN orders require additional parameters for use to avoid a PRN medication from being given for a prolonged period of time without the HCP’s knowledge as there may be an underlying health issue to be addressed. That being said, a ‘not to exceed’ parameter could be included however this only makes sense if the NTE parameter is less than what the person could conceivably receive based on the frequency ordered. So for example, if the</a:t>
            </a:r>
            <a:r>
              <a:rPr lang="en-US" sz="1200" b="1" kern="1200" baseline="0" dirty="0">
                <a:solidFill>
                  <a:schemeClr val="tx1"/>
                </a:solidFill>
                <a:effectLst/>
                <a:latin typeface="+mn-lt"/>
                <a:ea typeface="+mn-ea"/>
                <a:cs typeface="+mn-cs"/>
              </a:rPr>
              <a:t> order read</a:t>
            </a:r>
            <a:r>
              <a:rPr lang="en-US" sz="1200" b="1" kern="1200" dirty="0">
                <a:solidFill>
                  <a:schemeClr val="tx1"/>
                </a:solidFill>
                <a:effectLst/>
                <a:latin typeface="+mn-lt"/>
                <a:ea typeface="+mn-ea"/>
                <a:cs typeface="+mn-cs"/>
              </a:rPr>
              <a:t> ‘every 6 hrs PRN’, it does not make sense to include a ‘do not exceed 4 doses in 24 hours’ since</a:t>
            </a:r>
            <a:r>
              <a:rPr lang="en-US" sz="1200" b="1" kern="1200" baseline="0" dirty="0">
                <a:solidFill>
                  <a:schemeClr val="tx1"/>
                </a:solidFill>
                <a:effectLst/>
                <a:latin typeface="+mn-lt"/>
                <a:ea typeface="+mn-ea"/>
                <a:cs typeface="+mn-cs"/>
              </a:rPr>
              <a:t> 4 doses is already the max  number of doses that could be administered according to the order. </a:t>
            </a:r>
            <a:r>
              <a:rPr lang="en-US" sz="1200" b="1" kern="1200" dirty="0">
                <a:solidFill>
                  <a:schemeClr val="tx1"/>
                </a:solidFill>
                <a:effectLst/>
                <a:latin typeface="+mn-lt"/>
                <a:ea typeface="+mn-ea"/>
                <a:cs typeface="+mn-cs"/>
              </a:rPr>
              <a:t>In addition, if the PRN order has only a ‘not to exceed’ parameter, there is still no direction for staff regarding what to do next if the medication is given and the symptoms continue. </a:t>
            </a:r>
          </a:p>
          <a:p>
            <a:r>
              <a:rPr lang="en-US" sz="1200" b="1" kern="1200" dirty="0">
                <a:solidFill>
                  <a:schemeClr val="tx1"/>
                </a:solidFill>
                <a:effectLst/>
                <a:latin typeface="+mn-lt"/>
                <a:ea typeface="+mn-ea"/>
                <a:cs typeface="+mn-cs"/>
              </a:rPr>
              <a:t>In summary, keep the ‘not to exceed’ parameters, if/when</a:t>
            </a:r>
            <a:r>
              <a:rPr lang="en-US" sz="1200" b="1" kern="1200" baseline="0" dirty="0">
                <a:solidFill>
                  <a:schemeClr val="tx1"/>
                </a:solidFill>
                <a:effectLst/>
                <a:latin typeface="+mn-lt"/>
                <a:ea typeface="+mn-ea"/>
                <a:cs typeface="+mn-cs"/>
              </a:rPr>
              <a:t> it </a:t>
            </a:r>
            <a:r>
              <a:rPr lang="en-US" sz="1200" b="1" kern="1200" dirty="0">
                <a:solidFill>
                  <a:schemeClr val="tx1"/>
                </a:solidFill>
                <a:effectLst/>
                <a:latin typeface="+mn-lt"/>
                <a:ea typeface="+mn-ea"/>
                <a:cs typeface="+mn-cs"/>
              </a:rPr>
              <a:t>makes sense</a:t>
            </a:r>
            <a:r>
              <a:rPr lang="en-US" sz="1200" b="1" kern="1200" baseline="0" dirty="0">
                <a:solidFill>
                  <a:schemeClr val="tx1"/>
                </a:solidFill>
                <a:effectLst/>
                <a:latin typeface="+mn-lt"/>
                <a:ea typeface="+mn-ea"/>
                <a:cs typeface="+mn-cs"/>
              </a:rPr>
              <a:t> however the most important parameter to</a:t>
            </a:r>
            <a:r>
              <a:rPr lang="en-US" sz="1200" b="1" kern="1200" dirty="0">
                <a:solidFill>
                  <a:schemeClr val="tx1"/>
                </a:solidFill>
                <a:effectLst/>
                <a:latin typeface="+mn-lt"/>
                <a:ea typeface="+mn-ea"/>
                <a:cs typeface="+mn-cs"/>
              </a:rPr>
              <a:t> include in all PRN orders is directions for staff regarding what to do if the medication is given and is not effective,</a:t>
            </a:r>
            <a:r>
              <a:rPr lang="en-US" sz="1200" b="1" kern="1200" baseline="0" dirty="0">
                <a:solidFill>
                  <a:schemeClr val="tx1"/>
                </a:solidFill>
                <a:effectLst/>
                <a:latin typeface="+mn-lt"/>
                <a:ea typeface="+mn-ea"/>
                <a:cs typeface="+mn-cs"/>
              </a:rPr>
              <a:t> for example calling the HCP.</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73</a:t>
            </a:fld>
            <a:endParaRPr lang="en-US"/>
          </a:p>
        </p:txBody>
      </p:sp>
    </p:spTree>
    <p:extLst>
      <p:ext uri="{BB962C8B-B14F-4D97-AF65-F5344CB8AC3E}">
        <p14:creationId xmlns:p14="http://schemas.microsoft.com/office/powerpoint/2010/main" val="18111503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 a recent meeting with D&amp;S Diversified Technologies feedback</a:t>
            </a:r>
            <a:r>
              <a:rPr lang="en-US" b="1" baseline="0" dirty="0"/>
              <a:t> was received regarding some of the more common reasons staff continue to fail the skills portion of the certification test.</a:t>
            </a:r>
          </a:p>
          <a:p>
            <a:r>
              <a:rPr lang="en-US" b="1" baseline="0" dirty="0"/>
              <a:t>For transcriptions, staff continue to set up the grid incorrectly meaning that either the first dose, the last dose or both, are not correct.</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74</a:t>
            </a:fld>
            <a:endParaRPr lang="en-US"/>
          </a:p>
        </p:txBody>
      </p:sp>
    </p:spTree>
    <p:extLst>
      <p:ext uri="{BB962C8B-B14F-4D97-AF65-F5344CB8AC3E}">
        <p14:creationId xmlns:p14="http://schemas.microsoft.com/office/powerpoint/2010/main" val="29443280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Other reasons for failure is that ‘am’ and/or ‘pm’ is not listed with the time in the hour column or is listed incorrectly…such as..</a:t>
            </a:r>
          </a:p>
        </p:txBody>
      </p:sp>
      <p:sp>
        <p:nvSpPr>
          <p:cNvPr id="4" name="Slide Number Placeholder 3"/>
          <p:cNvSpPr>
            <a:spLocks noGrp="1"/>
          </p:cNvSpPr>
          <p:nvPr>
            <p:ph type="sldNum" sz="quarter" idx="10"/>
          </p:nvPr>
        </p:nvSpPr>
        <p:spPr/>
        <p:txBody>
          <a:bodyPr/>
          <a:lstStyle/>
          <a:p>
            <a:fld id="{6D5E9034-749D-40F3-B242-BB020F2EFAE0}" type="slidenum">
              <a:rPr lang="en-US" smtClean="0"/>
              <a:t>75</a:t>
            </a:fld>
            <a:endParaRPr lang="en-US"/>
          </a:p>
        </p:txBody>
      </p:sp>
    </p:spTree>
    <p:extLst>
      <p:ext uri="{BB962C8B-B14F-4D97-AF65-F5344CB8AC3E}">
        <p14:creationId xmlns:p14="http://schemas.microsoft.com/office/powerpoint/2010/main" val="29443280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12am and 12pm are reversed. Remind</a:t>
            </a:r>
            <a:r>
              <a:rPr lang="en-US" b="1" baseline="0" dirty="0"/>
              <a:t> staff that 12am is the same as midnight and 12pm is noontime</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76</a:t>
            </a:fld>
            <a:endParaRPr lang="en-US"/>
          </a:p>
        </p:txBody>
      </p:sp>
    </p:spTree>
    <p:extLst>
      <p:ext uri="{BB962C8B-B14F-4D97-AF65-F5344CB8AC3E}">
        <p14:creationId xmlns:p14="http://schemas.microsoft.com/office/powerpoint/2010/main" val="29443280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most common reason for failure of the medication administration portion of the skills test is either forgetting to document in the count book at all or doing it incorrectly.</a:t>
            </a:r>
          </a:p>
        </p:txBody>
      </p:sp>
      <p:sp>
        <p:nvSpPr>
          <p:cNvPr id="4" name="Slide Number Placeholder 3"/>
          <p:cNvSpPr>
            <a:spLocks noGrp="1"/>
          </p:cNvSpPr>
          <p:nvPr>
            <p:ph type="sldNum" sz="quarter" idx="10"/>
          </p:nvPr>
        </p:nvSpPr>
        <p:spPr/>
        <p:txBody>
          <a:bodyPr/>
          <a:lstStyle/>
          <a:p>
            <a:fld id="{6D5E9034-749D-40F3-B242-BB020F2EFAE0}" type="slidenum">
              <a:rPr lang="en-US" smtClean="0"/>
              <a:t>77</a:t>
            </a:fld>
            <a:endParaRPr lang="en-US"/>
          </a:p>
        </p:txBody>
      </p:sp>
    </p:spTree>
    <p:extLst>
      <p:ext uri="{BB962C8B-B14F-4D97-AF65-F5344CB8AC3E}">
        <p14:creationId xmlns:p14="http://schemas.microsoft.com/office/powerpoint/2010/main" val="29443280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 shows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If staff do not show for a test a ‘no show’ fee is incurred. After 7 years, an unpaid fee will go to collections. This is important information especially if the staff is in the midst of the testing process and breaks service with the agency; be sure to cancel the certification test. The staff may not even be aware that the no show fee was incurred until it goes to collections and is subsequently reflected in their credit score.</a:t>
            </a:r>
            <a:endParaRPr lang="en-US" dirty="0"/>
          </a:p>
        </p:txBody>
      </p:sp>
      <p:sp>
        <p:nvSpPr>
          <p:cNvPr id="4" name="Slide Number Placeholder 3"/>
          <p:cNvSpPr>
            <a:spLocks noGrp="1"/>
          </p:cNvSpPr>
          <p:nvPr>
            <p:ph type="sldNum" sz="quarter" idx="10"/>
          </p:nvPr>
        </p:nvSpPr>
        <p:spPr/>
        <p:txBody>
          <a:bodyPr/>
          <a:lstStyle/>
          <a:p>
            <a:fld id="{6D5E9034-749D-40F3-B242-BB020F2EFAE0}" type="slidenum">
              <a:rPr lang="en-US" smtClean="0"/>
              <a:t>78</a:t>
            </a:fld>
            <a:endParaRPr lang="en-US"/>
          </a:p>
        </p:txBody>
      </p:sp>
    </p:spTree>
    <p:extLst>
      <p:ext uri="{BB962C8B-B14F-4D97-AF65-F5344CB8AC3E}">
        <p14:creationId xmlns:p14="http://schemas.microsoft.com/office/powerpoint/2010/main" val="29443280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When going for</a:t>
            </a:r>
            <a:r>
              <a:rPr lang="en-US" b="1" baseline="0" dirty="0"/>
              <a:t> their certification </a:t>
            </a:r>
            <a:r>
              <a:rPr lang="en-US" b="1" dirty="0"/>
              <a:t>test , instruct staff to</a:t>
            </a:r>
            <a:r>
              <a:rPr lang="en-US" b="1" baseline="0" dirty="0"/>
              <a:t> locate the ‘Pink Sign’ at the test site which identifies the waiting area.</a:t>
            </a:r>
          </a:p>
          <a:p>
            <a:r>
              <a:rPr lang="en-US" b="1" baseline="0" dirty="0"/>
              <a:t>After locating the Pink Sign, staff should read it for details and policies regarding the test procedure, such as having their ID ready and cell phones off.</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79</a:t>
            </a:fld>
            <a:endParaRPr lang="en-US"/>
          </a:p>
        </p:txBody>
      </p:sp>
    </p:spTree>
    <p:extLst>
      <p:ext uri="{BB962C8B-B14F-4D97-AF65-F5344CB8AC3E}">
        <p14:creationId xmlns:p14="http://schemas.microsoft.com/office/powerpoint/2010/main" val="2095416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you need to know…it</a:t>
            </a:r>
            <a:r>
              <a:rPr lang="en-US" b="1" baseline="0" dirty="0"/>
              <a:t> is in this section that you will find the new Advisories…</a:t>
            </a:r>
            <a:endParaRPr lang="en-US" b="1" dirty="0"/>
          </a:p>
        </p:txBody>
      </p:sp>
      <p:sp>
        <p:nvSpPr>
          <p:cNvPr id="4" name="Slide Number Placeholder 3"/>
          <p:cNvSpPr>
            <a:spLocks noGrp="1"/>
          </p:cNvSpPr>
          <p:nvPr>
            <p:ph type="sldNum" sz="quarter" idx="10"/>
          </p:nvPr>
        </p:nvSpPr>
        <p:spPr/>
        <p:txBody>
          <a:bodyPr/>
          <a:lstStyle/>
          <a:p>
            <a:fld id="{6D5E9034-749D-40F3-B242-BB020F2EFAE0}" type="slidenum">
              <a:rPr lang="en-US" smtClean="0"/>
              <a:t>8</a:t>
            </a:fld>
            <a:endParaRPr lang="en-US"/>
          </a:p>
        </p:txBody>
      </p:sp>
    </p:spTree>
    <p:extLst>
      <p:ext uri="{BB962C8B-B14F-4D97-AF65-F5344CB8AC3E}">
        <p14:creationId xmlns:p14="http://schemas.microsoft.com/office/powerpoint/2010/main" val="246820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concludes today’s webinar, the next trainer webinar will be in the fall 2018, date to be determined. </a:t>
            </a:r>
          </a:p>
          <a:p>
            <a:endParaRPr lang="en-US" b="1" dirty="0"/>
          </a:p>
          <a:p>
            <a:r>
              <a:rPr lang="en-US" b="1" dirty="0"/>
              <a:t>Thank you for listening.</a:t>
            </a:r>
          </a:p>
        </p:txBody>
      </p:sp>
      <p:sp>
        <p:nvSpPr>
          <p:cNvPr id="4" name="Slide Number Placeholder 3"/>
          <p:cNvSpPr>
            <a:spLocks noGrp="1"/>
          </p:cNvSpPr>
          <p:nvPr>
            <p:ph type="sldNum" sz="quarter" idx="10"/>
          </p:nvPr>
        </p:nvSpPr>
        <p:spPr/>
        <p:txBody>
          <a:bodyPr/>
          <a:lstStyle/>
          <a:p>
            <a:fld id="{6D5E9034-749D-40F3-B242-BB020F2EFAE0}" type="slidenum">
              <a:rPr lang="en-US" smtClean="0"/>
              <a:t>80</a:t>
            </a:fld>
            <a:endParaRPr lang="en-US"/>
          </a:p>
        </p:txBody>
      </p:sp>
    </p:spTree>
    <p:extLst>
      <p:ext uri="{BB962C8B-B14F-4D97-AF65-F5344CB8AC3E}">
        <p14:creationId xmlns:p14="http://schemas.microsoft.com/office/powerpoint/2010/main" val="3985026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solidFill>
                  <a:schemeClr val="tx1"/>
                </a:solidFill>
              </a:rPr>
              <a:t>…..I will review each…..to access the Advisories……..</a:t>
            </a:r>
            <a:endParaRPr lang="en-US" b="1"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6D5E9034-749D-40F3-B242-BB020F2EFAE0}" type="slidenum">
              <a:rPr lang="en-US" smtClean="0"/>
              <a:t>9</a:t>
            </a:fld>
            <a:endParaRPr lang="en-US"/>
          </a:p>
        </p:txBody>
      </p:sp>
    </p:spTree>
    <p:extLst>
      <p:ext uri="{BB962C8B-B14F-4D97-AF65-F5344CB8AC3E}">
        <p14:creationId xmlns:p14="http://schemas.microsoft.com/office/powerpoint/2010/main" val="327867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EC457D2-A677-4F54-8FF6-9EA4FEA376CB}" type="datetimeFigureOut">
              <a:rPr lang="en-US" smtClean="0"/>
              <a:t>7/11/2018</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BB8C137-5C29-4731-84E7-F30E670DC06D}"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C457D2-A677-4F54-8FF6-9EA4FEA376CB}"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8C137-5C29-4731-84E7-F30E670DC0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C457D2-A677-4F54-8FF6-9EA4FEA376CB}"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8C137-5C29-4731-84E7-F30E670DC0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C457D2-A677-4F54-8FF6-9EA4FEA376CB}"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8C137-5C29-4731-84E7-F30E670DC0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C457D2-A677-4F54-8FF6-9EA4FEA376CB}"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8C137-5C29-4731-84E7-F30E670DC06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0EC457D2-A677-4F54-8FF6-9EA4FEA376CB}"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8C137-5C29-4731-84E7-F30E670DC06D}"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C457D2-A677-4F54-8FF6-9EA4FEA376CB}" type="datetimeFigureOut">
              <a:rPr lang="en-US" smtClean="0"/>
              <a:t>7/11/2018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8C137-5C29-4731-84E7-F30E670DC06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C457D2-A677-4F54-8FF6-9EA4FEA376CB}" type="datetimeFigureOut">
              <a:rPr lang="en-US" smtClean="0"/>
              <a:t>7/11/2018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8C137-5C29-4731-84E7-F30E670DC0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C457D2-A677-4F54-8FF6-9EA4FEA376CB}" type="datetimeFigureOut">
              <a:rPr lang="en-US" smtClean="0"/>
              <a:t>7/11/2018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8C137-5C29-4731-84E7-F30E670DC0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EC457D2-A677-4F54-8FF6-9EA4FEA376CB}" type="datetimeFigureOut">
              <a:rPr lang="en-US" smtClean="0"/>
              <a:t>7/11/2018</a:t>
            </a:fld>
            <a:endParaRPr lang="en-US"/>
          </a:p>
        </p:txBody>
      </p:sp>
      <p:sp>
        <p:nvSpPr>
          <p:cNvPr id="7" name="Slide Number Placeholder 6"/>
          <p:cNvSpPr>
            <a:spLocks noGrp="1"/>
          </p:cNvSpPr>
          <p:nvPr>
            <p:ph type="sldNum" sz="quarter" idx="12"/>
          </p:nvPr>
        </p:nvSpPr>
        <p:spPr/>
        <p:txBody>
          <a:bodyPr/>
          <a:lstStyle/>
          <a:p>
            <a:fld id="{BBB8C137-5C29-4731-84E7-F30E670DC06D}"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C457D2-A677-4F54-8FF6-9EA4FEA376CB}" type="datetimeFigureOut">
              <a:rPr lang="en-US" smtClean="0"/>
              <a:t>7/11/2018</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BB8C137-5C29-4731-84E7-F30E670DC06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EC457D2-A677-4F54-8FF6-9EA4FEA376CB}" type="datetimeFigureOut">
              <a:rPr lang="en-US" smtClean="0"/>
              <a:t>7/11/2018</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BB8C137-5C29-4731-84E7-F30E670DC0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b="0" i="0" u="none"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1.emf"/><Relationship Id="rId4" Type="http://schemas.openxmlformats.org/officeDocument/2006/relationships/oleObject" Target="../embeddings/oleObject1.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1.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edication Administration Program"/>
          <p:cNvSpPr>
            <a:spLocks noGrp="1"/>
          </p:cNvSpPr>
          <p:nvPr>
            <p:ph type="ctrTitle"/>
          </p:nvPr>
        </p:nvSpPr>
        <p:spPr/>
        <p:txBody>
          <a:bodyPr>
            <a:normAutofit fontScale="90000"/>
          </a:bodyPr>
          <a:lstStyle/>
          <a:p>
            <a:r>
              <a:rPr lang="en-US" b="1" dirty="0"/>
              <a:t>Medication Administration Program</a:t>
            </a:r>
          </a:p>
        </p:txBody>
      </p:sp>
      <p:sp>
        <p:nvSpPr>
          <p:cNvPr id="3" name="Subtitle 2" descr="Spring 2018 DDS MAP Trainer Webinar"/>
          <p:cNvSpPr>
            <a:spLocks noGrp="1"/>
          </p:cNvSpPr>
          <p:nvPr>
            <p:ph type="subTitle" idx="1"/>
          </p:nvPr>
        </p:nvSpPr>
        <p:spPr/>
        <p:txBody>
          <a:bodyPr/>
          <a:lstStyle/>
          <a:p>
            <a:r>
              <a:rPr lang="en-US" b="1" dirty="0"/>
              <a:t>Spring 2018 </a:t>
            </a:r>
          </a:p>
          <a:p>
            <a:r>
              <a:rPr lang="en-US" b="1" dirty="0"/>
              <a:t>DDS MAP Trainer Webinar</a:t>
            </a:r>
          </a:p>
        </p:txBody>
      </p:sp>
    </p:spTree>
    <p:extLst>
      <p:ext uri="{BB962C8B-B14F-4D97-AF65-F5344CB8AC3E}">
        <p14:creationId xmlns:p14="http://schemas.microsoft.com/office/powerpoint/2010/main" val="1244109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www.mass.gov/dph/map</a:t>
            </a:r>
          </a:p>
        </p:txBody>
      </p:sp>
      <p:pic>
        <p:nvPicPr>
          <p:cNvPr id="2050" name="Picture 2" descr="Image of new Mass.gov What you need to know page with MAP Resources highlighted"/>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0086" b="5129"/>
          <a:stretch/>
        </p:blipFill>
        <p:spPr bwMode="auto">
          <a:xfrm>
            <a:off x="533400" y="2209800"/>
            <a:ext cx="8126064" cy="347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7120636" y="3030728"/>
            <a:ext cx="978408" cy="484632"/>
          </a:xfrm>
          <a:prstGeom prst="lef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747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www.mass.gov/dph/map</a:t>
            </a:r>
          </a:p>
        </p:txBody>
      </p:sp>
      <p:pic>
        <p:nvPicPr>
          <p:cNvPr id="4" name="Picture 2" descr="Image of new Mass.gov Advisories page"/>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606" b="2606"/>
          <a:stretch/>
        </p:blipFill>
        <p:spPr bwMode="auto">
          <a:xfrm>
            <a:off x="533400" y="1905000"/>
            <a:ext cx="8128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1321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On-line References</a:t>
            </a:r>
          </a:p>
        </p:txBody>
      </p:sp>
      <p:pic>
        <p:nvPicPr>
          <p:cNvPr id="4" name="Picture 2" descr="Image of updated MAP Advisory Ruling Reference Materials"/>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6654" t="21322" r="35492" b="14575"/>
          <a:stretch/>
        </p:blipFill>
        <p:spPr bwMode="auto">
          <a:xfrm>
            <a:off x="2590800" y="1981200"/>
            <a:ext cx="3461134" cy="44805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90984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t>Transportation  of Medication</a:t>
            </a:r>
          </a:p>
        </p:txBody>
      </p:sp>
      <p:pic>
        <p:nvPicPr>
          <p:cNvPr id="3075" name="Picture 3" descr="Image of updated MAP Advisory Ruling for Transportation of Medications"/>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6654" t="20850" r="35492" b="13991"/>
          <a:stretch/>
        </p:blipFill>
        <p:spPr bwMode="auto">
          <a:xfrm>
            <a:off x="2743200" y="2057400"/>
            <a:ext cx="3335722" cy="43891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57455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Suspected Drug Tampering</a:t>
            </a:r>
          </a:p>
        </p:txBody>
      </p:sp>
      <p:pic>
        <p:nvPicPr>
          <p:cNvPr id="7170" name="Picture 2" descr="Image of updated MAP Advisory Ruling Suspected Drug Tamperin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3196" t="7819" r="14969" b="11384"/>
          <a:stretch/>
        </p:blipFill>
        <p:spPr bwMode="auto">
          <a:xfrm>
            <a:off x="1312951" y="2324100"/>
            <a:ext cx="6793104" cy="42976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79873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MAP Certification Process</a:t>
            </a:r>
          </a:p>
        </p:txBody>
      </p:sp>
      <p:pic>
        <p:nvPicPr>
          <p:cNvPr id="2050" name="Picture 2" descr="Image of updated MAP Advisory Ruling Certification Process"/>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9322" t="10425" r="28162" b="6171"/>
          <a:stretch/>
        </p:blipFill>
        <p:spPr bwMode="auto">
          <a:xfrm>
            <a:off x="2438400" y="2057400"/>
            <a:ext cx="4060516" cy="44805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09666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MAP Certification Process</a:t>
            </a:r>
          </a:p>
        </p:txBody>
      </p:sp>
      <p:sp>
        <p:nvSpPr>
          <p:cNvPr id="3" name="Content Placeholder 2"/>
          <p:cNvSpPr>
            <a:spLocks noGrp="1"/>
          </p:cNvSpPr>
          <p:nvPr>
            <p:ph idx="1"/>
          </p:nvPr>
        </p:nvSpPr>
        <p:spPr/>
        <p:txBody>
          <a:bodyPr>
            <a:normAutofit/>
          </a:bodyPr>
          <a:lstStyle/>
          <a:p>
            <a:r>
              <a:rPr lang="en-US" sz="4000" b="1" dirty="0"/>
              <a:t>Remedial training</a:t>
            </a:r>
          </a:p>
          <a:p>
            <a:pPr lvl="1"/>
            <a:r>
              <a:rPr lang="en-US" sz="3600" b="1" dirty="0"/>
              <a:t>Once completed</a:t>
            </a:r>
          </a:p>
          <a:p>
            <a:pPr lvl="2"/>
            <a:r>
              <a:rPr lang="en-US" sz="3400" b="1" dirty="0"/>
              <a:t>Staff will only complete the portion(s) of the certification test which was failed</a:t>
            </a:r>
          </a:p>
        </p:txBody>
      </p:sp>
    </p:spTree>
    <p:extLst>
      <p:ext uri="{BB962C8B-B14F-4D97-AF65-F5344CB8AC3E}">
        <p14:creationId xmlns:p14="http://schemas.microsoft.com/office/powerpoint/2010/main" val="2045752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New Site Checklist</a:t>
            </a:r>
          </a:p>
        </p:txBody>
      </p:sp>
      <p:pic>
        <p:nvPicPr>
          <p:cNvPr id="4" name="Picture 3" descr="Image of updated MAP Advisory Ruling New Site Checklist"/>
          <p:cNvPicPr/>
          <p:nvPr/>
        </p:nvPicPr>
        <p:blipFill rotWithShape="1">
          <a:blip r:embed="rId3"/>
          <a:srcRect l="3080" t="7287" r="34733" b="22273"/>
          <a:stretch/>
        </p:blipFill>
        <p:spPr bwMode="auto">
          <a:xfrm>
            <a:off x="1447800" y="2035233"/>
            <a:ext cx="6217920" cy="429768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1795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New MAP Sites</a:t>
            </a:r>
          </a:p>
        </p:txBody>
      </p:sp>
      <p:sp>
        <p:nvSpPr>
          <p:cNvPr id="3" name="Content Placeholder 2"/>
          <p:cNvSpPr>
            <a:spLocks noGrp="1"/>
          </p:cNvSpPr>
          <p:nvPr>
            <p:ph idx="1"/>
          </p:nvPr>
        </p:nvSpPr>
        <p:spPr/>
        <p:txBody>
          <a:bodyPr>
            <a:normAutofit/>
          </a:bodyPr>
          <a:lstStyle/>
          <a:p>
            <a:r>
              <a:rPr lang="en-US" sz="4000" b="1" dirty="0"/>
              <a:t>Attestation of Medication Administration Program Controlled Substance Registration</a:t>
            </a:r>
          </a:p>
          <a:p>
            <a:pPr lvl="1"/>
            <a:r>
              <a:rPr lang="en-US" sz="3800" b="1" dirty="0"/>
              <a:t>For New Potential MAP Sites</a:t>
            </a:r>
          </a:p>
        </p:txBody>
      </p:sp>
    </p:spTree>
    <p:extLst>
      <p:ext uri="{BB962C8B-B14F-4D97-AF65-F5344CB8AC3E}">
        <p14:creationId xmlns:p14="http://schemas.microsoft.com/office/powerpoint/2010/main" val="1186587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www.mass.gov/dph/map</a:t>
            </a:r>
          </a:p>
        </p:txBody>
      </p:sp>
      <p:pic>
        <p:nvPicPr>
          <p:cNvPr id="2050" name="Picture 2" descr="Image of new Mass.gov What would you like to do page with Apply for MCSR as a MAP site highlight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2057400"/>
            <a:ext cx="7802880" cy="438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5706549" y="3686556"/>
            <a:ext cx="978408" cy="484632"/>
          </a:xfrm>
          <a:prstGeom prst="lef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0949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Agenda</a:t>
            </a:r>
          </a:p>
        </p:txBody>
      </p:sp>
      <p:sp>
        <p:nvSpPr>
          <p:cNvPr id="3" name="Content Placeholder 2"/>
          <p:cNvSpPr>
            <a:spLocks noGrp="1"/>
          </p:cNvSpPr>
          <p:nvPr>
            <p:ph idx="1"/>
          </p:nvPr>
        </p:nvSpPr>
        <p:spPr/>
        <p:txBody>
          <a:bodyPr>
            <a:normAutofit lnSpcReduction="10000"/>
          </a:bodyPr>
          <a:lstStyle/>
          <a:p>
            <a:r>
              <a:rPr lang="en-US" sz="4000" b="1" dirty="0"/>
              <a:t>New information</a:t>
            </a:r>
          </a:p>
          <a:p>
            <a:pPr lvl="1"/>
            <a:r>
              <a:rPr lang="en-US" sz="3800" b="1" dirty="0"/>
              <a:t>Advisories</a:t>
            </a:r>
          </a:p>
          <a:p>
            <a:pPr lvl="1"/>
            <a:r>
              <a:rPr lang="en-US" sz="3800" b="1" dirty="0"/>
              <a:t>Notices</a:t>
            </a:r>
          </a:p>
          <a:p>
            <a:r>
              <a:rPr lang="en-US" sz="4000" b="1" dirty="0"/>
              <a:t>Updates</a:t>
            </a:r>
          </a:p>
          <a:p>
            <a:r>
              <a:rPr lang="en-US" sz="4000" b="1" dirty="0"/>
              <a:t>Reminders</a:t>
            </a:r>
          </a:p>
        </p:txBody>
      </p:sp>
    </p:spTree>
    <p:extLst>
      <p:ext uri="{BB962C8B-B14F-4D97-AF65-F5344CB8AC3E}">
        <p14:creationId xmlns:p14="http://schemas.microsoft.com/office/powerpoint/2010/main" val="1102126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t>Attestation Document</a:t>
            </a:r>
          </a:p>
        </p:txBody>
      </p:sp>
      <p:pic>
        <p:nvPicPr>
          <p:cNvPr id="3074" name="Picture 2" descr="Image of Mass.gov page that has the Attestation Documen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7965440" cy="448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5029200" y="5167884"/>
            <a:ext cx="978408" cy="484632"/>
          </a:xfrm>
          <a:prstGeom prst="lef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2851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Attestation Document</a:t>
            </a:r>
          </a:p>
        </p:txBody>
      </p:sp>
      <p:pic>
        <p:nvPicPr>
          <p:cNvPr id="6146" name="Picture 2" descr="Image of the updated Attestation document"/>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330" t="10424" r="7639" b="24417"/>
          <a:stretch/>
        </p:blipFill>
        <p:spPr bwMode="auto">
          <a:xfrm>
            <a:off x="304800" y="2362200"/>
            <a:ext cx="8485635" cy="3657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21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Notices</a:t>
            </a:r>
          </a:p>
        </p:txBody>
      </p:sp>
      <p:sp>
        <p:nvSpPr>
          <p:cNvPr id="3" name="Content Placeholder 2"/>
          <p:cNvSpPr>
            <a:spLocks noGrp="1"/>
          </p:cNvSpPr>
          <p:nvPr>
            <p:ph idx="1"/>
          </p:nvPr>
        </p:nvSpPr>
        <p:spPr/>
        <p:txBody>
          <a:bodyPr>
            <a:normAutofit fontScale="77500" lnSpcReduction="20000"/>
          </a:bodyPr>
          <a:lstStyle/>
          <a:p>
            <a:r>
              <a:rPr lang="en-US" sz="3600" b="1" dirty="0"/>
              <a:t>DCP Disposition of Controlled Substance MAP Sites MCSR Termination</a:t>
            </a:r>
          </a:p>
          <a:p>
            <a:r>
              <a:rPr lang="en-US" sz="3600" b="1" dirty="0"/>
              <a:t>DCP MAP Notice-Rescission of MAP Hospice Policies 16-2 and 16-3 </a:t>
            </a:r>
          </a:p>
          <a:p>
            <a:pPr lvl="2"/>
            <a:r>
              <a:rPr lang="en-US" sz="3200" b="1" dirty="0"/>
              <a:t>Follow up Advisory Ruling MAP Policy 16-2 Hospice</a:t>
            </a:r>
          </a:p>
          <a:p>
            <a:r>
              <a:rPr lang="en-US" sz="3600" b="1" dirty="0"/>
              <a:t>Notice of Revised G/J Tube Management Form</a:t>
            </a:r>
          </a:p>
        </p:txBody>
      </p:sp>
    </p:spTree>
    <p:extLst>
      <p:ext uri="{BB962C8B-B14F-4D97-AF65-F5344CB8AC3E}">
        <p14:creationId xmlns:p14="http://schemas.microsoft.com/office/powerpoint/2010/main" val="1002137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www.mass.gov/dph/map</a:t>
            </a:r>
          </a:p>
        </p:txBody>
      </p:sp>
      <p:pic>
        <p:nvPicPr>
          <p:cNvPr id="4098" name="Picture 2" descr="Image of new Mass.gov What would you like to do with MAP Site Closure highlight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2209800"/>
            <a:ext cx="7640320" cy="42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5117592" y="5396484"/>
            <a:ext cx="978408" cy="484632"/>
          </a:xfrm>
          <a:prstGeom prst="lef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608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of updated Drug Control Program form"/>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1735" t="7820" r="51613" b="6172"/>
          <a:stretch/>
        </p:blipFill>
        <p:spPr bwMode="auto">
          <a:xfrm>
            <a:off x="2590800" y="685800"/>
            <a:ext cx="4433550" cy="58521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04393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Board of Registration in Nursing</a:t>
            </a:r>
          </a:p>
        </p:txBody>
      </p:sp>
      <p:sp>
        <p:nvSpPr>
          <p:cNvPr id="3" name="Content Placeholder 2"/>
          <p:cNvSpPr>
            <a:spLocks noGrp="1"/>
          </p:cNvSpPr>
          <p:nvPr>
            <p:ph idx="1"/>
          </p:nvPr>
        </p:nvSpPr>
        <p:spPr/>
        <p:txBody>
          <a:bodyPr>
            <a:normAutofit/>
          </a:bodyPr>
          <a:lstStyle/>
          <a:p>
            <a:r>
              <a:rPr lang="en-US" sz="4000" b="1" dirty="0"/>
              <a:t>Advisory Ruling</a:t>
            </a:r>
          </a:p>
          <a:p>
            <a:pPr lvl="1"/>
            <a:r>
              <a:rPr lang="en-US" sz="3800" b="1" dirty="0"/>
              <a:t>Accepting, Verifying, Transcribing and Implementing Prescriber Orders</a:t>
            </a:r>
          </a:p>
        </p:txBody>
      </p:sp>
    </p:spTree>
    <p:extLst>
      <p:ext uri="{BB962C8B-B14F-4D97-AF65-F5344CB8AC3E}">
        <p14:creationId xmlns:p14="http://schemas.microsoft.com/office/powerpoint/2010/main" val="3163084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www.mass.gov/dph/map</a:t>
            </a:r>
            <a:endParaRPr lang="en-US" sz="4800" dirty="0"/>
          </a:p>
        </p:txBody>
      </p:sp>
      <p:pic>
        <p:nvPicPr>
          <p:cNvPr id="4" name="Picture 2" descr="Image of new Mass.gov What you need to know page with MAP Policy Manual highlighted"/>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0086" b="5129"/>
          <a:stretch/>
        </p:blipFill>
        <p:spPr bwMode="auto">
          <a:xfrm>
            <a:off x="533400" y="2209800"/>
            <a:ext cx="8042685" cy="338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457200" y="3034284"/>
            <a:ext cx="978408" cy="484632"/>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960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Rescission of Hospice Policies 16-2 and 16-3</a:t>
            </a:r>
          </a:p>
        </p:txBody>
      </p:sp>
      <p:pic>
        <p:nvPicPr>
          <p:cNvPr id="3074" name="Picture 2" descr="Image of the Policy Manual document page"/>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10425" b="6171"/>
          <a:stretch/>
        </p:blipFill>
        <p:spPr bwMode="auto">
          <a:xfrm>
            <a:off x="609600" y="2057400"/>
            <a:ext cx="7991301" cy="374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ft Arrow 2"/>
          <p:cNvSpPr/>
          <p:nvPr/>
        </p:nvSpPr>
        <p:spPr>
          <a:xfrm>
            <a:off x="5041392" y="4479036"/>
            <a:ext cx="978408" cy="484632"/>
          </a:xfrm>
          <a:prstGeom prst="lef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4113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Rescission of Hospice Policies 16-2 and 16-3</a:t>
            </a:r>
          </a:p>
        </p:txBody>
      </p:sp>
      <p:pic>
        <p:nvPicPr>
          <p:cNvPr id="5123" name="Picture 3" descr="Image of MAP Notice of Rescission form"/>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1735" t="7820" r="51613" b="6172"/>
          <a:stretch/>
        </p:blipFill>
        <p:spPr bwMode="auto">
          <a:xfrm>
            <a:off x="2743200" y="2133600"/>
            <a:ext cx="3394368" cy="44805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67493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Advisory-MAP Policy 16-2 Hospice</a:t>
            </a:r>
            <a:endParaRPr lang="en-US" sz="3600" b="1" dirty="0">
              <a:solidFill>
                <a:schemeClr val="tx1"/>
              </a:solidFill>
            </a:endParaRPr>
          </a:p>
        </p:txBody>
      </p:sp>
      <p:pic>
        <p:nvPicPr>
          <p:cNvPr id="4098" name="Picture 2" descr="Image of MAP Advisory Ruling Policy Hospice form"/>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2252" t="7819" r="32563" b="8778"/>
          <a:stretch/>
        </p:blipFill>
        <p:spPr bwMode="auto">
          <a:xfrm>
            <a:off x="2895600" y="2286000"/>
            <a:ext cx="3291840" cy="43891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99999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New Information"/>
          <p:cNvSpPr>
            <a:spLocks noGrp="1"/>
          </p:cNvSpPr>
          <p:nvPr>
            <p:ph type="ctrTitle"/>
          </p:nvPr>
        </p:nvSpPr>
        <p:spPr/>
        <p:txBody>
          <a:bodyPr/>
          <a:lstStyle/>
          <a:p>
            <a:r>
              <a:rPr lang="en-US" b="1" dirty="0"/>
              <a:t>New Information</a:t>
            </a:r>
          </a:p>
        </p:txBody>
      </p:sp>
    </p:spTree>
    <p:extLst>
      <p:ext uri="{BB962C8B-B14F-4D97-AF65-F5344CB8AC3E}">
        <p14:creationId xmlns:p14="http://schemas.microsoft.com/office/powerpoint/2010/main" val="345979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Medication Occurrence Reporting</a:t>
            </a:r>
            <a:endParaRPr lang="en-US" b="1" dirty="0">
              <a:solidFill>
                <a:schemeClr val="tx1"/>
              </a:solidFill>
            </a:endParaRPr>
          </a:p>
        </p:txBody>
      </p:sp>
      <p:pic>
        <p:nvPicPr>
          <p:cNvPr id="2050" name="Picture 2" descr="Image of MAP Advisory Ruling Medication Occurrence Reporting form"/>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3196" t="7819" r="13503" b="8778"/>
          <a:stretch/>
        </p:blipFill>
        <p:spPr bwMode="auto">
          <a:xfrm>
            <a:off x="1312944" y="2324100"/>
            <a:ext cx="6715125" cy="42976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96186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Medication Occurrence Report</a:t>
            </a:r>
            <a:endParaRPr lang="en-US" dirty="0">
              <a:solidFill>
                <a:schemeClr val="tx1"/>
              </a:solidFill>
            </a:endParaRPr>
          </a:p>
        </p:txBody>
      </p:sp>
      <p:pic>
        <p:nvPicPr>
          <p:cNvPr id="3074" name="Picture 2" descr="Image highlighting the changes to the Medication Occurrance Reporting form"/>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3196" t="7819" r="13503" b="8778"/>
          <a:stretch/>
        </p:blipFill>
        <p:spPr bwMode="auto">
          <a:xfrm>
            <a:off x="1312944" y="2324100"/>
            <a:ext cx="6715125" cy="42976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Oval 2"/>
          <p:cNvSpPr/>
          <p:nvPr/>
        </p:nvSpPr>
        <p:spPr>
          <a:xfrm>
            <a:off x="1295400" y="5029200"/>
            <a:ext cx="3124200"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5590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MOR form Section F</a:t>
            </a:r>
          </a:p>
        </p:txBody>
      </p:sp>
      <p:pic>
        <p:nvPicPr>
          <p:cNvPr id="2050" name="Picture 2" descr="Image of new additions to the MOR form"/>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7129" t="39089" r="29988" b="27025"/>
          <a:stretch/>
        </p:blipFill>
        <p:spPr bwMode="auto">
          <a:xfrm>
            <a:off x="304800" y="2286000"/>
            <a:ext cx="8641080"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71120" y="3505200"/>
            <a:ext cx="365760" cy="18288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81280" y="3840480"/>
            <a:ext cx="365760" cy="18288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1120" y="4191000"/>
            <a:ext cx="365760" cy="18288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116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DDS Reporting Guidelines</a:t>
            </a:r>
          </a:p>
        </p:txBody>
      </p:sp>
      <p:sp>
        <p:nvSpPr>
          <p:cNvPr id="3" name="Content Placeholder 2"/>
          <p:cNvSpPr>
            <a:spLocks noGrp="1"/>
          </p:cNvSpPr>
          <p:nvPr>
            <p:ph idx="1"/>
          </p:nvPr>
        </p:nvSpPr>
        <p:spPr/>
        <p:txBody>
          <a:bodyPr>
            <a:normAutofit/>
          </a:bodyPr>
          <a:lstStyle/>
          <a:p>
            <a:r>
              <a:rPr lang="en-US" sz="4000" b="1" dirty="0"/>
              <a:t>Summer 2018</a:t>
            </a:r>
          </a:p>
          <a:p>
            <a:pPr lvl="1"/>
            <a:r>
              <a:rPr lang="en-US" sz="3800" b="1" dirty="0"/>
              <a:t>All medication occurrences will be entered into HCSIS</a:t>
            </a:r>
          </a:p>
          <a:p>
            <a:pPr lvl="2"/>
            <a:r>
              <a:rPr lang="en-US" sz="3600" b="1" dirty="0"/>
              <a:t>Including medication errors made by licensed staff</a:t>
            </a:r>
          </a:p>
        </p:txBody>
      </p:sp>
    </p:spTree>
    <p:extLst>
      <p:ext uri="{BB962C8B-B14F-4D97-AF65-F5344CB8AC3E}">
        <p14:creationId xmlns:p14="http://schemas.microsoft.com/office/powerpoint/2010/main" val="2474144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Hotline Nursing Errors</a:t>
            </a:r>
          </a:p>
        </p:txBody>
      </p:sp>
      <p:sp>
        <p:nvSpPr>
          <p:cNvPr id="3" name="Content Placeholder 2"/>
          <p:cNvSpPr>
            <a:spLocks noGrp="1"/>
          </p:cNvSpPr>
          <p:nvPr>
            <p:ph idx="1"/>
          </p:nvPr>
        </p:nvSpPr>
        <p:spPr/>
        <p:txBody>
          <a:bodyPr>
            <a:normAutofit/>
          </a:bodyPr>
          <a:lstStyle/>
          <a:p>
            <a:r>
              <a:rPr lang="en-US" sz="4000" b="1" dirty="0"/>
              <a:t>Entered into HCSIS and</a:t>
            </a:r>
          </a:p>
          <a:p>
            <a:r>
              <a:rPr lang="en-US" sz="4000" b="1" dirty="0"/>
              <a:t>Faxed to DPH</a:t>
            </a:r>
          </a:p>
          <a:p>
            <a:pPr lvl="1"/>
            <a:r>
              <a:rPr lang="en-US" sz="3800" b="1" dirty="0"/>
              <a:t>Follow up</a:t>
            </a:r>
          </a:p>
          <a:p>
            <a:pPr lvl="2"/>
            <a:r>
              <a:rPr lang="en-US" sz="3600" b="1" dirty="0"/>
              <a:t>Determined by DPH</a:t>
            </a:r>
          </a:p>
        </p:txBody>
      </p:sp>
    </p:spTree>
    <p:extLst>
      <p:ext uri="{BB962C8B-B14F-4D97-AF65-F5344CB8AC3E}">
        <p14:creationId xmlns:p14="http://schemas.microsoft.com/office/powerpoint/2010/main" val="4111368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Revised G/J Tube Management Form</a:t>
            </a:r>
            <a:endParaRPr lang="en-US" sz="3200" b="1" dirty="0">
              <a:solidFill>
                <a:schemeClr val="tx1"/>
              </a:solidFill>
            </a:endParaRPr>
          </a:p>
        </p:txBody>
      </p:sp>
      <p:pic>
        <p:nvPicPr>
          <p:cNvPr id="5122" name="Picture 2" descr="Image of revised MAP G/J Tube Management form"/>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3196" t="7819" r="13503" b="8778"/>
          <a:stretch/>
        </p:blipFill>
        <p:spPr bwMode="auto">
          <a:xfrm>
            <a:off x="1312944" y="2324100"/>
            <a:ext cx="6715125" cy="42976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24095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MOR Trigger Reports</a:t>
            </a:r>
          </a:p>
        </p:txBody>
      </p:sp>
      <p:sp>
        <p:nvSpPr>
          <p:cNvPr id="3" name="Content Placeholder 2"/>
          <p:cNvSpPr>
            <a:spLocks noGrp="1"/>
          </p:cNvSpPr>
          <p:nvPr>
            <p:ph idx="1"/>
          </p:nvPr>
        </p:nvSpPr>
        <p:spPr/>
        <p:txBody>
          <a:bodyPr>
            <a:normAutofit/>
          </a:bodyPr>
          <a:lstStyle/>
          <a:p>
            <a:r>
              <a:rPr lang="en-US" sz="4000" b="1" dirty="0"/>
              <a:t>8 or more MORs/quarter</a:t>
            </a:r>
          </a:p>
          <a:p>
            <a:pPr lvl="1"/>
            <a:r>
              <a:rPr lang="en-US" sz="3800" b="1" dirty="0"/>
              <a:t>Triggers a report</a:t>
            </a:r>
          </a:p>
          <a:p>
            <a:pPr lvl="2"/>
            <a:r>
              <a:rPr lang="en-US" sz="3600" b="1" dirty="0"/>
              <a:t>MAP self-review will be requested</a:t>
            </a:r>
          </a:p>
        </p:txBody>
      </p:sp>
    </p:spTree>
    <p:extLst>
      <p:ext uri="{BB962C8B-B14F-4D97-AF65-F5344CB8AC3E}">
        <p14:creationId xmlns:p14="http://schemas.microsoft.com/office/powerpoint/2010/main" val="1183248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MOR Trigger Reports</a:t>
            </a:r>
          </a:p>
        </p:txBody>
      </p:sp>
      <p:sp>
        <p:nvSpPr>
          <p:cNvPr id="3" name="Content Placeholder 2"/>
          <p:cNvSpPr>
            <a:spLocks noGrp="1"/>
          </p:cNvSpPr>
          <p:nvPr>
            <p:ph idx="1"/>
          </p:nvPr>
        </p:nvSpPr>
        <p:spPr/>
        <p:txBody>
          <a:bodyPr>
            <a:normAutofit/>
          </a:bodyPr>
          <a:lstStyle/>
          <a:p>
            <a:r>
              <a:rPr lang="en-US" sz="4000" b="1" dirty="0"/>
              <a:t>2 consecutive appearances on the trigger report</a:t>
            </a:r>
          </a:p>
          <a:p>
            <a:pPr lvl="1"/>
            <a:r>
              <a:rPr lang="en-US" sz="3800" b="1" dirty="0"/>
              <a:t>MAP review by the MAP Coordinator</a:t>
            </a:r>
          </a:p>
        </p:txBody>
      </p:sp>
    </p:spTree>
    <p:extLst>
      <p:ext uri="{BB962C8B-B14F-4D97-AF65-F5344CB8AC3E}">
        <p14:creationId xmlns:p14="http://schemas.microsoft.com/office/powerpoint/2010/main" val="2295577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Transcription Workbook Three</a:t>
            </a:r>
          </a:p>
        </p:txBody>
      </p:sp>
      <p:sp>
        <p:nvSpPr>
          <p:cNvPr id="3" name="Content Placeholder 2"/>
          <p:cNvSpPr>
            <a:spLocks noGrp="1"/>
          </p:cNvSpPr>
          <p:nvPr>
            <p:ph idx="1"/>
          </p:nvPr>
        </p:nvSpPr>
        <p:spPr/>
        <p:txBody>
          <a:bodyPr>
            <a:normAutofit fontScale="85000" lnSpcReduction="20000"/>
          </a:bodyPr>
          <a:lstStyle/>
          <a:p>
            <a:r>
              <a:rPr lang="en-US" sz="4000" b="1" dirty="0"/>
              <a:t>Advanced Learning Transcriptions</a:t>
            </a:r>
          </a:p>
          <a:p>
            <a:pPr lvl="1"/>
            <a:r>
              <a:rPr lang="en-US" sz="3800" b="1" dirty="0"/>
              <a:t>Cross over from one month to the next</a:t>
            </a:r>
          </a:p>
          <a:p>
            <a:pPr lvl="1"/>
            <a:r>
              <a:rPr lang="en-US" sz="3800" b="1" dirty="0"/>
              <a:t>Taper up and taper down</a:t>
            </a:r>
          </a:p>
          <a:p>
            <a:pPr lvl="1"/>
            <a:r>
              <a:rPr lang="en-US" sz="3800" b="1" dirty="0"/>
              <a:t>Data collection required for med administration</a:t>
            </a:r>
          </a:p>
          <a:p>
            <a:pPr lvl="1"/>
            <a:r>
              <a:rPr lang="en-US" sz="3800" b="1" dirty="0"/>
              <a:t>And More!</a:t>
            </a:r>
          </a:p>
        </p:txBody>
      </p:sp>
    </p:spTree>
    <p:extLst>
      <p:ext uri="{BB962C8B-B14F-4D97-AF65-F5344CB8AC3E}">
        <p14:creationId xmlns:p14="http://schemas.microsoft.com/office/powerpoint/2010/main" val="1663535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Updates"/>
          <p:cNvSpPr>
            <a:spLocks noGrp="1"/>
          </p:cNvSpPr>
          <p:nvPr>
            <p:ph type="ctrTitle"/>
          </p:nvPr>
        </p:nvSpPr>
        <p:spPr/>
        <p:txBody>
          <a:bodyPr>
            <a:normAutofit/>
          </a:bodyPr>
          <a:lstStyle/>
          <a:p>
            <a:r>
              <a:rPr lang="en-US" sz="6000" b="1" dirty="0"/>
              <a:t>Updates</a:t>
            </a:r>
          </a:p>
        </p:txBody>
      </p:sp>
    </p:spTree>
    <p:extLst>
      <p:ext uri="{BB962C8B-B14F-4D97-AF65-F5344CB8AC3E}">
        <p14:creationId xmlns:p14="http://schemas.microsoft.com/office/powerpoint/2010/main" val="286985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New MAP Coordinator!</a:t>
            </a:r>
          </a:p>
        </p:txBody>
      </p:sp>
      <p:sp>
        <p:nvSpPr>
          <p:cNvPr id="3" name="Content Placeholder 2"/>
          <p:cNvSpPr>
            <a:spLocks noGrp="1"/>
          </p:cNvSpPr>
          <p:nvPr>
            <p:ph idx="1"/>
          </p:nvPr>
        </p:nvSpPr>
        <p:spPr/>
        <p:txBody>
          <a:bodyPr/>
          <a:lstStyle/>
          <a:p>
            <a:r>
              <a:rPr lang="en-US" sz="4000" b="1" dirty="0"/>
              <a:t>Welcome</a:t>
            </a:r>
            <a:r>
              <a:rPr lang="en-US" dirty="0"/>
              <a:t> </a:t>
            </a:r>
          </a:p>
          <a:p>
            <a:pPr lvl="1"/>
            <a:r>
              <a:rPr lang="en-US" sz="3600" b="1" dirty="0"/>
              <a:t>Heather Lake RN</a:t>
            </a:r>
          </a:p>
          <a:p>
            <a:pPr lvl="1"/>
            <a:r>
              <a:rPr lang="en-US" sz="3600" b="1" dirty="0"/>
              <a:t>Southeast Region</a:t>
            </a:r>
          </a:p>
          <a:p>
            <a:pPr lvl="2"/>
            <a:r>
              <a:rPr lang="en-US" sz="3400" b="1" dirty="0"/>
              <a:t>DDS MAP Coordinator</a:t>
            </a:r>
          </a:p>
          <a:p>
            <a:pPr lvl="1"/>
            <a:endParaRPr lang="en-US" sz="3600" b="1" dirty="0"/>
          </a:p>
          <a:p>
            <a:pPr lvl="1"/>
            <a:endParaRPr lang="en-US" sz="3600" b="1" dirty="0"/>
          </a:p>
        </p:txBody>
      </p:sp>
    </p:spTree>
    <p:extLst>
      <p:ext uri="{BB962C8B-B14F-4D97-AF65-F5344CB8AC3E}">
        <p14:creationId xmlns:p14="http://schemas.microsoft.com/office/powerpoint/2010/main" val="34902738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Train the Trainer</a:t>
            </a:r>
          </a:p>
        </p:txBody>
      </p:sp>
      <p:sp>
        <p:nvSpPr>
          <p:cNvPr id="3" name="Content Placeholder 2"/>
          <p:cNvSpPr>
            <a:spLocks noGrp="1"/>
          </p:cNvSpPr>
          <p:nvPr>
            <p:ph idx="1"/>
          </p:nvPr>
        </p:nvSpPr>
        <p:spPr/>
        <p:txBody>
          <a:bodyPr>
            <a:noAutofit/>
          </a:bodyPr>
          <a:lstStyle/>
          <a:p>
            <a:r>
              <a:rPr lang="en-US" sz="4000" b="1" dirty="0"/>
              <a:t>Updated </a:t>
            </a:r>
          </a:p>
          <a:p>
            <a:pPr lvl="1"/>
            <a:r>
              <a:rPr lang="en-US" sz="3800" b="1" dirty="0"/>
              <a:t>Nursing practice</a:t>
            </a:r>
          </a:p>
        </p:txBody>
      </p:sp>
    </p:spTree>
    <p:extLst>
      <p:ext uri="{BB962C8B-B14F-4D97-AF65-F5344CB8AC3E}">
        <p14:creationId xmlns:p14="http://schemas.microsoft.com/office/powerpoint/2010/main" val="2263148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WWW.MASS.GOV/DPH/BOARDS</a:t>
            </a:r>
          </a:p>
        </p:txBody>
      </p:sp>
      <p:pic>
        <p:nvPicPr>
          <p:cNvPr id="5" name="Picture 2" descr="Image of new Mass.gov Bureau of Health Professions Licensure site"/>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0500" t="14667" r="1834" b="6444"/>
          <a:stretch/>
        </p:blipFill>
        <p:spPr bwMode="auto">
          <a:xfrm>
            <a:off x="1066800" y="2133600"/>
            <a:ext cx="6692819" cy="438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4709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WWW.MASS.GOV/TOPICS/NURSING</a:t>
            </a:r>
          </a:p>
        </p:txBody>
      </p:sp>
      <p:pic>
        <p:nvPicPr>
          <p:cNvPr id="4" name="Picture 2" descr="Image of new Mass.gov Nursing site"/>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1501" t="14444" r="23624" b="13778"/>
          <a:stretch/>
        </p:blipFill>
        <p:spPr bwMode="auto">
          <a:xfrm>
            <a:off x="1600200" y="2133600"/>
            <a:ext cx="5965381" cy="438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777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WWW.MASS.GOV/NURSING-PRACTICE</a:t>
            </a:r>
          </a:p>
        </p:txBody>
      </p:sp>
      <p:pic>
        <p:nvPicPr>
          <p:cNvPr id="4" name="Picture 2" descr="Image of new Mass.gov Nursing practice site"/>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5654" t="15112" r="20636" b="10666"/>
          <a:stretch/>
        </p:blipFill>
        <p:spPr bwMode="auto">
          <a:xfrm>
            <a:off x="1143000" y="2209800"/>
            <a:ext cx="6697766" cy="438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538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Nursing Practice</a:t>
            </a:r>
          </a:p>
        </p:txBody>
      </p:sp>
      <p:sp>
        <p:nvSpPr>
          <p:cNvPr id="3" name="Content Placeholder 2"/>
          <p:cNvSpPr>
            <a:spLocks noGrp="1"/>
          </p:cNvSpPr>
          <p:nvPr>
            <p:ph idx="1"/>
          </p:nvPr>
        </p:nvSpPr>
        <p:spPr/>
        <p:txBody>
          <a:bodyPr>
            <a:noAutofit/>
          </a:bodyPr>
          <a:lstStyle/>
          <a:p>
            <a:r>
              <a:rPr lang="en-US" sz="3200" b="1" dirty="0"/>
              <a:t>The Board of Nursing does not regulate practice in accordance to setting- or episodes of care</a:t>
            </a:r>
          </a:p>
          <a:p>
            <a:r>
              <a:rPr lang="en-US" sz="3200" b="1" dirty="0"/>
              <a:t>Throughout the course of care, a nurse may perform nursing activities that he/she has the adequate training (competency) and it is within his/her scope of practice.</a:t>
            </a:r>
          </a:p>
        </p:txBody>
      </p:sp>
    </p:spTree>
    <p:extLst>
      <p:ext uri="{BB962C8B-B14F-4D97-AF65-F5344CB8AC3E}">
        <p14:creationId xmlns:p14="http://schemas.microsoft.com/office/powerpoint/2010/main" val="1749975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DDS Technical Assistance Tool</a:t>
            </a:r>
          </a:p>
        </p:txBody>
      </p:sp>
      <p:sp>
        <p:nvSpPr>
          <p:cNvPr id="3" name="Content Placeholder 2"/>
          <p:cNvSpPr>
            <a:spLocks noGrp="1"/>
          </p:cNvSpPr>
          <p:nvPr>
            <p:ph idx="1"/>
          </p:nvPr>
        </p:nvSpPr>
        <p:spPr/>
        <p:txBody>
          <a:bodyPr>
            <a:normAutofit/>
          </a:bodyPr>
          <a:lstStyle/>
          <a:p>
            <a:r>
              <a:rPr lang="en-US" sz="4000" b="1" dirty="0"/>
              <a:t>Expanded</a:t>
            </a:r>
          </a:p>
          <a:p>
            <a:pPr lvl="1"/>
            <a:r>
              <a:rPr lang="en-US" sz="3800" b="1" dirty="0"/>
              <a:t>To include more details</a:t>
            </a:r>
          </a:p>
          <a:p>
            <a:pPr lvl="2"/>
            <a:r>
              <a:rPr lang="en-US" sz="3600" b="1" dirty="0"/>
              <a:t>On the same topics previously listed</a:t>
            </a:r>
          </a:p>
        </p:txBody>
      </p:sp>
    </p:spTree>
    <p:extLst>
      <p:ext uri="{BB962C8B-B14F-4D97-AF65-F5344CB8AC3E}">
        <p14:creationId xmlns:p14="http://schemas.microsoft.com/office/powerpoint/2010/main" val="631367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800" b="1" dirty="0"/>
              <a:t>DDS Technical Assistance Tool</a:t>
            </a:r>
          </a:p>
        </p:txBody>
      </p:sp>
      <p:pic>
        <p:nvPicPr>
          <p:cNvPr id="14" name="Content Placeholder 13" descr="Image of DDS Technical Assistance Tool"/>
          <p:cNvPicPr>
            <a:picLocks noGrp="1"/>
          </p:cNvPicPr>
          <p:nvPr>
            <p:ph idx="1"/>
          </p:nvPr>
        </p:nvPicPr>
        <p:blipFill rotWithShape="1">
          <a:blip r:embed="rId3"/>
          <a:srcRect l="7866" t="37337" r="30384" b="21941"/>
          <a:stretch/>
        </p:blipFill>
        <p:spPr bwMode="auto">
          <a:xfrm>
            <a:off x="533400" y="2219221"/>
            <a:ext cx="8138160" cy="4206240"/>
          </a:xfrm>
          <a:prstGeom prst="rect">
            <a:avLst/>
          </a:prstGeom>
          <a:ln>
            <a:noFill/>
          </a:ln>
          <a:extLst>
            <a:ext uri="{53640926-AAD7-44D8-BBD7-CCE9431645EC}">
              <a14:shadowObscured xmlns:a14="http://schemas.microsoft.com/office/drawing/2010/main"/>
            </a:ext>
          </a:extLst>
        </p:spPr>
      </p:pic>
      <p:sp>
        <p:nvSpPr>
          <p:cNvPr id="13" name="Left Arrow 12"/>
          <p:cNvSpPr/>
          <p:nvPr/>
        </p:nvSpPr>
        <p:spPr>
          <a:xfrm>
            <a:off x="7239000" y="3837709"/>
            <a:ext cx="978408" cy="484632"/>
          </a:xfrm>
          <a:prstGeom prst="lef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341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DDS Technical Assistance Tool</a:t>
            </a:r>
          </a:p>
        </p:txBody>
      </p:sp>
      <p:pic>
        <p:nvPicPr>
          <p:cNvPr id="6" name="Content Placeholder 5" descr="Image of DDS Technical Assistance Tool"/>
          <p:cNvPicPr>
            <a:picLocks noGrp="1"/>
          </p:cNvPicPr>
          <p:nvPr>
            <p:ph idx="1"/>
          </p:nvPr>
        </p:nvPicPr>
        <p:blipFill rotWithShape="1">
          <a:blip r:embed="rId3"/>
          <a:srcRect l="18755" t="27592" r="28891" b="27592"/>
          <a:stretch/>
        </p:blipFill>
        <p:spPr bwMode="auto">
          <a:xfrm>
            <a:off x="533400" y="2133600"/>
            <a:ext cx="8046720" cy="4297680"/>
          </a:xfrm>
          <a:prstGeom prst="rect">
            <a:avLst/>
          </a:prstGeom>
          <a:ln>
            <a:noFill/>
          </a:ln>
          <a:extLst>
            <a:ext uri="{53640926-AAD7-44D8-BBD7-CCE9431645EC}">
              <a14:shadowObscured xmlns:a14="http://schemas.microsoft.com/office/drawing/2010/main"/>
            </a:ext>
          </a:extLst>
        </p:spPr>
      </p:pic>
      <p:sp>
        <p:nvSpPr>
          <p:cNvPr id="8" name="Right Brace 7"/>
          <p:cNvSpPr/>
          <p:nvPr/>
        </p:nvSpPr>
        <p:spPr>
          <a:xfrm>
            <a:off x="6172200" y="2362200"/>
            <a:ext cx="533400" cy="4038600"/>
          </a:xfrm>
          <a:prstGeom prst="rightBrace">
            <a:avLst>
              <a:gd name="adj1" fmla="val 0"/>
              <a:gd name="adj2" fmla="val 50000"/>
            </a:avLst>
          </a:prstGeom>
          <a:ln w="317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Arrow 9"/>
          <p:cNvSpPr/>
          <p:nvPr/>
        </p:nvSpPr>
        <p:spPr>
          <a:xfrm>
            <a:off x="6934200" y="4139184"/>
            <a:ext cx="978408" cy="484632"/>
          </a:xfrm>
          <a:prstGeom prst="lef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285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DDS Technical Assistance Tool</a:t>
            </a:r>
          </a:p>
        </p:txBody>
      </p:sp>
      <p:sp>
        <p:nvSpPr>
          <p:cNvPr id="3" name="Content Placeholder 2"/>
          <p:cNvSpPr>
            <a:spLocks noGrp="1"/>
          </p:cNvSpPr>
          <p:nvPr>
            <p:ph idx="1"/>
          </p:nvPr>
        </p:nvSpPr>
        <p:spPr/>
        <p:txBody>
          <a:bodyPr>
            <a:normAutofit/>
          </a:bodyPr>
          <a:lstStyle/>
          <a:p>
            <a:r>
              <a:rPr lang="en-US" sz="4000" b="1" dirty="0"/>
              <a:t>Available online at</a:t>
            </a:r>
          </a:p>
          <a:p>
            <a:pPr lvl="1"/>
            <a:r>
              <a:rPr lang="en-US" sz="3600" b="1" dirty="0">
                <a:solidFill>
                  <a:schemeClr val="tx1"/>
                </a:solidFill>
              </a:rPr>
              <a:t>www.mass.gov/dph/map</a:t>
            </a:r>
          </a:p>
          <a:p>
            <a:pPr marL="685800" lvl="2" indent="0">
              <a:buNone/>
            </a:pPr>
            <a:r>
              <a:rPr lang="en-US" sz="3600" b="1" dirty="0"/>
              <a:t>and</a:t>
            </a:r>
          </a:p>
          <a:p>
            <a:pPr lvl="1"/>
            <a:r>
              <a:rPr lang="en-US" sz="3800" b="1" dirty="0"/>
              <a:t>www.hdmaster.com</a:t>
            </a:r>
          </a:p>
        </p:txBody>
      </p:sp>
    </p:spTree>
    <p:extLst>
      <p:ext uri="{BB962C8B-B14F-4D97-AF65-F5344CB8AC3E}">
        <p14:creationId xmlns:p14="http://schemas.microsoft.com/office/powerpoint/2010/main" val="29573763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www.mass.gov/dph/map</a:t>
            </a:r>
          </a:p>
        </p:txBody>
      </p:sp>
      <p:pic>
        <p:nvPicPr>
          <p:cNvPr id="2050" name="Picture 2" descr="Image of new Mass.gov What you need to know page with See All 10 highlighted"/>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6626" r="3240" b="5184"/>
          <a:stretch/>
        </p:blipFill>
        <p:spPr bwMode="auto">
          <a:xfrm>
            <a:off x="457200" y="2057400"/>
            <a:ext cx="8247888" cy="374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2362200" y="4253484"/>
            <a:ext cx="978408" cy="484632"/>
          </a:xfrm>
          <a:prstGeom prst="lef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853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Mass.gov; New Look!</a:t>
            </a:r>
          </a:p>
        </p:txBody>
      </p:sp>
      <p:pic>
        <p:nvPicPr>
          <p:cNvPr id="2050" name="Picture 2" descr="Image of new Mass.gov Medication Administration Program (MAP) web page"/>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507" b="5507"/>
          <a:stretch/>
        </p:blipFill>
        <p:spPr bwMode="auto">
          <a:xfrm>
            <a:off x="990600" y="2133600"/>
            <a:ext cx="7132320" cy="4011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550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www.mass.gov/dph/map</a:t>
            </a:r>
            <a:endParaRPr lang="en-US" sz="4800" dirty="0"/>
          </a:p>
        </p:txBody>
      </p:sp>
      <p:pic>
        <p:nvPicPr>
          <p:cNvPr id="3074" name="Picture 2" descr="Image of new Mass.gov MAP page with MAP oversight and review highlighted"/>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465" t="11067" r="1775" b="6883"/>
          <a:stretch/>
        </p:blipFill>
        <p:spPr bwMode="auto">
          <a:xfrm>
            <a:off x="533398" y="2057400"/>
            <a:ext cx="8109585" cy="393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3311236" y="4177284"/>
            <a:ext cx="978408" cy="484632"/>
          </a:xfrm>
          <a:prstGeom prst="lef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6991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www.mass.gov/dph/map</a:t>
            </a:r>
            <a:endParaRPr lang="en-US" sz="4800" dirty="0"/>
          </a:p>
        </p:txBody>
      </p:sp>
      <p:pic>
        <p:nvPicPr>
          <p:cNvPr id="4098" name="Picture 2" descr="Image of new Mass.gov MAP oversight and review page with DDS MAP Technical Assistance Tool highlighted"/>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398" t="10425" r="308" b="6171"/>
          <a:stretch/>
        </p:blipFill>
        <p:spPr bwMode="auto">
          <a:xfrm>
            <a:off x="533400" y="2209800"/>
            <a:ext cx="8172456" cy="402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4158996" y="5548884"/>
            <a:ext cx="978408" cy="484632"/>
          </a:xfrm>
          <a:prstGeom prst="lef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995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www.hdmaster.com</a:t>
            </a:r>
          </a:p>
        </p:txBody>
      </p:sp>
      <p:pic>
        <p:nvPicPr>
          <p:cNvPr id="2050" name="Picture 2" descr="Image of www.hdmaster.com "/>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10204" b="4083"/>
          <a:stretch/>
        </p:blipFill>
        <p:spPr bwMode="auto">
          <a:xfrm>
            <a:off x="609600" y="2209800"/>
            <a:ext cx="7965440"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ft Arrow 2"/>
          <p:cNvSpPr/>
          <p:nvPr/>
        </p:nvSpPr>
        <p:spPr>
          <a:xfrm>
            <a:off x="6368796" y="5334000"/>
            <a:ext cx="978408" cy="484632"/>
          </a:xfrm>
          <a:prstGeom prst="lef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265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27664"/>
            <a:ext cx="7534834" cy="1143000"/>
          </a:xfrm>
        </p:spPr>
        <p:txBody>
          <a:bodyPr>
            <a:normAutofit/>
          </a:bodyPr>
          <a:lstStyle/>
          <a:p>
            <a:r>
              <a:rPr lang="en-US" sz="4800" b="1" dirty="0"/>
              <a:t>       Responsibilities in Action</a:t>
            </a:r>
          </a:p>
        </p:txBody>
      </p:sp>
      <p:sp>
        <p:nvSpPr>
          <p:cNvPr id="3" name="Content Placeholder 2"/>
          <p:cNvSpPr>
            <a:spLocks noGrp="1"/>
          </p:cNvSpPr>
          <p:nvPr>
            <p:ph idx="1"/>
          </p:nvPr>
        </p:nvSpPr>
        <p:spPr/>
        <p:txBody>
          <a:bodyPr>
            <a:normAutofit/>
          </a:bodyPr>
          <a:lstStyle/>
          <a:p>
            <a:r>
              <a:rPr lang="en-US" sz="4000" b="1" dirty="0"/>
              <a:t>One year since released!</a:t>
            </a:r>
          </a:p>
          <a:p>
            <a:pPr lvl="1"/>
            <a:r>
              <a:rPr lang="en-US" sz="3600" b="1" dirty="0"/>
              <a:t>Feedback welcome</a:t>
            </a:r>
          </a:p>
          <a:p>
            <a:pPr lvl="1"/>
            <a:endParaRPr lang="en-US" sz="3800" b="1" dirty="0"/>
          </a:p>
          <a:p>
            <a:pPr marL="365760" lvl="1" indent="0">
              <a:buNone/>
            </a:pPr>
            <a:endParaRPr lang="en-US" sz="3800" b="1" dirty="0"/>
          </a:p>
        </p:txBody>
      </p:sp>
      <p:pic>
        <p:nvPicPr>
          <p:cNvPr id="2064" name="Picture 16" descr="C:\Users\cwhitte\AppData\Local\Microsoft\Windows\Temporary Internet Files\Content.IE5\EYA5GXYU\cupcak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166813"/>
            <a:ext cx="712370" cy="966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4834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of new Mass.gov what would you like to do page with View MAP training resources and curriculum highlight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7477760" cy="420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762000" y="4634484"/>
            <a:ext cx="978408" cy="4846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normAutofit/>
          </a:bodyPr>
          <a:lstStyle/>
          <a:p>
            <a:r>
              <a:rPr lang="en-US" sz="6000" b="1" dirty="0"/>
              <a:t>mass.gov/</a:t>
            </a:r>
            <a:r>
              <a:rPr lang="en-US" sz="6000" b="1" dirty="0" err="1"/>
              <a:t>dph</a:t>
            </a:r>
            <a:r>
              <a:rPr lang="en-US" sz="6000" b="1" dirty="0"/>
              <a:t>/map</a:t>
            </a:r>
          </a:p>
        </p:txBody>
      </p:sp>
    </p:spTree>
    <p:extLst>
      <p:ext uri="{BB962C8B-B14F-4D97-AF65-F5344CB8AC3E}">
        <p14:creationId xmlns:p14="http://schemas.microsoft.com/office/powerpoint/2010/main" val="18042794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mass.gov/</a:t>
            </a:r>
            <a:r>
              <a:rPr lang="en-US" sz="6000" b="1" dirty="0" err="1"/>
              <a:t>dph</a:t>
            </a:r>
            <a:r>
              <a:rPr lang="en-US" sz="6000" b="1" dirty="0"/>
              <a:t>/map</a:t>
            </a:r>
            <a:endParaRPr lang="en-US" sz="6000" dirty="0"/>
          </a:p>
        </p:txBody>
      </p:sp>
      <p:pic>
        <p:nvPicPr>
          <p:cNvPr id="5123" name="Picture 3" descr="Image of new Mass.gov MAP page with DDS MAP training resources highlight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209800"/>
            <a:ext cx="7477760" cy="420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a:off x="1752600" y="4114800"/>
            <a:ext cx="978408" cy="484632"/>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5926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mass.gov/</a:t>
            </a:r>
            <a:r>
              <a:rPr lang="en-US" sz="6000" b="1" dirty="0" err="1"/>
              <a:t>dph</a:t>
            </a:r>
            <a:r>
              <a:rPr lang="en-US" sz="6000" b="1" dirty="0"/>
              <a:t>/map</a:t>
            </a:r>
          </a:p>
        </p:txBody>
      </p:sp>
      <p:pic>
        <p:nvPicPr>
          <p:cNvPr id="6146" name="Picture 2" descr="Image of new Mass.gov MAP page with MAP curriculum and adjunct training materials highlight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209800"/>
            <a:ext cx="7477760" cy="420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a:off x="1828800" y="4024884"/>
            <a:ext cx="978408" cy="484632"/>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9045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Mass.gov/</a:t>
            </a:r>
            <a:r>
              <a:rPr lang="en-US" sz="6000" b="1" dirty="0" err="1"/>
              <a:t>dph</a:t>
            </a:r>
            <a:r>
              <a:rPr lang="en-US" sz="6000" b="1" dirty="0"/>
              <a:t>/map</a:t>
            </a:r>
          </a:p>
        </p:txBody>
      </p:sp>
      <p:pic>
        <p:nvPicPr>
          <p:cNvPr id="7170" name="Picture 2" descr="Image of new Mass.gov MAP curriculum and adjunct training materials page with Responsibilities in Action curriculum and training materials highlight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2133600"/>
            <a:ext cx="7477760" cy="420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a:off x="1752600" y="3909476"/>
            <a:ext cx="978408" cy="484632"/>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4331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Mass.gov/</a:t>
            </a:r>
            <a:r>
              <a:rPr lang="en-US" sz="6000" b="1" dirty="0" err="1"/>
              <a:t>dph</a:t>
            </a:r>
            <a:r>
              <a:rPr lang="en-US" sz="6000" b="1" dirty="0"/>
              <a:t>/map</a:t>
            </a:r>
            <a:endParaRPr lang="en-US" sz="6000" dirty="0"/>
          </a:p>
        </p:txBody>
      </p:sp>
      <p:pic>
        <p:nvPicPr>
          <p:cNvPr id="8194" name="Picture 2" descr="Image of new Mass.gov Responsibilities in Action curriculum and training materials page with Responsibilities in action Massachusetts curriculum highlight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7477760" cy="420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ft Arrow 2"/>
          <p:cNvSpPr/>
          <p:nvPr/>
        </p:nvSpPr>
        <p:spPr>
          <a:xfrm>
            <a:off x="6513160" y="4329684"/>
            <a:ext cx="978408" cy="484632"/>
          </a:xfrm>
          <a:prstGeom prst="lef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6893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Videos</a:t>
            </a:r>
          </a:p>
        </p:txBody>
      </p:sp>
      <p:pic>
        <p:nvPicPr>
          <p:cNvPr id="2050" name="Picture 2" descr="Image of Med Pass Demonstration and Shoulder to Shoulder videos page"/>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796" t="10425" r="-8796" b="959"/>
          <a:stretch/>
        </p:blipFill>
        <p:spPr bwMode="auto">
          <a:xfrm>
            <a:off x="533400" y="2133600"/>
            <a:ext cx="8071551" cy="402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eft Arrow 5"/>
          <p:cNvSpPr/>
          <p:nvPr/>
        </p:nvSpPr>
        <p:spPr>
          <a:xfrm>
            <a:off x="6251448" y="3210560"/>
            <a:ext cx="978408" cy="484632"/>
          </a:xfrm>
          <a:prstGeom prst="lef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6251448" y="5257800"/>
            <a:ext cx="978408" cy="484632"/>
          </a:xfrm>
          <a:prstGeom prst="lef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19800" y="2514600"/>
            <a:ext cx="1828800" cy="461665"/>
          </a:xfrm>
          <a:prstGeom prst="rect">
            <a:avLst/>
          </a:prstGeom>
          <a:noFill/>
        </p:spPr>
        <p:txBody>
          <a:bodyPr wrap="square" rtlCol="0">
            <a:spAutoFit/>
          </a:bodyPr>
          <a:lstStyle/>
          <a:p>
            <a:r>
              <a:rPr lang="en-US" sz="2400" dirty="0"/>
              <a:t>(Mandatory)</a:t>
            </a:r>
          </a:p>
        </p:txBody>
      </p:sp>
      <p:sp>
        <p:nvSpPr>
          <p:cNvPr id="9" name="TextBox 8"/>
          <p:cNvSpPr txBox="1"/>
          <p:nvPr/>
        </p:nvSpPr>
        <p:spPr>
          <a:xfrm>
            <a:off x="6251448" y="4572000"/>
            <a:ext cx="1749552" cy="461665"/>
          </a:xfrm>
          <a:prstGeom prst="rect">
            <a:avLst/>
          </a:prstGeom>
          <a:noFill/>
        </p:spPr>
        <p:txBody>
          <a:bodyPr wrap="square" rtlCol="0">
            <a:spAutoFit/>
          </a:bodyPr>
          <a:lstStyle/>
          <a:p>
            <a:r>
              <a:rPr lang="en-US" sz="2400" dirty="0"/>
              <a:t>(Optional)</a:t>
            </a:r>
            <a:endParaRPr lang="en-US" dirty="0"/>
          </a:p>
        </p:txBody>
      </p:sp>
    </p:spTree>
    <p:extLst>
      <p:ext uri="{BB962C8B-B14F-4D97-AF65-F5344CB8AC3E}">
        <p14:creationId xmlns:p14="http://schemas.microsoft.com/office/powerpoint/2010/main" val="724565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www.mass.gov/dph/map</a:t>
            </a:r>
          </a:p>
        </p:txBody>
      </p:sp>
      <p:pic>
        <p:nvPicPr>
          <p:cNvPr id="4" name="Picture 2" descr="Image of new Mass.gov Medication Administration Program (MAP) web page"/>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507" b="5507"/>
          <a:stretch/>
        </p:blipFill>
        <p:spPr bwMode="auto">
          <a:xfrm>
            <a:off x="838200" y="2133600"/>
            <a:ext cx="7152640" cy="402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42411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27664"/>
            <a:ext cx="8077200" cy="1143000"/>
          </a:xfrm>
        </p:spPr>
        <p:txBody>
          <a:bodyPr>
            <a:normAutofit/>
          </a:bodyPr>
          <a:lstStyle/>
          <a:p>
            <a:r>
              <a:rPr lang="en-US" sz="4400" b="1" dirty="0"/>
              <a:t>     D&amp;S Diversified Technologies</a:t>
            </a:r>
          </a:p>
        </p:txBody>
      </p:sp>
      <p:sp>
        <p:nvSpPr>
          <p:cNvPr id="3" name="Content Placeholder 2"/>
          <p:cNvSpPr>
            <a:spLocks noGrp="1"/>
          </p:cNvSpPr>
          <p:nvPr>
            <p:ph idx="1"/>
          </p:nvPr>
        </p:nvSpPr>
        <p:spPr/>
        <p:txBody>
          <a:bodyPr>
            <a:normAutofit/>
          </a:bodyPr>
          <a:lstStyle/>
          <a:p>
            <a:r>
              <a:rPr lang="en-US" sz="4000" b="1" dirty="0"/>
              <a:t>Medication administration skill test</a:t>
            </a:r>
          </a:p>
          <a:p>
            <a:pPr lvl="1"/>
            <a:r>
              <a:rPr lang="en-US" sz="3800" b="1" dirty="0"/>
              <a:t>Now gives a ‘3 minute’ warning for time remaining</a:t>
            </a:r>
          </a:p>
        </p:txBody>
      </p:sp>
      <p:pic>
        <p:nvPicPr>
          <p:cNvPr id="3080" name="Picture 8" descr="C:\Users\cwhitte\AppData\Local\Microsoft\Windows\Temporary Internet Files\Content.IE5\0UO6442T\stopwatch[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482436"/>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1340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minders"/>
          <p:cNvSpPr>
            <a:spLocks noGrp="1"/>
          </p:cNvSpPr>
          <p:nvPr>
            <p:ph type="ctrTitle"/>
          </p:nvPr>
        </p:nvSpPr>
        <p:spPr/>
        <p:txBody>
          <a:bodyPr>
            <a:normAutofit fontScale="90000"/>
          </a:bodyPr>
          <a:lstStyle/>
          <a:p>
            <a:r>
              <a:rPr lang="en-US" sz="6000" b="1" dirty="0"/>
              <a:t>Reminders</a:t>
            </a:r>
          </a:p>
        </p:txBody>
      </p:sp>
    </p:spTree>
    <p:extLst>
      <p:ext uri="{BB962C8B-B14F-4D97-AF65-F5344CB8AC3E}">
        <p14:creationId xmlns:p14="http://schemas.microsoft.com/office/powerpoint/2010/main" val="32099878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Insulin</a:t>
            </a:r>
          </a:p>
        </p:txBody>
      </p:sp>
      <p:sp>
        <p:nvSpPr>
          <p:cNvPr id="3" name="Content Placeholder 2"/>
          <p:cNvSpPr>
            <a:spLocks noGrp="1"/>
          </p:cNvSpPr>
          <p:nvPr>
            <p:ph idx="1"/>
          </p:nvPr>
        </p:nvSpPr>
        <p:spPr/>
        <p:txBody>
          <a:bodyPr>
            <a:normAutofit lnSpcReduction="10000"/>
          </a:bodyPr>
          <a:lstStyle/>
          <a:p>
            <a:r>
              <a:rPr lang="en-US" sz="3600" b="1" dirty="0"/>
              <a:t>Administered only by licensed staff</a:t>
            </a:r>
          </a:p>
          <a:p>
            <a:pPr lvl="1"/>
            <a:r>
              <a:rPr lang="en-US" sz="3200" b="1" dirty="0"/>
              <a:t>Unless the person is self-administering</a:t>
            </a:r>
          </a:p>
          <a:p>
            <a:pPr lvl="2"/>
            <a:r>
              <a:rPr lang="en-US" sz="2800" b="1" dirty="0"/>
              <a:t>Defined in MAP Policy Section 7</a:t>
            </a:r>
          </a:p>
          <a:p>
            <a:pPr lvl="2"/>
            <a:r>
              <a:rPr lang="en-US" sz="2800" b="1" dirty="0"/>
              <a:t>‘Self-injecting’ does not automatically mean ‘self-administering’</a:t>
            </a:r>
          </a:p>
        </p:txBody>
      </p:sp>
    </p:spTree>
    <p:extLst>
      <p:ext uri="{BB962C8B-B14F-4D97-AF65-F5344CB8AC3E}">
        <p14:creationId xmlns:p14="http://schemas.microsoft.com/office/powerpoint/2010/main" val="17154745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Sample Medication Sheet</a:t>
            </a:r>
          </a:p>
        </p:txBody>
      </p:sp>
      <p:graphicFrame>
        <p:nvGraphicFramePr>
          <p:cNvPr id="4" name="Content Placeholder 3" descr="Image of sample medication sheet"/>
          <p:cNvGraphicFramePr>
            <a:graphicFrameLocks noGrp="1" noChangeAspect="1"/>
          </p:cNvGraphicFramePr>
          <p:nvPr>
            <p:ph idx="1"/>
            <p:extLst>
              <p:ext uri="{D42A27DB-BD31-4B8C-83A1-F6EECF244321}">
                <p14:modId xmlns:p14="http://schemas.microsoft.com/office/powerpoint/2010/main" val="111986557"/>
              </p:ext>
            </p:extLst>
          </p:nvPr>
        </p:nvGraphicFramePr>
        <p:xfrm>
          <a:off x="1493837" y="2611437"/>
          <a:ext cx="5875338" cy="2933700"/>
        </p:xfrm>
        <a:graphic>
          <a:graphicData uri="http://schemas.openxmlformats.org/presentationml/2006/ole">
            <mc:AlternateContent xmlns:mc="http://schemas.openxmlformats.org/markup-compatibility/2006">
              <mc:Choice xmlns:v="urn:schemas-microsoft-com:vml" Requires="v">
                <p:oleObj spid="_x0000_s1244" name="Worksheet" r:id="rId4" imgW="5875074" imgH="2933628" progId="Excel.Sheet.8">
                  <p:embed/>
                </p:oleObj>
              </mc:Choice>
              <mc:Fallback>
                <p:oleObj name="Worksheet" r:id="rId4" imgW="5875074" imgH="2933628" progId="Excel.Shee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837" y="2611437"/>
                        <a:ext cx="5875338"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656996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Insulin</a:t>
            </a:r>
          </a:p>
        </p:txBody>
      </p:sp>
      <p:sp>
        <p:nvSpPr>
          <p:cNvPr id="3" name="Content Placeholder 2"/>
          <p:cNvSpPr>
            <a:spLocks noGrp="1"/>
          </p:cNvSpPr>
          <p:nvPr>
            <p:ph idx="1"/>
          </p:nvPr>
        </p:nvSpPr>
        <p:spPr/>
        <p:txBody>
          <a:bodyPr>
            <a:normAutofit fontScale="92500" lnSpcReduction="10000"/>
          </a:bodyPr>
          <a:lstStyle/>
          <a:p>
            <a:r>
              <a:rPr lang="en-US" sz="3600" b="1" dirty="0"/>
              <a:t>Self-administering </a:t>
            </a:r>
          </a:p>
          <a:p>
            <a:pPr marL="68580" indent="0">
              <a:buNone/>
            </a:pPr>
            <a:r>
              <a:rPr lang="en-US" sz="3600" b="1" dirty="0"/>
              <a:t>   or</a:t>
            </a:r>
          </a:p>
          <a:p>
            <a:r>
              <a:rPr lang="en-US" sz="3600" b="1" dirty="0">
                <a:solidFill>
                  <a:schemeClr val="tx1"/>
                </a:solidFill>
              </a:rPr>
              <a:t>Not self-administering</a:t>
            </a:r>
          </a:p>
          <a:p>
            <a:pPr lvl="1"/>
            <a:r>
              <a:rPr lang="en-US" sz="3000" b="1" dirty="0">
                <a:solidFill>
                  <a:schemeClr val="tx1"/>
                </a:solidFill>
              </a:rPr>
              <a:t>All MAP policies/regulations apply</a:t>
            </a:r>
          </a:p>
          <a:p>
            <a:pPr lvl="1"/>
            <a:r>
              <a:rPr lang="en-US" sz="3000" b="1" dirty="0">
                <a:solidFill>
                  <a:schemeClr val="tx1"/>
                </a:solidFill>
              </a:rPr>
              <a:t>If learning to self-administer</a:t>
            </a:r>
          </a:p>
          <a:p>
            <a:pPr lvl="2"/>
            <a:r>
              <a:rPr lang="en-US" sz="2800" b="1" dirty="0">
                <a:solidFill>
                  <a:schemeClr val="tx1"/>
                </a:solidFill>
              </a:rPr>
              <a:t>Training program must be carried out by licensed staff</a:t>
            </a:r>
          </a:p>
          <a:p>
            <a:pPr lvl="1"/>
            <a:endParaRPr lang="en-US" sz="3400" b="1" dirty="0">
              <a:solidFill>
                <a:schemeClr val="tx1"/>
              </a:solidFill>
            </a:endParaRPr>
          </a:p>
        </p:txBody>
      </p:sp>
    </p:spTree>
    <p:extLst>
      <p:ext uri="{BB962C8B-B14F-4D97-AF65-F5344CB8AC3E}">
        <p14:creationId xmlns:p14="http://schemas.microsoft.com/office/powerpoint/2010/main" val="13936889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Insulin</a:t>
            </a:r>
          </a:p>
        </p:txBody>
      </p:sp>
      <p:sp>
        <p:nvSpPr>
          <p:cNvPr id="3" name="Content Placeholder 2"/>
          <p:cNvSpPr>
            <a:spLocks noGrp="1"/>
          </p:cNvSpPr>
          <p:nvPr>
            <p:ph idx="1"/>
          </p:nvPr>
        </p:nvSpPr>
        <p:spPr/>
        <p:txBody>
          <a:bodyPr>
            <a:normAutofit fontScale="92500" lnSpcReduction="20000"/>
          </a:bodyPr>
          <a:lstStyle/>
          <a:p>
            <a:r>
              <a:rPr lang="en-US" sz="3600" b="1" dirty="0"/>
              <a:t>MAP Certified staff may </a:t>
            </a:r>
            <a:r>
              <a:rPr lang="en-US" sz="3600" b="1" dirty="0">
                <a:solidFill>
                  <a:srgbClr val="FF0000"/>
                </a:solidFill>
              </a:rPr>
              <a:t>NOT</a:t>
            </a:r>
          </a:p>
          <a:p>
            <a:pPr lvl="1"/>
            <a:r>
              <a:rPr lang="en-US" sz="3400" b="1" dirty="0">
                <a:solidFill>
                  <a:schemeClr val="tx1"/>
                </a:solidFill>
              </a:rPr>
              <a:t>Administer insulin</a:t>
            </a:r>
          </a:p>
          <a:p>
            <a:pPr lvl="1"/>
            <a:r>
              <a:rPr lang="en-US" sz="3400" b="1" dirty="0">
                <a:solidFill>
                  <a:schemeClr val="tx1"/>
                </a:solidFill>
              </a:rPr>
              <a:t>Dial a dose on a insulin pen</a:t>
            </a:r>
          </a:p>
          <a:p>
            <a:pPr lvl="1"/>
            <a:r>
              <a:rPr lang="en-US" sz="3400" b="1" dirty="0">
                <a:solidFill>
                  <a:schemeClr val="tx1"/>
                </a:solidFill>
              </a:rPr>
              <a:t>Verify</a:t>
            </a:r>
          </a:p>
          <a:p>
            <a:pPr lvl="2"/>
            <a:r>
              <a:rPr lang="en-US" sz="3200" b="1" dirty="0">
                <a:solidFill>
                  <a:schemeClr val="tx1"/>
                </a:solidFill>
              </a:rPr>
              <a:t>a dose dialed by a person</a:t>
            </a:r>
          </a:p>
          <a:p>
            <a:pPr lvl="2"/>
            <a:r>
              <a:rPr lang="en-US" sz="3200" b="1" dirty="0">
                <a:solidFill>
                  <a:schemeClr val="tx1"/>
                </a:solidFill>
              </a:rPr>
              <a:t>the amount of insulin drawn up by the person</a:t>
            </a:r>
          </a:p>
          <a:p>
            <a:pPr lvl="1"/>
            <a:endParaRPr lang="en-US" sz="3400" b="1" dirty="0">
              <a:solidFill>
                <a:schemeClr val="tx1"/>
              </a:solidFill>
            </a:endParaRPr>
          </a:p>
        </p:txBody>
      </p:sp>
    </p:spTree>
    <p:extLst>
      <p:ext uri="{BB962C8B-B14F-4D97-AF65-F5344CB8AC3E}">
        <p14:creationId xmlns:p14="http://schemas.microsoft.com/office/powerpoint/2010/main" val="11484234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Insulin</a:t>
            </a:r>
          </a:p>
        </p:txBody>
      </p:sp>
      <p:sp>
        <p:nvSpPr>
          <p:cNvPr id="3" name="Content Placeholder 2"/>
          <p:cNvSpPr>
            <a:spLocks noGrp="1"/>
          </p:cNvSpPr>
          <p:nvPr>
            <p:ph idx="1"/>
          </p:nvPr>
        </p:nvSpPr>
        <p:spPr/>
        <p:txBody>
          <a:bodyPr>
            <a:normAutofit/>
          </a:bodyPr>
          <a:lstStyle/>
          <a:p>
            <a:r>
              <a:rPr lang="en-US" sz="3600" b="1" dirty="0"/>
              <a:t>If the insulin is managed by a nursing service</a:t>
            </a:r>
          </a:p>
          <a:p>
            <a:pPr lvl="1"/>
            <a:r>
              <a:rPr lang="en-US" sz="3400" b="1" dirty="0">
                <a:solidFill>
                  <a:schemeClr val="tx1"/>
                </a:solidFill>
              </a:rPr>
              <a:t>Such as the VNA</a:t>
            </a:r>
          </a:p>
          <a:p>
            <a:pPr lvl="2"/>
            <a:r>
              <a:rPr lang="en-US" sz="3200" b="1" dirty="0">
                <a:solidFill>
                  <a:schemeClr val="tx1"/>
                </a:solidFill>
              </a:rPr>
              <a:t>The nursing service may not have a key or know the combination to the medication storage area</a:t>
            </a:r>
          </a:p>
        </p:txBody>
      </p:sp>
    </p:spTree>
    <p:extLst>
      <p:ext uri="{BB962C8B-B14F-4D97-AF65-F5344CB8AC3E}">
        <p14:creationId xmlns:p14="http://schemas.microsoft.com/office/powerpoint/2010/main" val="31735289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Protocols</a:t>
            </a:r>
          </a:p>
        </p:txBody>
      </p:sp>
      <p:sp>
        <p:nvSpPr>
          <p:cNvPr id="3" name="Content Placeholder 2"/>
          <p:cNvSpPr>
            <a:spLocks noGrp="1"/>
          </p:cNvSpPr>
          <p:nvPr>
            <p:ph idx="1"/>
          </p:nvPr>
        </p:nvSpPr>
        <p:spPr/>
        <p:txBody>
          <a:bodyPr>
            <a:normAutofit/>
          </a:bodyPr>
          <a:lstStyle/>
          <a:p>
            <a:r>
              <a:rPr lang="en-US" sz="4000" b="1" dirty="0"/>
              <a:t>Considered to be a HCP order</a:t>
            </a:r>
          </a:p>
          <a:p>
            <a:pPr lvl="1"/>
            <a:r>
              <a:rPr lang="en-US" sz="3800" b="1" dirty="0"/>
              <a:t>Subset of a ‘standing order’</a:t>
            </a:r>
          </a:p>
          <a:p>
            <a:pPr lvl="2"/>
            <a:r>
              <a:rPr lang="en-US" sz="3600" b="1" dirty="0"/>
              <a:t>DPH MAP Policy 13-6</a:t>
            </a:r>
          </a:p>
        </p:txBody>
      </p:sp>
    </p:spTree>
    <p:extLst>
      <p:ext uri="{BB962C8B-B14F-4D97-AF65-F5344CB8AC3E}">
        <p14:creationId xmlns:p14="http://schemas.microsoft.com/office/powerpoint/2010/main" val="4921008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Protocols</a:t>
            </a:r>
          </a:p>
        </p:txBody>
      </p:sp>
      <p:sp>
        <p:nvSpPr>
          <p:cNvPr id="3" name="Content Placeholder 2"/>
          <p:cNvSpPr>
            <a:spLocks noGrp="1"/>
          </p:cNvSpPr>
          <p:nvPr>
            <p:ph idx="1"/>
          </p:nvPr>
        </p:nvSpPr>
        <p:spPr>
          <a:xfrm>
            <a:off x="1043492" y="2057400"/>
            <a:ext cx="7338508" cy="3775229"/>
          </a:xfrm>
        </p:spPr>
        <p:txBody>
          <a:bodyPr>
            <a:noAutofit/>
          </a:bodyPr>
          <a:lstStyle/>
          <a:p>
            <a:r>
              <a:rPr lang="en-US" sz="1600" b="1" u="sng" dirty="0"/>
              <a:t>HCP order</a:t>
            </a:r>
            <a:r>
              <a:rPr lang="en-US" sz="1600" dirty="0"/>
              <a:t>:</a:t>
            </a:r>
          </a:p>
          <a:p>
            <a:pPr marL="365760" lvl="1" indent="0">
              <a:buNone/>
            </a:pPr>
            <a:r>
              <a:rPr lang="en-US" sz="1600" dirty="0"/>
              <a:t>Ellen Tracey Ativan 1mg by mouth every 6 hours PRN, for anxiety </a:t>
            </a:r>
            <a:r>
              <a:rPr lang="en-US" sz="1600" b="1" u="sng" dirty="0"/>
              <a:t>see protocol</a:t>
            </a:r>
          </a:p>
          <a:p>
            <a:r>
              <a:rPr lang="en-US" sz="1600" b="1" u="sng" dirty="0"/>
              <a:t>Pharmacy label:</a:t>
            </a:r>
          </a:p>
          <a:p>
            <a:pPr marL="365760" lvl="1" indent="0">
              <a:buNone/>
            </a:pPr>
            <a:r>
              <a:rPr lang="en-US" sz="1600" dirty="0"/>
              <a:t>Ellen Tracey</a:t>
            </a:r>
          </a:p>
          <a:p>
            <a:pPr marL="365760" lvl="1" indent="0">
              <a:buNone/>
            </a:pPr>
            <a:r>
              <a:rPr lang="en-US" sz="1600" dirty="0"/>
              <a:t>Lorazepam 1mg</a:t>
            </a:r>
          </a:p>
          <a:p>
            <a:pPr marL="365760" lvl="1" indent="0">
              <a:buNone/>
            </a:pPr>
            <a:r>
              <a:rPr lang="en-US" sz="1600" dirty="0"/>
              <a:t>IC Ativan</a:t>
            </a:r>
          </a:p>
          <a:p>
            <a:pPr marL="365760" lvl="1" indent="0">
              <a:buNone/>
            </a:pPr>
            <a:r>
              <a:rPr lang="en-US" sz="1600" dirty="0"/>
              <a:t>Take 1 tab by mouth every 6 hours PRN for anxiety</a:t>
            </a:r>
            <a:r>
              <a:rPr lang="en-US" sz="1600" b="1" dirty="0"/>
              <a:t>, </a:t>
            </a:r>
            <a:r>
              <a:rPr lang="en-US" sz="1600" b="1" u="sng" dirty="0"/>
              <a:t>see protocol</a:t>
            </a:r>
          </a:p>
          <a:p>
            <a:r>
              <a:rPr lang="en-US" sz="1600" b="1" u="sng" dirty="0"/>
              <a:t>Med Sheet</a:t>
            </a:r>
            <a:r>
              <a:rPr lang="en-US" sz="1600" dirty="0"/>
              <a:t>:</a:t>
            </a:r>
          </a:p>
          <a:p>
            <a:pPr marL="365760" lvl="1" indent="0">
              <a:buNone/>
            </a:pPr>
            <a:r>
              <a:rPr lang="en-US" sz="1600" dirty="0"/>
              <a:t>Ellen Tracey</a:t>
            </a:r>
          </a:p>
          <a:p>
            <a:pPr marL="365760" lvl="1" indent="0">
              <a:buNone/>
            </a:pPr>
            <a:r>
              <a:rPr lang="en-US" sz="1600" dirty="0"/>
              <a:t>Generic Lorazepam 1mg</a:t>
            </a:r>
          </a:p>
          <a:p>
            <a:pPr marL="365760" lvl="1" indent="0">
              <a:buNone/>
            </a:pPr>
            <a:r>
              <a:rPr lang="en-US" sz="1600" dirty="0"/>
              <a:t>Brand Ativan</a:t>
            </a:r>
          </a:p>
          <a:p>
            <a:pPr marL="365760" lvl="1" indent="0">
              <a:buNone/>
            </a:pPr>
            <a:r>
              <a:rPr lang="en-US" sz="1600" dirty="0"/>
              <a:t>Strength 1mg        Dose 1mg</a:t>
            </a:r>
          </a:p>
          <a:p>
            <a:pPr marL="365760" lvl="1" indent="0">
              <a:buNone/>
            </a:pPr>
            <a:r>
              <a:rPr lang="en-US" sz="1600" dirty="0"/>
              <a:t>Amount 1 tab        Route by mouth</a:t>
            </a:r>
          </a:p>
          <a:p>
            <a:pPr marL="365760" lvl="1" indent="0">
              <a:buNone/>
            </a:pPr>
            <a:r>
              <a:rPr lang="en-US" sz="1600" dirty="0"/>
              <a:t>Frequency every 6 hours PRN for anxiety, </a:t>
            </a:r>
            <a:r>
              <a:rPr lang="en-US" sz="1600" b="1" u="sng" dirty="0"/>
              <a:t>see protocol</a:t>
            </a:r>
          </a:p>
        </p:txBody>
      </p:sp>
    </p:spTree>
    <p:extLst>
      <p:ext uri="{BB962C8B-B14F-4D97-AF65-F5344CB8AC3E}">
        <p14:creationId xmlns:p14="http://schemas.microsoft.com/office/powerpoint/2010/main" val="12374693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Protocols</a:t>
            </a:r>
          </a:p>
        </p:txBody>
      </p:sp>
      <p:sp>
        <p:nvSpPr>
          <p:cNvPr id="3" name="Content Placeholder 2" descr="Image of sample protocol format"/>
          <p:cNvSpPr>
            <a:spLocks noGrp="1"/>
          </p:cNvSpPr>
          <p:nvPr>
            <p:ph idx="1"/>
          </p:nvPr>
        </p:nvSpPr>
        <p:spPr>
          <a:xfrm>
            <a:off x="609600" y="2057400"/>
            <a:ext cx="7955280" cy="4480560"/>
          </a:xfrm>
          <a:ln>
            <a:solidFill>
              <a:schemeClr val="tx1"/>
            </a:solidFill>
          </a:ln>
        </p:spPr>
        <p:txBody>
          <a:bodyPr>
            <a:normAutofit fontScale="62500" lnSpcReduction="20000"/>
          </a:bodyPr>
          <a:lstStyle/>
          <a:p>
            <a:pPr marL="68580" indent="0">
              <a:buNone/>
            </a:pPr>
            <a:r>
              <a:rPr lang="en-US" b="1" dirty="0"/>
              <a:t>Ellen Tracey Support Plan for use of PRN Medication for Anxiety</a:t>
            </a:r>
          </a:p>
          <a:p>
            <a:pPr marL="68580" indent="0">
              <a:buNone/>
            </a:pPr>
            <a:r>
              <a:rPr lang="en-US" dirty="0"/>
              <a:t> </a:t>
            </a:r>
          </a:p>
          <a:p>
            <a:pPr marL="68580" indent="0">
              <a:buNone/>
            </a:pPr>
            <a:r>
              <a:rPr lang="en-US" dirty="0"/>
              <a:t>Specific behaviors that show us Ellen is anxious:</a:t>
            </a:r>
          </a:p>
          <a:p>
            <a:pPr marL="68580" lvl="0" indent="0">
              <a:buNone/>
            </a:pPr>
            <a:r>
              <a:rPr lang="en-US" dirty="0"/>
              <a:t>Biting hands for more than 4 minutes</a:t>
            </a:r>
          </a:p>
          <a:p>
            <a:pPr marL="68580" lvl="0" indent="0">
              <a:buNone/>
            </a:pPr>
            <a:r>
              <a:rPr lang="en-US" dirty="0"/>
              <a:t>Head slapping for longer than 30 seconds or more than 5 times in 4 minutes</a:t>
            </a:r>
          </a:p>
          <a:p>
            <a:pPr marL="68580" indent="0">
              <a:buNone/>
            </a:pPr>
            <a:r>
              <a:rPr lang="en-US" dirty="0"/>
              <a:t> </a:t>
            </a:r>
          </a:p>
          <a:p>
            <a:pPr marL="365760" lvl="1" indent="0">
              <a:buNone/>
            </a:pPr>
            <a:r>
              <a:rPr lang="en-US" sz="2400" dirty="0"/>
              <a:t>Staff will attempt to engage Ellen in one on one conversation regarding current feelings and difficulties</a:t>
            </a:r>
          </a:p>
          <a:p>
            <a:pPr marL="365760" lvl="1" indent="0">
              <a:buNone/>
            </a:pPr>
            <a:r>
              <a:rPr lang="en-US" sz="2400" dirty="0"/>
              <a:t>Staff will attempt to direct and involve Ellen in a familiar activity such as laundry, meal preparation, etc.</a:t>
            </a:r>
          </a:p>
          <a:p>
            <a:pPr marL="68580" indent="0">
              <a:buNone/>
            </a:pPr>
            <a:r>
              <a:rPr lang="en-US" dirty="0"/>
              <a:t> </a:t>
            </a:r>
          </a:p>
          <a:p>
            <a:pPr marL="68580" indent="0">
              <a:buNone/>
            </a:pPr>
            <a:r>
              <a:rPr lang="en-US" dirty="0"/>
              <a:t>If unsuccessful with A or B staff may suggest/offer Ellen: </a:t>
            </a:r>
          </a:p>
          <a:p>
            <a:pPr marL="68580" indent="0">
              <a:buNone/>
            </a:pPr>
            <a:r>
              <a:rPr lang="en-US" dirty="0"/>
              <a:t> </a:t>
            </a:r>
          </a:p>
          <a:p>
            <a:pPr marL="68580" indent="0">
              <a:buNone/>
            </a:pPr>
            <a:r>
              <a:rPr lang="en-US" dirty="0"/>
              <a:t>Ativan 1mg by mouth every 6 hours PRN, not to exceed 2 doses in 24 hours. If anxiety continues after the second dose, notify HCP.</a:t>
            </a:r>
          </a:p>
          <a:p>
            <a:pPr marL="68580" indent="0">
              <a:buNone/>
            </a:pPr>
            <a:r>
              <a:rPr lang="en-US" b="1" dirty="0"/>
              <a:t> </a:t>
            </a:r>
            <a:endParaRPr lang="en-US" dirty="0"/>
          </a:p>
          <a:p>
            <a:pPr marL="68580" indent="0">
              <a:buNone/>
            </a:pPr>
            <a:r>
              <a:rPr lang="en-US" sz="2200" u="sng" dirty="0"/>
              <a:t>HCP signature</a:t>
            </a:r>
            <a:r>
              <a:rPr lang="en-US" sz="2200" dirty="0"/>
              <a:t>: </a:t>
            </a:r>
            <a:r>
              <a:rPr lang="en-US" dirty="0"/>
              <a:t>Shirley Glass MD 6/23/yr</a:t>
            </a:r>
            <a:endParaRPr lang="en-US" sz="1600" dirty="0"/>
          </a:p>
          <a:p>
            <a:pPr marL="68580" indent="0">
              <a:buNone/>
            </a:pPr>
            <a:r>
              <a:rPr lang="en-US" b="1" dirty="0"/>
              <a:t> </a:t>
            </a:r>
            <a:endParaRPr lang="en-US" dirty="0"/>
          </a:p>
          <a:p>
            <a:pPr marL="68580" indent="0">
              <a:buNone/>
            </a:pPr>
            <a:r>
              <a:rPr lang="en-US" sz="2200" u="sng" dirty="0"/>
              <a:t>Posted</a:t>
            </a:r>
            <a:r>
              <a:rPr lang="en-US" sz="2200" dirty="0"/>
              <a:t>: </a:t>
            </a:r>
            <a:r>
              <a:rPr lang="en-US" dirty="0">
                <a:solidFill>
                  <a:srgbClr val="00B050"/>
                </a:solidFill>
              </a:rPr>
              <a:t>Wanda Smith 6-23-yr 2pm</a:t>
            </a:r>
            <a:r>
              <a:rPr lang="en-US" sz="1800" dirty="0">
                <a:solidFill>
                  <a:srgbClr val="00B050"/>
                </a:solidFill>
              </a:rPr>
              <a:t>   </a:t>
            </a:r>
          </a:p>
          <a:p>
            <a:pPr marL="68580" indent="0">
              <a:buNone/>
            </a:pPr>
            <a:r>
              <a:rPr lang="en-US" u="sng" dirty="0"/>
              <a:t>Verified</a:t>
            </a:r>
            <a:r>
              <a:rPr lang="en-US" dirty="0"/>
              <a:t>: </a:t>
            </a:r>
            <a:r>
              <a:rPr lang="en-US" dirty="0">
                <a:solidFill>
                  <a:schemeClr val="accent2"/>
                </a:solidFill>
              </a:rPr>
              <a:t>Sam Dowd 6-23-yr 2:30pm</a:t>
            </a:r>
          </a:p>
          <a:p>
            <a:endParaRPr lang="en-US" dirty="0"/>
          </a:p>
        </p:txBody>
      </p:sp>
    </p:spTree>
    <p:extLst>
      <p:ext uri="{BB962C8B-B14F-4D97-AF65-F5344CB8AC3E}">
        <p14:creationId xmlns:p14="http://schemas.microsoft.com/office/powerpoint/2010/main" val="8944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www.mass.gov/dph/map</a:t>
            </a:r>
            <a:endParaRPr lang="en-US" sz="4800" dirty="0"/>
          </a:p>
        </p:txBody>
      </p:sp>
      <p:pic>
        <p:nvPicPr>
          <p:cNvPr id="2050" name="Picture 2" descr="Image of new Mass.gov What Would You Like to do page"/>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0425" b="6171"/>
          <a:stretch/>
        </p:blipFill>
        <p:spPr bwMode="auto">
          <a:xfrm>
            <a:off x="533400" y="2209800"/>
            <a:ext cx="7991301" cy="374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0011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Protocols</a:t>
            </a:r>
          </a:p>
        </p:txBody>
      </p:sp>
      <p:sp>
        <p:nvSpPr>
          <p:cNvPr id="3" name="Content Placeholder 2"/>
          <p:cNvSpPr>
            <a:spLocks noGrp="1"/>
          </p:cNvSpPr>
          <p:nvPr>
            <p:ph idx="1"/>
          </p:nvPr>
        </p:nvSpPr>
        <p:spPr/>
        <p:txBody>
          <a:bodyPr>
            <a:normAutofit/>
          </a:bodyPr>
          <a:lstStyle/>
          <a:p>
            <a:r>
              <a:rPr lang="en-US" sz="4000" b="1" dirty="0"/>
              <a:t>Must be signed and dated by the HCP</a:t>
            </a:r>
          </a:p>
          <a:p>
            <a:pPr lvl="1"/>
            <a:r>
              <a:rPr lang="en-US" sz="3800" b="1" dirty="0"/>
              <a:t>Valid for one year</a:t>
            </a:r>
          </a:p>
          <a:p>
            <a:pPr lvl="2"/>
            <a:r>
              <a:rPr lang="en-US" sz="3600" b="1" dirty="0"/>
              <a:t>Posted/Verified by staff</a:t>
            </a:r>
          </a:p>
        </p:txBody>
      </p:sp>
    </p:spTree>
    <p:extLst>
      <p:ext uri="{BB962C8B-B14F-4D97-AF65-F5344CB8AC3E}">
        <p14:creationId xmlns:p14="http://schemas.microsoft.com/office/powerpoint/2010/main" val="35027072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1" dirty="0"/>
              <a:t>Sample Protocol Templates</a:t>
            </a:r>
          </a:p>
        </p:txBody>
      </p:sp>
      <p:sp>
        <p:nvSpPr>
          <p:cNvPr id="5" name="Text Placeholder 4"/>
          <p:cNvSpPr>
            <a:spLocks noGrp="1"/>
          </p:cNvSpPr>
          <p:nvPr>
            <p:ph type="body" idx="1"/>
          </p:nvPr>
        </p:nvSpPr>
        <p:spPr/>
        <p:txBody>
          <a:bodyPr>
            <a:noAutofit/>
          </a:bodyPr>
          <a:lstStyle/>
          <a:p>
            <a:r>
              <a:rPr lang="en-US" sz="4400" dirty="0"/>
              <a:t>Clozaril</a:t>
            </a:r>
          </a:p>
        </p:txBody>
      </p:sp>
      <p:sp>
        <p:nvSpPr>
          <p:cNvPr id="7" name="Text Placeholder 6"/>
          <p:cNvSpPr>
            <a:spLocks noGrp="1"/>
          </p:cNvSpPr>
          <p:nvPr>
            <p:ph type="body" sz="quarter" idx="3"/>
          </p:nvPr>
        </p:nvSpPr>
        <p:spPr/>
        <p:txBody>
          <a:bodyPr>
            <a:noAutofit/>
          </a:bodyPr>
          <a:lstStyle/>
          <a:p>
            <a:r>
              <a:rPr lang="en-US" sz="4000" dirty="0"/>
              <a:t>Coumadin</a:t>
            </a:r>
          </a:p>
        </p:txBody>
      </p:sp>
      <p:pic>
        <p:nvPicPr>
          <p:cNvPr id="10" name="Content Placeholder 9" descr="Image of sample Coumadin protocol sheet"/>
          <p:cNvPicPr>
            <a:picLocks noGrp="1"/>
          </p:cNvPicPr>
          <p:nvPr>
            <p:ph sz="quarter" idx="4"/>
          </p:nvPr>
        </p:nvPicPr>
        <p:blipFill rotWithShape="1">
          <a:blip r:embed="rId3"/>
          <a:srcRect l="12310" t="5470" r="52172" b="6820"/>
          <a:stretch/>
        </p:blipFill>
        <p:spPr bwMode="auto">
          <a:xfrm>
            <a:off x="5105400" y="2895600"/>
            <a:ext cx="2560320" cy="3383280"/>
          </a:xfrm>
          <a:prstGeom prst="rect">
            <a:avLst/>
          </a:prstGeom>
          <a:ln>
            <a:solidFill>
              <a:schemeClr val="tx1"/>
            </a:solidFill>
          </a:ln>
          <a:extLst>
            <a:ext uri="{53640926-AAD7-44D8-BBD7-CCE9431645EC}">
              <a14:shadowObscured xmlns:a14="http://schemas.microsoft.com/office/drawing/2010/main"/>
            </a:ext>
          </a:extLst>
        </p:spPr>
      </p:pic>
      <p:pic>
        <p:nvPicPr>
          <p:cNvPr id="8" name="Picture 7" descr="screen shot of sample Clozaril protocol">
            <a:extLst>
              <a:ext uri="{FF2B5EF4-FFF2-40B4-BE49-F238E27FC236}">
                <a16:creationId xmlns:a16="http://schemas.microsoft.com/office/drawing/2014/main" id="{9EFC379C-C8D6-4C5B-B144-9EF760E5B6B5}"/>
              </a:ext>
            </a:extLst>
          </p:cNvPr>
          <p:cNvPicPr/>
          <p:nvPr/>
        </p:nvPicPr>
        <p:blipFill rotWithShape="1">
          <a:blip r:embed="rId4"/>
          <a:srcRect l="39555" t="30928" r="38308" b="14881"/>
          <a:stretch/>
        </p:blipFill>
        <p:spPr bwMode="auto">
          <a:xfrm>
            <a:off x="1226456" y="2895600"/>
            <a:ext cx="2812145" cy="35813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52283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Responsibilities in Action</a:t>
            </a:r>
          </a:p>
        </p:txBody>
      </p:sp>
      <p:sp>
        <p:nvSpPr>
          <p:cNvPr id="3" name="Content Placeholder 2"/>
          <p:cNvSpPr>
            <a:spLocks noGrp="1"/>
          </p:cNvSpPr>
          <p:nvPr>
            <p:ph idx="1"/>
          </p:nvPr>
        </p:nvSpPr>
        <p:spPr/>
        <p:txBody>
          <a:bodyPr/>
          <a:lstStyle/>
          <a:p>
            <a:r>
              <a:rPr lang="en-US" sz="4000" b="1" dirty="0"/>
              <a:t>Medication Administration Process</a:t>
            </a:r>
          </a:p>
          <a:p>
            <a:pPr lvl="1"/>
            <a:r>
              <a:rPr lang="en-US" sz="3600" b="1" dirty="0"/>
              <a:t>Page 127</a:t>
            </a:r>
          </a:p>
          <a:p>
            <a:pPr lvl="2"/>
            <a:r>
              <a:rPr lang="en-US" b="1" dirty="0"/>
              <a:t>“</a:t>
            </a:r>
            <a:r>
              <a:rPr lang="en-US" sz="2800" b="1" dirty="0"/>
              <a:t>Never set the medication cup down”</a:t>
            </a:r>
          </a:p>
          <a:p>
            <a:pPr lvl="3"/>
            <a:r>
              <a:rPr lang="en-US" sz="2600" b="1" dirty="0"/>
              <a:t> Meaning: never leave medication unattended</a:t>
            </a:r>
          </a:p>
          <a:p>
            <a:endParaRPr lang="en-US" dirty="0"/>
          </a:p>
        </p:txBody>
      </p:sp>
    </p:spTree>
    <p:extLst>
      <p:ext uri="{BB962C8B-B14F-4D97-AF65-F5344CB8AC3E}">
        <p14:creationId xmlns:p14="http://schemas.microsoft.com/office/powerpoint/2010/main" val="35281337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PRN Parameters</a:t>
            </a:r>
          </a:p>
        </p:txBody>
      </p:sp>
      <p:sp>
        <p:nvSpPr>
          <p:cNvPr id="3" name="Content Placeholder 2"/>
          <p:cNvSpPr>
            <a:spLocks noGrp="1"/>
          </p:cNvSpPr>
          <p:nvPr>
            <p:ph idx="1"/>
          </p:nvPr>
        </p:nvSpPr>
        <p:spPr/>
        <p:txBody>
          <a:bodyPr>
            <a:normAutofit lnSpcReduction="10000"/>
          </a:bodyPr>
          <a:lstStyle/>
          <a:p>
            <a:r>
              <a:rPr lang="en-US" sz="4000" b="1" dirty="0"/>
              <a:t>Required to help prevent over use of PRN meds when there may be an underlying issue</a:t>
            </a:r>
          </a:p>
          <a:p>
            <a:pPr lvl="1"/>
            <a:r>
              <a:rPr lang="en-US" sz="3800" b="1" dirty="0"/>
              <a:t>When to notify the HCP if symptoms continue</a:t>
            </a:r>
          </a:p>
        </p:txBody>
      </p:sp>
    </p:spTree>
    <p:extLst>
      <p:ext uri="{BB962C8B-B14F-4D97-AF65-F5344CB8AC3E}">
        <p14:creationId xmlns:p14="http://schemas.microsoft.com/office/powerpoint/2010/main" val="37000489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D&amp;S Diversified Technologies</a:t>
            </a:r>
          </a:p>
        </p:txBody>
      </p:sp>
      <p:sp>
        <p:nvSpPr>
          <p:cNvPr id="3" name="Content Placeholder 2"/>
          <p:cNvSpPr>
            <a:spLocks noGrp="1"/>
          </p:cNvSpPr>
          <p:nvPr>
            <p:ph idx="1"/>
          </p:nvPr>
        </p:nvSpPr>
        <p:spPr/>
        <p:txBody>
          <a:bodyPr>
            <a:normAutofit/>
          </a:bodyPr>
          <a:lstStyle/>
          <a:p>
            <a:r>
              <a:rPr lang="en-US" sz="4000" b="1" dirty="0"/>
              <a:t>Certification Testing</a:t>
            </a:r>
          </a:p>
          <a:p>
            <a:pPr lvl="1"/>
            <a:r>
              <a:rPr lang="en-US" sz="3800" b="1" dirty="0"/>
              <a:t>Reasons for failing the transcription</a:t>
            </a:r>
          </a:p>
          <a:p>
            <a:pPr lvl="2"/>
            <a:r>
              <a:rPr lang="en-US" sz="3600" b="1" dirty="0"/>
              <a:t>Incorrect grid</a:t>
            </a:r>
          </a:p>
          <a:p>
            <a:pPr lvl="3"/>
            <a:r>
              <a:rPr lang="en-US" sz="3400" b="1" dirty="0"/>
              <a:t>First dose/last dose</a:t>
            </a:r>
          </a:p>
        </p:txBody>
      </p:sp>
    </p:spTree>
    <p:extLst>
      <p:ext uri="{BB962C8B-B14F-4D97-AF65-F5344CB8AC3E}">
        <p14:creationId xmlns:p14="http://schemas.microsoft.com/office/powerpoint/2010/main" val="24663982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D&amp;S Diversified Technologies</a:t>
            </a:r>
          </a:p>
        </p:txBody>
      </p:sp>
      <p:sp>
        <p:nvSpPr>
          <p:cNvPr id="3" name="Content Placeholder 2"/>
          <p:cNvSpPr>
            <a:spLocks noGrp="1"/>
          </p:cNvSpPr>
          <p:nvPr>
            <p:ph idx="1"/>
          </p:nvPr>
        </p:nvSpPr>
        <p:spPr/>
        <p:txBody>
          <a:bodyPr>
            <a:normAutofit lnSpcReduction="10000"/>
          </a:bodyPr>
          <a:lstStyle/>
          <a:p>
            <a:r>
              <a:rPr lang="en-US" sz="4000" b="1" dirty="0"/>
              <a:t>Certification Testing</a:t>
            </a:r>
          </a:p>
          <a:p>
            <a:pPr lvl="1"/>
            <a:r>
              <a:rPr lang="en-US" sz="3800" b="1" dirty="0"/>
              <a:t>Reasons for failing the transcription</a:t>
            </a:r>
          </a:p>
          <a:p>
            <a:pPr lvl="2"/>
            <a:r>
              <a:rPr lang="en-US" sz="3600" b="1" dirty="0"/>
              <a:t>“am” or “pm” is not listed with the time  in the hour column</a:t>
            </a:r>
          </a:p>
        </p:txBody>
      </p:sp>
    </p:spTree>
    <p:extLst>
      <p:ext uri="{BB962C8B-B14F-4D97-AF65-F5344CB8AC3E}">
        <p14:creationId xmlns:p14="http://schemas.microsoft.com/office/powerpoint/2010/main" val="38807834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D&amp;S Diversified Technologies</a:t>
            </a:r>
          </a:p>
        </p:txBody>
      </p:sp>
      <p:sp>
        <p:nvSpPr>
          <p:cNvPr id="3" name="Content Placeholder 2"/>
          <p:cNvSpPr>
            <a:spLocks noGrp="1"/>
          </p:cNvSpPr>
          <p:nvPr>
            <p:ph idx="1"/>
          </p:nvPr>
        </p:nvSpPr>
        <p:spPr/>
        <p:txBody>
          <a:bodyPr>
            <a:normAutofit fontScale="92500" lnSpcReduction="10000"/>
          </a:bodyPr>
          <a:lstStyle/>
          <a:p>
            <a:r>
              <a:rPr lang="en-US" sz="4000" b="1" dirty="0"/>
              <a:t>Certification Testing</a:t>
            </a:r>
          </a:p>
          <a:p>
            <a:pPr lvl="1"/>
            <a:r>
              <a:rPr lang="en-US" sz="3800" b="1" dirty="0"/>
              <a:t>12 am and 12 pm are used incorrectly</a:t>
            </a:r>
          </a:p>
          <a:p>
            <a:pPr lvl="1"/>
            <a:r>
              <a:rPr lang="en-US" sz="3800" b="1" dirty="0"/>
              <a:t>Remind staff:</a:t>
            </a:r>
          </a:p>
          <a:p>
            <a:pPr lvl="2"/>
            <a:r>
              <a:rPr lang="en-US" sz="3400" b="1" dirty="0"/>
              <a:t>12 am is midnight</a:t>
            </a:r>
          </a:p>
          <a:p>
            <a:pPr lvl="2"/>
            <a:r>
              <a:rPr lang="en-US" sz="3400" b="1" dirty="0"/>
              <a:t>12 pm is afternoon</a:t>
            </a:r>
          </a:p>
        </p:txBody>
      </p:sp>
    </p:spTree>
    <p:extLst>
      <p:ext uri="{BB962C8B-B14F-4D97-AF65-F5344CB8AC3E}">
        <p14:creationId xmlns:p14="http://schemas.microsoft.com/office/powerpoint/2010/main" val="11877677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D&amp;S Diversified Technologies</a:t>
            </a:r>
          </a:p>
        </p:txBody>
      </p:sp>
      <p:sp>
        <p:nvSpPr>
          <p:cNvPr id="3" name="Content Placeholder 2"/>
          <p:cNvSpPr>
            <a:spLocks noGrp="1"/>
          </p:cNvSpPr>
          <p:nvPr>
            <p:ph idx="1"/>
          </p:nvPr>
        </p:nvSpPr>
        <p:spPr/>
        <p:txBody>
          <a:bodyPr>
            <a:normAutofit/>
          </a:bodyPr>
          <a:lstStyle/>
          <a:p>
            <a:r>
              <a:rPr lang="en-US" sz="4000" b="1" dirty="0"/>
              <a:t>Certification Testing</a:t>
            </a:r>
          </a:p>
          <a:p>
            <a:pPr lvl="1"/>
            <a:r>
              <a:rPr lang="en-US" sz="3800" b="1" dirty="0"/>
              <a:t>Reasons for failing medication administration</a:t>
            </a:r>
          </a:p>
          <a:p>
            <a:pPr lvl="2"/>
            <a:r>
              <a:rPr lang="en-US" sz="3600" b="1" dirty="0"/>
              <a:t>Forget or document incorrectly in the Count Book</a:t>
            </a:r>
          </a:p>
          <a:p>
            <a:pPr lvl="2"/>
            <a:endParaRPr lang="en-US" sz="3600" b="1" dirty="0"/>
          </a:p>
        </p:txBody>
      </p:sp>
    </p:spTree>
    <p:extLst>
      <p:ext uri="{BB962C8B-B14F-4D97-AF65-F5344CB8AC3E}">
        <p14:creationId xmlns:p14="http://schemas.microsoft.com/office/powerpoint/2010/main" val="229010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D&amp;S Diversified Technologies</a:t>
            </a:r>
          </a:p>
        </p:txBody>
      </p:sp>
      <p:sp>
        <p:nvSpPr>
          <p:cNvPr id="3" name="Content Placeholder 2"/>
          <p:cNvSpPr>
            <a:spLocks noGrp="1"/>
          </p:cNvSpPr>
          <p:nvPr>
            <p:ph idx="1"/>
          </p:nvPr>
        </p:nvSpPr>
        <p:spPr/>
        <p:txBody>
          <a:bodyPr>
            <a:normAutofit lnSpcReduction="10000"/>
          </a:bodyPr>
          <a:lstStyle/>
          <a:p>
            <a:pPr lvl="1"/>
            <a:r>
              <a:rPr lang="en-US" sz="3800" b="1" dirty="0"/>
              <a:t>No Shows</a:t>
            </a:r>
          </a:p>
          <a:p>
            <a:pPr lvl="2"/>
            <a:r>
              <a:rPr lang="en-US" sz="3600" b="1" dirty="0"/>
              <a:t>If staff leaves employment during the testing process</a:t>
            </a:r>
          </a:p>
          <a:p>
            <a:pPr lvl="3"/>
            <a:r>
              <a:rPr lang="en-US" sz="3400" b="1" dirty="0"/>
              <a:t>Be sure to cancel any previously scheduled portions of the certification test</a:t>
            </a:r>
          </a:p>
        </p:txBody>
      </p:sp>
    </p:spTree>
    <p:extLst>
      <p:ext uri="{BB962C8B-B14F-4D97-AF65-F5344CB8AC3E}">
        <p14:creationId xmlns:p14="http://schemas.microsoft.com/office/powerpoint/2010/main" val="26794034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D&amp;S Diversified Technologies</a:t>
            </a:r>
            <a:endParaRPr lang="en-US" sz="4400" dirty="0"/>
          </a:p>
        </p:txBody>
      </p:sp>
      <p:pic>
        <p:nvPicPr>
          <p:cNvPr id="4" name="Picture 2" descr="Image of Pink Sign for MAP testing sites"/>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1735" t="5213" r="51613" b="6172"/>
          <a:stretch/>
        </p:blipFill>
        <p:spPr bwMode="auto">
          <a:xfrm>
            <a:off x="2971800" y="2133600"/>
            <a:ext cx="3227290" cy="438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7184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www.mass.gov/dph/map</a:t>
            </a:r>
            <a:endParaRPr lang="en-US" sz="4800" dirty="0"/>
          </a:p>
        </p:txBody>
      </p:sp>
      <p:pic>
        <p:nvPicPr>
          <p:cNvPr id="3074" name="Picture 2" descr="Image of new Mass.gov What you need to know page"/>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3031" b="6171"/>
          <a:stretch/>
        </p:blipFill>
        <p:spPr bwMode="auto">
          <a:xfrm>
            <a:off x="533398" y="2133600"/>
            <a:ext cx="804788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1382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Next Webinar Date</a:t>
            </a:r>
          </a:p>
        </p:txBody>
      </p:sp>
      <p:sp>
        <p:nvSpPr>
          <p:cNvPr id="3" name="Content Placeholder 2"/>
          <p:cNvSpPr>
            <a:spLocks noGrp="1"/>
          </p:cNvSpPr>
          <p:nvPr>
            <p:ph idx="1"/>
          </p:nvPr>
        </p:nvSpPr>
        <p:spPr/>
        <p:txBody>
          <a:bodyPr>
            <a:normAutofit/>
          </a:bodyPr>
          <a:lstStyle/>
          <a:p>
            <a:r>
              <a:rPr lang="en-US" sz="4000" b="1" dirty="0"/>
              <a:t>Fall 2018</a:t>
            </a:r>
          </a:p>
        </p:txBody>
      </p:sp>
    </p:spTree>
    <p:extLst>
      <p:ext uri="{BB962C8B-B14F-4D97-AF65-F5344CB8AC3E}">
        <p14:creationId xmlns:p14="http://schemas.microsoft.com/office/powerpoint/2010/main" val="1958349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Advisories</a:t>
            </a:r>
          </a:p>
        </p:txBody>
      </p:sp>
      <p:sp>
        <p:nvSpPr>
          <p:cNvPr id="3" name="Content Placeholder 2"/>
          <p:cNvSpPr>
            <a:spLocks noGrp="1"/>
          </p:cNvSpPr>
          <p:nvPr>
            <p:ph idx="1"/>
          </p:nvPr>
        </p:nvSpPr>
        <p:spPr/>
        <p:txBody>
          <a:bodyPr>
            <a:normAutofit fontScale="77500" lnSpcReduction="20000"/>
          </a:bodyPr>
          <a:lstStyle/>
          <a:p>
            <a:r>
              <a:rPr lang="en-US" sz="4000" b="1" dirty="0"/>
              <a:t>On-line References</a:t>
            </a:r>
          </a:p>
          <a:p>
            <a:r>
              <a:rPr lang="en-US" sz="4000" b="1" dirty="0"/>
              <a:t>Transportation of Medication</a:t>
            </a:r>
          </a:p>
          <a:p>
            <a:r>
              <a:rPr lang="en-US" sz="4000" b="1" dirty="0"/>
              <a:t>Suspected Drug Tampering</a:t>
            </a:r>
          </a:p>
          <a:p>
            <a:r>
              <a:rPr lang="en-US" sz="4000" b="1" dirty="0">
                <a:solidFill>
                  <a:schemeClr val="tx1"/>
                </a:solidFill>
              </a:rPr>
              <a:t>MAP Certification Process</a:t>
            </a:r>
          </a:p>
          <a:p>
            <a:r>
              <a:rPr lang="en-US" sz="4000" b="1" dirty="0">
                <a:solidFill>
                  <a:schemeClr val="tx1"/>
                </a:solidFill>
              </a:rPr>
              <a:t>New Site Checklist</a:t>
            </a:r>
          </a:p>
          <a:p>
            <a:r>
              <a:rPr lang="en-US" sz="4000" b="1" dirty="0">
                <a:solidFill>
                  <a:schemeClr val="tx1"/>
                </a:solidFill>
              </a:rPr>
              <a:t>Medication Occurrence Reporting</a:t>
            </a:r>
          </a:p>
          <a:p>
            <a:r>
              <a:rPr lang="en-US" sz="4000" b="1" dirty="0">
                <a:solidFill>
                  <a:schemeClr val="tx1"/>
                </a:solidFill>
              </a:rPr>
              <a:t>Hospice</a:t>
            </a:r>
          </a:p>
          <a:p>
            <a:endParaRPr lang="en-US" sz="4000" dirty="0"/>
          </a:p>
        </p:txBody>
      </p:sp>
    </p:spTree>
    <p:extLst>
      <p:ext uri="{BB962C8B-B14F-4D97-AF65-F5344CB8AC3E}">
        <p14:creationId xmlns:p14="http://schemas.microsoft.com/office/powerpoint/2010/main" val="41125300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32302&quot;&gt;&lt;object type=&quot;3&quot; unique_id=&quot;32303&quot;&gt;&lt;property id=&quot;20148&quot; value=&quot;5&quot;/&gt;&lt;property id=&quot;20300&quot; value=&quot;Slide 1 - &amp;quot;Medication Administration Program&amp;quot;&quot;/&gt;&lt;property id=&quot;20307&quot; value=&quot;256&quot;/&gt;&lt;/object&gt;&lt;object type=&quot;3&quot; unique_id=&quot;32304&quot;&gt;&lt;property id=&quot;20148&quot; value=&quot;5&quot;/&gt;&lt;property id=&quot;20300&quot; value=&quot;Slide 2 - &amp;quot;Agenda&amp;quot;&quot;/&gt;&lt;property id=&quot;20307&quot; value=&quot;277&quot;/&gt;&lt;/object&gt;&lt;object type=&quot;3&quot; unique_id=&quot;32305&quot;&gt;&lt;property id=&quot;20148&quot; value=&quot;5&quot;/&gt;&lt;property id=&quot;20300&quot; value=&quot;Slide 3 - &amp;quot;New Information&amp;quot;&quot;/&gt;&lt;property id=&quot;20307&quot; value=&quot;278&quot;/&gt;&lt;/object&gt;&lt;object type=&quot;3&quot; unique_id=&quot;32306&quot;&gt;&lt;property id=&quot;20148&quot; value=&quot;5&quot;/&gt;&lt;property id=&quot;20300&quot; value=&quot;Slide 4 - &amp;quot;New MAP Coordinator!&amp;quot;&quot;/&gt;&lt;property id=&quot;20307&quot; value=&quot;301&quot;/&gt;&lt;/object&gt;&lt;object type=&quot;3&quot; unique_id=&quot;32307&quot;&gt;&lt;property id=&quot;20148&quot; value=&quot;5&quot;/&gt;&lt;property id=&quot;20300&quot; value=&quot;Slide 5 - &amp;quot;Mass.gov; New Look!&amp;quot;&quot;/&gt;&lt;property id=&quot;20307&quot; value=&quot;272&quot;/&gt;&lt;/object&gt;&lt;object type=&quot;3&quot; unique_id=&quot;32308&quot;&gt;&lt;property id=&quot;20148&quot; value=&quot;5&quot;/&gt;&lt;property id=&quot;20300&quot; value=&quot;Slide 6 - &amp;quot;www.mass.gov/dph/map&amp;quot;&quot;/&gt;&lt;property id=&quot;20307&quot; value=&quot;317&quot;/&gt;&lt;/object&gt;&lt;object type=&quot;3&quot; unique_id=&quot;32309&quot;&gt;&lt;property id=&quot;20148&quot; value=&quot;5&quot;/&gt;&lt;property id=&quot;20300&quot; value=&quot;Slide 7 - &amp;quot;www.mass.gov/dph/map&amp;quot;&quot;/&gt;&lt;property id=&quot;20307&quot; value=&quot;348&quot;/&gt;&lt;/object&gt;&lt;object type=&quot;3&quot; unique_id=&quot;32310&quot;&gt;&lt;property id=&quot;20148&quot; value=&quot;5&quot;/&gt;&lt;property id=&quot;20300&quot; value=&quot;Slide 8 - &amp;quot;www.mass.gov/dph/map&amp;quot;&quot;/&gt;&lt;property id=&quot;20307&quot; value=&quot;349&quot;/&gt;&lt;/object&gt;&lt;object type=&quot;3&quot; unique_id=&quot;32311&quot;&gt;&lt;property id=&quot;20148&quot; value=&quot;5&quot;/&gt;&lt;property id=&quot;20300&quot; value=&quot;Slide 9 - &amp;quot;Advisories&amp;quot;&quot;/&gt;&lt;property id=&quot;20307&quot; value=&quot;321&quot;/&gt;&lt;/object&gt;&lt;object type=&quot;3&quot; unique_id=&quot;32312&quot;&gt;&lt;property id=&quot;20148&quot; value=&quot;5&quot;/&gt;&lt;property id=&quot;20300&quot; value=&quot;Slide 10 - &amp;quot;www.mass.gov/dph/map&amp;quot;&quot;/&gt;&lt;property id=&quot;20307&quot; value=&quot;303&quot;/&gt;&lt;/object&gt;&lt;object type=&quot;3&quot; unique_id=&quot;32313&quot;&gt;&lt;property id=&quot;20148&quot; value=&quot;5&quot;/&gt;&lt;property id=&quot;20300&quot; value=&quot;Slide 11 - &amp;quot;www.mass.gov/dph/map&amp;quot;&quot;/&gt;&lt;property id=&quot;20307&quot; value=&quot;304&quot;/&gt;&lt;/object&gt;&lt;object type=&quot;3&quot; unique_id=&quot;32314&quot;&gt;&lt;property id=&quot;20148&quot; value=&quot;5&quot;/&gt;&lt;property id=&quot;20300&quot; value=&quot;Slide 12 - &amp;quot;On-line References&amp;quot;&quot;/&gt;&lt;property id=&quot;20307&quot; value=&quot;322&quot;/&gt;&lt;/object&gt;&lt;object type=&quot;3&quot; unique_id=&quot;32315&quot;&gt;&lt;property id=&quot;20148&quot; value=&quot;5&quot;/&gt;&lt;property id=&quot;20300&quot; value=&quot;Slide 13 - &amp;quot;Transportation  of Medication&amp;quot;&quot;/&gt;&lt;property id=&quot;20307&quot; value=&quot;323&quot;/&gt;&lt;/object&gt;&lt;object type=&quot;3&quot; unique_id=&quot;32316&quot;&gt;&lt;property id=&quot;20148&quot; value=&quot;5&quot;/&gt;&lt;property id=&quot;20300&quot; value=&quot;Slide 14 - &amp;quot;Suspected Drug Tampering&amp;quot;&quot;/&gt;&lt;property id=&quot;20307&quot; value=&quot;356&quot;/&gt;&lt;/object&gt;&lt;object type=&quot;3&quot; unique_id=&quot;32317&quot;&gt;&lt;property id=&quot;20148&quot; value=&quot;5&quot;/&gt;&lt;property id=&quot;20300&quot; value=&quot;Slide 15 - &amp;quot;MAP Certification Process&amp;quot;&quot;/&gt;&lt;property id=&quot;20307&quot; value=&quot;324&quot;/&gt;&lt;/object&gt;&lt;object type=&quot;3&quot; unique_id=&quot;32318&quot;&gt;&lt;property id=&quot;20148&quot; value=&quot;5&quot;/&gt;&lt;property id=&quot;20300&quot; value=&quot;Slide 16 - &amp;quot;MAP Certification Process&amp;quot;&quot;/&gt;&lt;property id=&quot;20307&quot; value=&quot;338&quot;/&gt;&lt;/object&gt;&lt;object type=&quot;3&quot; unique_id=&quot;32319&quot;&gt;&lt;property id=&quot;20148&quot; value=&quot;5&quot;/&gt;&lt;property id=&quot;20300&quot; value=&quot;Slide 17 - &amp;quot;New Site Checklist&amp;quot;&quot;/&gt;&lt;property id=&quot;20307&quot; value=&quot;299&quot;/&gt;&lt;/object&gt;&lt;object type=&quot;3&quot; unique_id=&quot;32320&quot;&gt;&lt;property id=&quot;20148&quot; value=&quot;5&quot;/&gt;&lt;property id=&quot;20300&quot; value=&quot;Slide 18 - &amp;quot;New MAP Sites&amp;quot;&quot;/&gt;&lt;property id=&quot;20307&quot; value=&quot;326&quot;/&gt;&lt;/object&gt;&lt;object type=&quot;3&quot; unique_id=&quot;32321&quot;&gt;&lt;property id=&quot;20148&quot; value=&quot;5&quot;/&gt;&lt;property id=&quot;20300&quot; value=&quot;Slide 19 - &amp;quot;www.mass.gov/dph/map&amp;quot;&quot;/&gt;&lt;property id=&quot;20307&quot; value=&quot;339&quot;/&gt;&lt;/object&gt;&lt;object type=&quot;3&quot; unique_id=&quot;32322&quot;&gt;&lt;property id=&quot;20148&quot; value=&quot;5&quot;/&gt;&lt;property id=&quot;20300&quot; value=&quot;Slide 20 - &amp;quot;Attestation Document&amp;quot;&quot;/&gt;&lt;property id=&quot;20307&quot; value=&quot;340&quot;/&gt;&lt;/object&gt;&lt;object type=&quot;3&quot; unique_id=&quot;32323&quot;&gt;&lt;property id=&quot;20148&quot; value=&quot;5&quot;/&gt;&lt;property id=&quot;20300&quot; value=&quot;Slide 21 - &amp;quot;Attestation Document&amp;quot;&quot;/&gt;&lt;property id=&quot;20307&quot; value=&quot;347&quot;/&gt;&lt;/object&gt;&lt;object type=&quot;3&quot; unique_id=&quot;32324&quot;&gt;&lt;property id=&quot;20148&quot; value=&quot;5&quot;/&gt;&lt;property id=&quot;20300&quot; value=&quot;Slide 22 - &amp;quot;Notices&amp;quot;&quot;/&gt;&lt;property id=&quot;20307&quot; value=&quot;342&quot;/&gt;&lt;/object&gt;&lt;object type=&quot;3&quot; unique_id=&quot;32325&quot;&gt;&lt;property id=&quot;20148&quot; value=&quot;5&quot;/&gt;&lt;property id=&quot;20300&quot; value=&quot;Slide 23 - &amp;quot;www.mass.gov/dph/map&amp;quot;&quot;/&gt;&lt;property id=&quot;20307&quot; value=&quot;343&quot;/&gt;&lt;/object&gt;&lt;object type=&quot;3&quot; unique_id=&quot;32326&quot;&gt;&lt;property id=&quot;20148&quot; value=&quot;5&quot;/&gt;&lt;property id=&quot;20300&quot; value=&quot;Slide 24&quot;/&gt;&lt;property id=&quot;20307&quot; value=&quot;351&quot;/&gt;&lt;/object&gt;&lt;object type=&quot;3&quot; unique_id=&quot;32327&quot;&gt;&lt;property id=&quot;20148&quot; value=&quot;5&quot;/&gt;&lt;property id=&quot;20300&quot; value=&quot;Slide 25 - &amp;quot;Board of Registration in Nursing&amp;quot;&quot;/&gt;&lt;property id=&quot;20307&quot; value=&quot;337&quot;/&gt;&lt;/object&gt;&lt;object type=&quot;3&quot; unique_id=&quot;32328&quot;&gt;&lt;property id=&quot;20148&quot; value=&quot;5&quot;/&gt;&lt;property id=&quot;20300&quot; value=&quot;Slide 26 - &amp;quot;www.mass.gov/dph/map&amp;quot;&quot;/&gt;&lt;property id=&quot;20307&quot; value=&quot;350&quot;/&gt;&lt;/object&gt;&lt;object type=&quot;3&quot; unique_id=&quot;32329&quot;&gt;&lt;property id=&quot;20148&quot; value=&quot;5&quot;/&gt;&lt;property id=&quot;20300&quot; value=&quot;Slide 27 - &amp;quot;Rescission of Hospice Policies 16-2 and 16-3&amp;quot;&quot;/&gt;&lt;property id=&quot;20307&quot; value=&quot;344&quot;/&gt;&lt;/object&gt;&lt;object type=&quot;3&quot; unique_id=&quot;32330&quot;&gt;&lt;property id=&quot;20148&quot; value=&quot;5&quot;/&gt;&lt;property id=&quot;20300&quot; value=&quot;Slide 28 - &amp;quot;Rescission of Hospice Policies 16-2 and 16-3&amp;quot;&quot;/&gt;&lt;property id=&quot;20307&quot; value=&quot;346&quot;/&gt;&lt;/object&gt;&lt;object type=&quot;3&quot; unique_id=&quot;32331&quot;&gt;&lt;property id=&quot;20148&quot; value=&quot;5&quot;/&gt;&lt;property id=&quot;20300&quot; value=&quot;Slide 29 - &amp;quot;Advisory-MAP Policy 16-2 Hospice&amp;quot;&quot;/&gt;&lt;property id=&quot;20307&quot; value=&quot;354&quot;/&gt;&lt;/object&gt;&lt;object type=&quot;3&quot; unique_id=&quot;32332&quot;&gt;&lt;property id=&quot;20148&quot; value=&quot;5&quot;/&gt;&lt;property id=&quot;20300&quot; value=&quot;Slide 30 - &amp;quot;Medication Occurrence Reporting&amp;quot;&quot;/&gt;&lt;property id=&quot;20307&quot; value=&quot;352&quot;/&gt;&lt;/object&gt;&lt;object type=&quot;3&quot; unique_id=&quot;32333&quot;&gt;&lt;property id=&quot;20148&quot; value=&quot;5&quot;/&gt;&lt;property id=&quot;20300&quot; value=&quot;Slide 31 - &amp;quot;Medication Occurrence Report&amp;quot;&quot;/&gt;&lt;property id=&quot;20307&quot; value=&quot;353&quot;/&gt;&lt;/object&gt;&lt;object type=&quot;3&quot; unique_id=&quot;32334&quot;&gt;&lt;property id=&quot;20148&quot; value=&quot;5&quot;/&gt;&lt;property id=&quot;20300&quot; value=&quot;Slide 32 - &amp;quot;MOR form Section F&amp;quot;&quot;/&gt;&lt;property id=&quot;20307&quot; value=&quot;357&quot;/&gt;&lt;/object&gt;&lt;object type=&quot;3&quot; unique_id=&quot;32335&quot;&gt;&lt;property id=&quot;20148&quot; value=&quot;5&quot;/&gt;&lt;property id=&quot;20300&quot; value=&quot;Slide 33 - &amp;quot;DDS Reporting Guidelines&amp;quot;&quot;/&gt;&lt;property id=&quot;20307&quot; value=&quot;291&quot;/&gt;&lt;/object&gt;&lt;object type=&quot;3&quot; unique_id=&quot;32336&quot;&gt;&lt;property id=&quot;20148&quot; value=&quot;5&quot;/&gt;&lt;property id=&quot;20300&quot; value=&quot;Slide 34 - &amp;quot;Hotline Nursing Errors&amp;quot;&quot;/&gt;&lt;property id=&quot;20307&quot; value=&quot;264&quot;/&gt;&lt;/object&gt;&lt;object type=&quot;3&quot; unique_id=&quot;32337&quot;&gt;&lt;property id=&quot;20148&quot; value=&quot;5&quot;/&gt;&lt;property id=&quot;20300&quot; value=&quot;Slide 35 - &amp;quot;Revised G/J Tube Management Form&amp;quot;&quot;/&gt;&lt;property id=&quot;20307&quot; value=&quot;355&quot;/&gt;&lt;/object&gt;&lt;object type=&quot;3&quot; unique_id=&quot;32338&quot;&gt;&lt;property id=&quot;20148&quot; value=&quot;5&quot;/&gt;&lt;property id=&quot;20300&quot; value=&quot;Slide 36 - &amp;quot;MOR Trigger Reports&amp;quot;&quot;/&gt;&lt;property id=&quot;20307&quot; value=&quot;274&quot;/&gt;&lt;/object&gt;&lt;object type=&quot;3&quot; unique_id=&quot;32339&quot;&gt;&lt;property id=&quot;20148&quot; value=&quot;5&quot;/&gt;&lt;property id=&quot;20300&quot; value=&quot;Slide 37 - &amp;quot;MOR Trigger Reports&amp;quot;&quot;/&gt;&lt;property id=&quot;20307&quot; value=&quot;275&quot;/&gt;&lt;/object&gt;&lt;object type=&quot;3&quot; unique_id=&quot;32340&quot;&gt;&lt;property id=&quot;20148&quot; value=&quot;5&quot;/&gt;&lt;property id=&quot;20300&quot; value=&quot;Slide 38 - &amp;quot;Transcription Workbook Three&amp;quot;&quot;/&gt;&lt;property id=&quot;20307&quot; value=&quot;330&quot;/&gt;&lt;/object&gt;&lt;object type=&quot;3&quot; unique_id=&quot;32341&quot;&gt;&lt;property id=&quot;20148&quot; value=&quot;5&quot;/&gt;&lt;property id=&quot;20300&quot; value=&quot;Slide 39 - &amp;quot;Updates&amp;quot;&quot;/&gt;&lt;property id=&quot;20307&quot; value=&quot;279&quot;/&gt;&lt;/object&gt;&lt;object type=&quot;3&quot; unique_id=&quot;32342&quot;&gt;&lt;property id=&quot;20148&quot; value=&quot;5&quot;/&gt;&lt;property id=&quot;20300&quot; value=&quot;Slide 40 - &amp;quot;Train the Trainer&amp;quot;&quot;/&gt;&lt;property id=&quot;20307&quot; value=&quot;292&quot;/&gt;&lt;/object&gt;&lt;object type=&quot;3&quot; unique_id=&quot;32343&quot;&gt;&lt;property id=&quot;20148&quot; value=&quot;5&quot;/&gt;&lt;property id=&quot;20300&quot; value=&quot;Slide 41 - &amp;quot;WWW.MASS.GOV/DPH/BOARDS&amp;quot;&quot;/&gt;&lt;property id=&quot;20307&quot; value=&quot;293&quot;/&gt;&lt;/object&gt;&lt;object type=&quot;3&quot; unique_id=&quot;32344&quot;&gt;&lt;property id=&quot;20148&quot; value=&quot;5&quot;/&gt;&lt;property id=&quot;20300&quot; value=&quot;Slide 42 - &amp;quot;WWW.MASS.GOV/TOPICS/NURSING&amp;quot;&quot;/&gt;&lt;property id=&quot;20307&quot; value=&quot;294&quot;/&gt;&lt;/object&gt;&lt;object type=&quot;3&quot; unique_id=&quot;32345&quot;&gt;&lt;property id=&quot;20148&quot; value=&quot;5&quot;/&gt;&lt;property id=&quot;20300&quot; value=&quot;Slide 43 - &amp;quot;WWW.MASS.GOV/NURSING-PRACTICE&amp;quot;&quot;/&gt;&lt;property id=&quot;20307&quot; value=&quot;295&quot;/&gt;&lt;/object&gt;&lt;object type=&quot;3&quot; unique_id=&quot;32346&quot;&gt;&lt;property id=&quot;20148&quot; value=&quot;5&quot;/&gt;&lt;property id=&quot;20300&quot; value=&quot;Slide 44 - &amp;quot;Nursing Practice&amp;quot;&quot;/&gt;&lt;property id=&quot;20307&quot; value=&quot;296&quot;/&gt;&lt;/object&gt;&lt;object type=&quot;3&quot; unique_id=&quot;32347&quot;&gt;&lt;property id=&quot;20148&quot; value=&quot;5&quot;/&gt;&lt;property id=&quot;20300&quot; value=&quot;Slide 45 - &amp;quot;DDS Technical Assistance Tool&amp;quot;&quot;/&gt;&lt;property id=&quot;20307&quot; value=&quot;302&quot;/&gt;&lt;/object&gt;&lt;object type=&quot;3&quot; unique_id=&quot;32348&quot;&gt;&lt;property id=&quot;20148&quot; value=&quot;5&quot;/&gt;&lt;property id=&quot;20300&quot; value=&quot;Slide 46 - &amp;quot;DDS Technical Assistance Tool&amp;quot;&quot;/&gt;&lt;property id=&quot;20307&quot; value=&quot;305&quot;/&gt;&lt;/object&gt;&lt;object type=&quot;3&quot; unique_id=&quot;32349&quot;&gt;&lt;property id=&quot;20148&quot; value=&quot;5&quot;/&gt;&lt;property id=&quot;20300&quot; value=&quot;Slide 47 - &amp;quot;DDS Technical Assistance Tool&amp;quot;&quot;/&gt;&lt;property id=&quot;20307&quot; value=&quot;306&quot;/&gt;&lt;/object&gt;&lt;object type=&quot;3&quot; unique_id=&quot;32350&quot;&gt;&lt;property id=&quot;20148&quot; value=&quot;5&quot;/&gt;&lt;property id=&quot;20300&quot; value=&quot;Slide 48 - &amp;quot;DDS Technical Assistance Tool&amp;quot;&quot;/&gt;&lt;property id=&quot;20307&quot; value=&quot;309&quot;/&gt;&lt;/object&gt;&lt;object type=&quot;3&quot; unique_id=&quot;32351&quot;&gt;&lt;property id=&quot;20148&quot; value=&quot;5&quot;/&gt;&lt;property id=&quot;20300&quot; value=&quot;Slide 49 - &amp;quot;www.mass.gov/dph/map&amp;quot;&quot;/&gt;&lt;property id=&quot;20307&quot; value=&quot;318&quot;/&gt;&lt;/object&gt;&lt;object type=&quot;3&quot; unique_id=&quot;32352&quot;&gt;&lt;property id=&quot;20148&quot; value=&quot;5&quot;/&gt;&lt;property id=&quot;20300&quot; value=&quot;Slide 50 - &amp;quot;www.mass.gov/dph/map&amp;quot;&quot;/&gt;&lt;property id=&quot;20307&quot; value=&quot;319&quot;/&gt;&lt;/object&gt;&lt;object type=&quot;3&quot; unique_id=&quot;32353&quot;&gt;&lt;property id=&quot;20148&quot; value=&quot;5&quot;/&gt;&lt;property id=&quot;20300&quot; value=&quot;Slide 51 - &amp;quot;www.mass.gov/dph/map&amp;quot;&quot;/&gt;&lt;property id=&quot;20307&quot; value=&quot;320&quot;/&gt;&lt;/object&gt;&lt;object type=&quot;3&quot; unique_id=&quot;32354&quot;&gt;&lt;property id=&quot;20148&quot; value=&quot;5&quot;/&gt;&lt;property id=&quot;20300&quot; value=&quot;Slide 52 - &amp;quot;www.hdmaster.com&amp;quot;&quot;/&gt;&lt;property id=&quot;20307&quot; value=&quot;329&quot;/&gt;&lt;/object&gt;&lt;object type=&quot;3&quot; unique_id=&quot;32355&quot;&gt;&lt;property id=&quot;20148&quot; value=&quot;5&quot;/&gt;&lt;property id=&quot;20300&quot; value=&quot;Slide 53 - &amp;quot;       Responsibilities in Action&amp;quot;&quot;/&gt;&lt;property id=&quot;20307&quot; value=&quot;316&quot;/&gt;&lt;/object&gt;&lt;object type=&quot;3&quot; unique_id=&quot;32356&quot;&gt;&lt;property id=&quot;20148&quot; value=&quot;5&quot;/&gt;&lt;property id=&quot;20300&quot; value=&quot;Slide 54 - &amp;quot;mass.gov/dph/map&amp;quot;&quot;/&gt;&lt;property id=&quot;20307&quot; value=&quot;282&quot;/&gt;&lt;/object&gt;&lt;object type=&quot;3&quot; unique_id=&quot;32357&quot;&gt;&lt;property id=&quot;20148&quot; value=&quot;5&quot;/&gt;&lt;property id=&quot;20300&quot; value=&quot;Slide 55 - &amp;quot;mass.gov/dph/map&amp;quot;&quot;/&gt;&lt;property id=&quot;20307&quot; value=&quot;283&quot;/&gt;&lt;/object&gt;&lt;object type=&quot;3&quot; unique_id=&quot;32358&quot;&gt;&lt;property id=&quot;20148&quot; value=&quot;5&quot;/&gt;&lt;property id=&quot;20300&quot; value=&quot;Slide 56 - &amp;quot;mass.gov/dph/map&amp;quot;&quot;/&gt;&lt;property id=&quot;20307&quot; value=&quot;284&quot;/&gt;&lt;/object&gt;&lt;object type=&quot;3&quot; unique_id=&quot;32359&quot;&gt;&lt;property id=&quot;20148&quot; value=&quot;5&quot;/&gt;&lt;property id=&quot;20300&quot; value=&quot;Slide 57 - &amp;quot;Mass.gov/dph/map&amp;quot;&quot;/&gt;&lt;property id=&quot;20307&quot; value=&quot;285&quot;/&gt;&lt;/object&gt;&lt;object type=&quot;3&quot; unique_id=&quot;32360&quot;&gt;&lt;property id=&quot;20148&quot; value=&quot;5&quot;/&gt;&lt;property id=&quot;20300&quot; value=&quot;Slide 58 - &amp;quot;Mass.gov/dph/map&amp;quot;&quot;/&gt;&lt;property id=&quot;20307&quot; value=&quot;286&quot;/&gt;&lt;/object&gt;&lt;object type=&quot;3&quot; unique_id=&quot;32361&quot;&gt;&lt;property id=&quot;20148&quot; value=&quot;5&quot;/&gt;&lt;property id=&quot;20300&quot; value=&quot;Slide 59 - &amp;quot;Videos&amp;quot;&quot;/&gt;&lt;property id=&quot;20307&quot; value=&quot;287&quot;/&gt;&lt;/object&gt;&lt;object type=&quot;3&quot; unique_id=&quot;32362&quot;&gt;&lt;property id=&quot;20148&quot; value=&quot;5&quot;/&gt;&lt;property id=&quot;20300&quot; value=&quot;Slide 60 - &amp;quot;     D&amp;amp;S Diversified Technologies&amp;quot;&quot;/&gt;&lt;property id=&quot;20307&quot; value=&quot;258&quot;/&gt;&lt;/object&gt;&lt;object type=&quot;3&quot; unique_id=&quot;32363&quot;&gt;&lt;property id=&quot;20148&quot; value=&quot;5&quot;/&gt;&lt;property id=&quot;20300&quot; value=&quot;Slide 61 - &amp;quot;Reminders&amp;quot;&quot;/&gt;&lt;property id=&quot;20307&quot; value=&quot;280&quot;/&gt;&lt;/object&gt;&lt;object type=&quot;3&quot; unique_id=&quot;32364&quot;&gt;&lt;property id=&quot;20148&quot; value=&quot;5&quot;/&gt;&lt;property id=&quot;20300&quot; value=&quot;Slide 62 - &amp;quot;Insulin&amp;quot;&quot;/&gt;&lt;property id=&quot;20307&quot; value=&quot;269&quot;/&gt;&lt;/object&gt;&lt;object type=&quot;3&quot; unique_id=&quot;32365&quot;&gt;&lt;property id=&quot;20148&quot; value=&quot;5&quot;/&gt;&lt;property id=&quot;20300&quot; value=&quot;Slide 63 - &amp;quot;Sample Medication Sheet&amp;quot;&quot;/&gt;&lt;property id=&quot;20307&quot; value=&quot;268&quot;/&gt;&lt;/object&gt;&lt;object type=&quot;3&quot; unique_id=&quot;32366&quot;&gt;&lt;property id=&quot;20148&quot; value=&quot;5&quot;/&gt;&lt;property id=&quot;20300&quot; value=&quot;Slide 64 - &amp;quot;Insulin&amp;quot;&quot;/&gt;&lt;property id=&quot;20307&quot; value=&quot;266&quot;/&gt;&lt;/object&gt;&lt;object type=&quot;3&quot; unique_id=&quot;32367&quot;&gt;&lt;property id=&quot;20148&quot; value=&quot;5&quot;/&gt;&lt;property id=&quot;20300&quot; value=&quot;Slide 65 - &amp;quot;Insulin&amp;quot;&quot;/&gt;&lt;property id=&quot;20307&quot; value=&quot;300&quot;/&gt;&lt;/object&gt;&lt;object type=&quot;3&quot; unique_id=&quot;32368&quot;&gt;&lt;property id=&quot;20148&quot; value=&quot;5&quot;/&gt;&lt;property id=&quot;20300&quot; value=&quot;Slide 66 - &amp;quot;Insulin&amp;quot;&quot;/&gt;&lt;property id=&quot;20307&quot; value=&quot;310&quot;/&gt;&lt;/object&gt;&lt;object type=&quot;3&quot; unique_id=&quot;32369&quot;&gt;&lt;property id=&quot;20148&quot; value=&quot;5&quot;/&gt;&lt;property id=&quot;20300&quot; value=&quot;Slide 67 - &amp;quot;Protocols&amp;quot;&quot;/&gt;&lt;property id=&quot;20307&quot; value=&quot;267&quot;/&gt;&lt;/object&gt;&lt;object type=&quot;3&quot; unique_id=&quot;32370&quot;&gt;&lt;property id=&quot;20148&quot; value=&quot;5&quot;/&gt;&lt;property id=&quot;20300&quot; value=&quot;Slide 68 - &amp;quot;Protocols&amp;quot;&quot;/&gt;&lt;property id=&quot;20307&quot; value=&quot;307&quot;/&gt;&lt;/object&gt;&lt;object type=&quot;3&quot; unique_id=&quot;32371&quot;&gt;&lt;property id=&quot;20148&quot; value=&quot;5&quot;/&gt;&lt;property id=&quot;20300&quot; value=&quot;Slide 69 - &amp;quot;Protocols&amp;quot;&quot;/&gt;&lt;property id=&quot;20307&quot; value=&quot;308&quot;/&gt;&lt;/object&gt;&lt;object type=&quot;3&quot; unique_id=&quot;32372&quot;&gt;&lt;property id=&quot;20148&quot; value=&quot;5&quot;/&gt;&lt;property id=&quot;20300&quot; value=&quot;Slide 70 - &amp;quot;Protocols&amp;quot;&quot;/&gt;&lt;property id=&quot;20307&quot; value=&quot;288&quot;/&gt;&lt;/object&gt;&lt;object type=&quot;3&quot; unique_id=&quot;32373&quot;&gt;&lt;property id=&quot;20148&quot; value=&quot;5&quot;/&gt;&lt;property id=&quot;20300&quot; value=&quot;Slide 71 - &amp;quot;Sample Protocol Templates&amp;quot;&quot;/&gt;&lt;property id=&quot;20307&quot; value=&quot;313&quot;/&gt;&lt;/object&gt;&lt;object type=&quot;3&quot; unique_id=&quot;32374&quot;&gt;&lt;property id=&quot;20148&quot; value=&quot;5&quot;/&gt;&lt;property id=&quot;20300&quot; value=&quot;Slide 72 - &amp;quot;Responsibilities in Action&amp;quot;&quot;/&gt;&lt;property id=&quot;20307&quot; value=&quot;259&quot;/&gt;&lt;/object&gt;&lt;object type=&quot;3&quot; unique_id=&quot;32375&quot;&gt;&lt;property id=&quot;20148&quot; value=&quot;5&quot;/&gt;&lt;property id=&quot;20300&quot; value=&quot;Slide 73 - &amp;quot;PRN Parameters&amp;quot;&quot;/&gt;&lt;property id=&quot;20307&quot; value=&quot;257&quot;/&gt;&lt;/object&gt;&lt;object type=&quot;3&quot; unique_id=&quot;32376&quot;&gt;&lt;property id=&quot;20148&quot; value=&quot;5&quot;/&gt;&lt;property id=&quot;20300&quot; value=&quot;Slide 74 - &amp;quot;D&amp;amp;S Diversified Technologies&amp;quot;&quot;/&gt;&lt;property id=&quot;20307&quot; value=&quot;331&quot;/&gt;&lt;/object&gt;&lt;object type=&quot;3&quot; unique_id=&quot;32377&quot;&gt;&lt;property id=&quot;20148&quot; value=&quot;5&quot;/&gt;&lt;property id=&quot;20300&quot; value=&quot;Slide 75 - &amp;quot;D&amp;amp;S Diversified Technologies&amp;quot;&quot;/&gt;&lt;property id=&quot;20307&quot; value=&quot;332&quot;/&gt;&lt;/object&gt;&lt;object type=&quot;3&quot; unique_id=&quot;32378&quot;&gt;&lt;property id=&quot;20148&quot; value=&quot;5&quot;/&gt;&lt;property id=&quot;20300&quot; value=&quot;Slide 76 - &amp;quot;D&amp;amp;S Diversified Technologies&amp;quot;&quot;/&gt;&lt;property id=&quot;20307&quot; value=&quot;333&quot;/&gt;&lt;/object&gt;&lt;object type=&quot;3&quot; unique_id=&quot;32379&quot;&gt;&lt;property id=&quot;20148&quot; value=&quot;5&quot;/&gt;&lt;property id=&quot;20300&quot; value=&quot;Slide 77 - &amp;quot;D&amp;amp;S Diversified Technologies&amp;quot;&quot;/&gt;&lt;property id=&quot;20307&quot; value=&quot;334&quot;/&gt;&lt;/object&gt;&lt;object type=&quot;3&quot; unique_id=&quot;32380&quot;&gt;&lt;property id=&quot;20148&quot; value=&quot;5&quot;/&gt;&lt;property id=&quot;20300&quot; value=&quot;Slide 78 - &amp;quot;D&amp;amp;S Diversified Technologies&amp;quot;&quot;/&gt;&lt;property id=&quot;20307&quot; value=&quot;335&quot;/&gt;&lt;/object&gt;&lt;object type=&quot;3&quot; unique_id=&quot;32381&quot;&gt;&lt;property id=&quot;20148&quot; value=&quot;5&quot;/&gt;&lt;property id=&quot;20300&quot; value=&quot;Slide 79 - &amp;quot;D&amp;amp;S Diversified Technologies&amp;quot;&quot;/&gt;&lt;property id=&quot;20307&quot; value=&quot;341&quot;/&gt;&lt;/object&gt;&lt;object type=&quot;3&quot; unique_id=&quot;32382&quot;&gt;&lt;property id=&quot;20148&quot; value=&quot;5&quot;/&gt;&lt;property id=&quot;20300&quot; value=&quot;Slide 80 - &amp;quot;Next Webinar Date&amp;quot;&quot;/&gt;&lt;property id=&quot;20307&quot; value=&quot;328&quot;/&gt;&lt;/object&gt;&lt;/object&gt;&lt;object type=&quot;8&quot; unique_id=&quot;32464&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7602</TotalTime>
  <Words>5929</Words>
  <Application>Microsoft Office PowerPoint</Application>
  <PresentationFormat>On-screen Show (4:3)</PresentationFormat>
  <Paragraphs>558</Paragraphs>
  <Slides>80</Slides>
  <Notes>80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6" baseType="lpstr">
      <vt:lpstr>Arial</vt:lpstr>
      <vt:lpstr>Calibri</vt:lpstr>
      <vt:lpstr>Helvetica</vt:lpstr>
      <vt:lpstr>Wingdings 2</vt:lpstr>
      <vt:lpstr>Austin</vt:lpstr>
      <vt:lpstr>Worksheet</vt:lpstr>
      <vt:lpstr>Medication Administration Program</vt:lpstr>
      <vt:lpstr>Agenda</vt:lpstr>
      <vt:lpstr>New Information</vt:lpstr>
      <vt:lpstr>New MAP Coordinator!</vt:lpstr>
      <vt:lpstr>Mass.gov; New Look!</vt:lpstr>
      <vt:lpstr>www.mass.gov/dph/map</vt:lpstr>
      <vt:lpstr>www.mass.gov/dph/map</vt:lpstr>
      <vt:lpstr>www.mass.gov/dph/map</vt:lpstr>
      <vt:lpstr>Advisories</vt:lpstr>
      <vt:lpstr>www.mass.gov/dph/map</vt:lpstr>
      <vt:lpstr>www.mass.gov/dph/map</vt:lpstr>
      <vt:lpstr>On-line References</vt:lpstr>
      <vt:lpstr>Transportation  of Medication</vt:lpstr>
      <vt:lpstr>Suspected Drug Tampering</vt:lpstr>
      <vt:lpstr>MAP Certification Process</vt:lpstr>
      <vt:lpstr>MAP Certification Process</vt:lpstr>
      <vt:lpstr>New Site Checklist</vt:lpstr>
      <vt:lpstr>New MAP Sites</vt:lpstr>
      <vt:lpstr>www.mass.gov/dph/map</vt:lpstr>
      <vt:lpstr>Attestation Document</vt:lpstr>
      <vt:lpstr>Attestation Document</vt:lpstr>
      <vt:lpstr>Notices</vt:lpstr>
      <vt:lpstr>www.mass.gov/dph/map</vt:lpstr>
      <vt:lpstr>PowerPoint Presentation</vt:lpstr>
      <vt:lpstr>Board of Registration in Nursing</vt:lpstr>
      <vt:lpstr>www.mass.gov/dph/map</vt:lpstr>
      <vt:lpstr>Rescission of Hospice Policies 16-2 and 16-3</vt:lpstr>
      <vt:lpstr>Rescission of Hospice Policies 16-2 and 16-3</vt:lpstr>
      <vt:lpstr>Advisory-MAP Policy 16-2 Hospice</vt:lpstr>
      <vt:lpstr>Medication Occurrence Reporting</vt:lpstr>
      <vt:lpstr>Medication Occurrence Report</vt:lpstr>
      <vt:lpstr>MOR form Section F</vt:lpstr>
      <vt:lpstr>DDS Reporting Guidelines</vt:lpstr>
      <vt:lpstr>Hotline Nursing Errors</vt:lpstr>
      <vt:lpstr>Revised G/J Tube Management Form</vt:lpstr>
      <vt:lpstr>MOR Trigger Reports</vt:lpstr>
      <vt:lpstr>MOR Trigger Reports</vt:lpstr>
      <vt:lpstr>Transcription Workbook Three</vt:lpstr>
      <vt:lpstr>Updates</vt:lpstr>
      <vt:lpstr>Train the Trainer</vt:lpstr>
      <vt:lpstr>WWW.MASS.GOV/DPH/BOARDS</vt:lpstr>
      <vt:lpstr>WWW.MASS.GOV/TOPICS/NURSING</vt:lpstr>
      <vt:lpstr>WWW.MASS.GOV/NURSING-PRACTICE</vt:lpstr>
      <vt:lpstr>Nursing Practice</vt:lpstr>
      <vt:lpstr>DDS Technical Assistance Tool</vt:lpstr>
      <vt:lpstr>DDS Technical Assistance Tool</vt:lpstr>
      <vt:lpstr>DDS Technical Assistance Tool</vt:lpstr>
      <vt:lpstr>DDS Technical Assistance Tool</vt:lpstr>
      <vt:lpstr>www.mass.gov/dph/map</vt:lpstr>
      <vt:lpstr>www.mass.gov/dph/map</vt:lpstr>
      <vt:lpstr>www.mass.gov/dph/map</vt:lpstr>
      <vt:lpstr>www.hdmaster.com</vt:lpstr>
      <vt:lpstr>       Responsibilities in Action</vt:lpstr>
      <vt:lpstr>mass.gov/dph/map</vt:lpstr>
      <vt:lpstr>mass.gov/dph/map</vt:lpstr>
      <vt:lpstr>mass.gov/dph/map</vt:lpstr>
      <vt:lpstr>Mass.gov/dph/map</vt:lpstr>
      <vt:lpstr>Mass.gov/dph/map</vt:lpstr>
      <vt:lpstr>Videos</vt:lpstr>
      <vt:lpstr>     D&amp;S Diversified Technologies</vt:lpstr>
      <vt:lpstr>Reminders</vt:lpstr>
      <vt:lpstr>Insulin</vt:lpstr>
      <vt:lpstr>Sample Medication Sheet</vt:lpstr>
      <vt:lpstr>Insulin</vt:lpstr>
      <vt:lpstr>Insulin</vt:lpstr>
      <vt:lpstr>Insulin</vt:lpstr>
      <vt:lpstr>Protocols</vt:lpstr>
      <vt:lpstr>Protocols</vt:lpstr>
      <vt:lpstr>Protocols</vt:lpstr>
      <vt:lpstr>Protocols</vt:lpstr>
      <vt:lpstr>Sample Protocol Templates</vt:lpstr>
      <vt:lpstr>Responsibilities in Action</vt:lpstr>
      <vt:lpstr>PRN Parameters</vt:lpstr>
      <vt:lpstr>D&amp;S Diversified Technologies</vt:lpstr>
      <vt:lpstr>D&amp;S Diversified Technologies</vt:lpstr>
      <vt:lpstr>D&amp;S Diversified Technologies</vt:lpstr>
      <vt:lpstr>D&amp;S Diversified Technologies</vt:lpstr>
      <vt:lpstr>D&amp;S Diversified Technologies</vt:lpstr>
      <vt:lpstr>D&amp;S Diversified Technologies</vt:lpstr>
      <vt:lpstr>Next Webinar Date</vt:lpstr>
    </vt:vector>
  </TitlesOfParts>
  <Company>EOHHS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 Administration Program</dc:title>
  <dc:creator>Whittemore, Carolyn (DDS)</dc:creator>
  <cp:lastModifiedBy>Dutra, Courtney (Noblett)</cp:lastModifiedBy>
  <cp:revision>260</cp:revision>
  <dcterms:created xsi:type="dcterms:W3CDTF">2017-11-09T16:16:09Z</dcterms:created>
  <dcterms:modified xsi:type="dcterms:W3CDTF">2018-07-11T19:02:56Z</dcterms:modified>
</cp:coreProperties>
</file>