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43"/>
  </p:notesMasterIdLst>
  <p:sldIdLst>
    <p:sldId id="305" r:id="rId2"/>
    <p:sldId id="306" r:id="rId3"/>
    <p:sldId id="307" r:id="rId4"/>
    <p:sldId id="308" r:id="rId5"/>
    <p:sldId id="309" r:id="rId6"/>
    <p:sldId id="310" r:id="rId7"/>
    <p:sldId id="311" r:id="rId8"/>
    <p:sldId id="312" r:id="rId9"/>
    <p:sldId id="313" r:id="rId10"/>
    <p:sldId id="340" r:id="rId11"/>
    <p:sldId id="314" r:id="rId12"/>
    <p:sldId id="315" r:id="rId13"/>
    <p:sldId id="346" r:id="rId14"/>
    <p:sldId id="316" r:id="rId15"/>
    <p:sldId id="317" r:id="rId16"/>
    <p:sldId id="319" r:id="rId17"/>
    <p:sldId id="320" r:id="rId18"/>
    <p:sldId id="321" r:id="rId19"/>
    <p:sldId id="322" r:id="rId20"/>
    <p:sldId id="323" r:id="rId21"/>
    <p:sldId id="324" r:id="rId22"/>
    <p:sldId id="325" r:id="rId23"/>
    <p:sldId id="326" r:id="rId24"/>
    <p:sldId id="349" r:id="rId25"/>
    <p:sldId id="348" r:id="rId26"/>
    <p:sldId id="327" r:id="rId27"/>
    <p:sldId id="341" r:id="rId28"/>
    <p:sldId id="345" r:id="rId29"/>
    <p:sldId id="329" r:id="rId30"/>
    <p:sldId id="342" r:id="rId31"/>
    <p:sldId id="343" r:id="rId32"/>
    <p:sldId id="330" r:id="rId33"/>
    <p:sldId id="331" r:id="rId34"/>
    <p:sldId id="332" r:id="rId35"/>
    <p:sldId id="333" r:id="rId36"/>
    <p:sldId id="334" r:id="rId37"/>
    <p:sldId id="335" r:id="rId38"/>
    <p:sldId id="336" r:id="rId39"/>
    <p:sldId id="337" r:id="rId40"/>
    <p:sldId id="339" r:id="rId41"/>
    <p:sldId id="338" r:id="rId42"/>
  </p:sldIdLst>
  <p:sldSz cx="9144000" cy="6858000" type="screen4x3"/>
  <p:notesSz cx="7077075" cy="9369425"/>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51"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A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37" autoAdjust="0"/>
    <p:restoredTop sz="86447" autoAdjust="0"/>
  </p:normalViewPr>
  <p:slideViewPr>
    <p:cSldViewPr>
      <p:cViewPr varScale="1">
        <p:scale>
          <a:sx n="105" d="100"/>
          <a:sy n="105" d="100"/>
        </p:scale>
        <p:origin x="-66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2021" y="-91"/>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471"/>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6" y="0"/>
            <a:ext cx="3066733" cy="468471"/>
          </a:xfrm>
          <a:prstGeom prst="rect">
            <a:avLst/>
          </a:prstGeom>
        </p:spPr>
        <p:txBody>
          <a:bodyPr vert="horz" lIns="94110" tIns="47055" rIns="94110" bIns="47055" rtlCol="0"/>
          <a:lstStyle>
            <a:lvl1pPr algn="r">
              <a:defRPr sz="1200"/>
            </a:lvl1pPr>
          </a:lstStyle>
          <a:p>
            <a:fld id="{E5A302F0-75FA-4AF0-9B85-6161ABEFB855}" type="datetimeFigureOut">
              <a:rPr lang="en-US" smtClean="0"/>
              <a:t>4/30/2015</a:t>
            </a:fld>
            <a:endParaRPr lang="en-US"/>
          </a:p>
        </p:txBody>
      </p:sp>
      <p:sp>
        <p:nvSpPr>
          <p:cNvPr id="4" name="Slide Image Placeholder 3"/>
          <p:cNvSpPr>
            <a:spLocks noGrp="1" noRot="1" noChangeAspect="1"/>
          </p:cNvSpPr>
          <p:nvPr>
            <p:ph type="sldImg" idx="2"/>
          </p:nvPr>
        </p:nvSpPr>
        <p:spPr>
          <a:xfrm>
            <a:off x="1195388" y="701675"/>
            <a:ext cx="4687887" cy="3514725"/>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9328"/>
            <a:ext cx="3066733" cy="468471"/>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9328"/>
            <a:ext cx="3066733" cy="468471"/>
          </a:xfrm>
          <a:prstGeom prst="rect">
            <a:avLst/>
          </a:prstGeom>
        </p:spPr>
        <p:txBody>
          <a:bodyPr vert="horz" lIns="94110" tIns="47055" rIns="94110" bIns="47055" rtlCol="0" anchor="b"/>
          <a:lstStyle>
            <a:lvl1pPr algn="r">
              <a:defRPr sz="1200"/>
            </a:lvl1pPr>
          </a:lstStyle>
          <a:p>
            <a:fld id="{90DD96F4-F4C7-4379-B3F2-7719703ED682}" type="slidenum">
              <a:rPr lang="en-US" smtClean="0"/>
              <a:t>‹#›</a:t>
            </a:fld>
            <a:endParaRPr lang="en-US"/>
          </a:p>
        </p:txBody>
      </p:sp>
    </p:spTree>
    <p:extLst>
      <p:ext uri="{BB962C8B-B14F-4D97-AF65-F5344CB8AC3E}">
        <p14:creationId xmlns:p14="http://schemas.microsoft.com/office/powerpoint/2010/main" val="1505220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63170" indent="-293404" eaLnBrk="0" hangingPunct="0">
              <a:spcBef>
                <a:spcPct val="30000"/>
              </a:spcBef>
              <a:defRPr sz="1200">
                <a:solidFill>
                  <a:schemeClr val="tx1"/>
                </a:solidFill>
                <a:latin typeface="Arial" charset="0"/>
              </a:defRPr>
            </a:lvl2pPr>
            <a:lvl3pPr marL="1175219" indent="-234082" eaLnBrk="0" hangingPunct="0">
              <a:spcBef>
                <a:spcPct val="30000"/>
              </a:spcBef>
              <a:defRPr sz="1200">
                <a:solidFill>
                  <a:schemeClr val="tx1"/>
                </a:solidFill>
                <a:latin typeface="Arial" charset="0"/>
              </a:defRPr>
            </a:lvl3pPr>
            <a:lvl4pPr marL="1646589" indent="-234082" eaLnBrk="0" hangingPunct="0">
              <a:spcBef>
                <a:spcPct val="30000"/>
              </a:spcBef>
              <a:defRPr sz="1200">
                <a:solidFill>
                  <a:schemeClr val="tx1"/>
                </a:solidFill>
                <a:latin typeface="Arial" charset="0"/>
              </a:defRPr>
            </a:lvl4pPr>
            <a:lvl5pPr marL="2116354" indent="-234082" eaLnBrk="0" hangingPunct="0">
              <a:spcBef>
                <a:spcPct val="30000"/>
              </a:spcBef>
              <a:defRPr sz="1200">
                <a:solidFill>
                  <a:schemeClr val="tx1"/>
                </a:solidFill>
                <a:latin typeface="Arial" charset="0"/>
              </a:defRPr>
            </a:lvl5pPr>
            <a:lvl6pPr marL="2578105" indent="-234082" eaLnBrk="0" fontAlgn="base" hangingPunct="0">
              <a:spcBef>
                <a:spcPct val="30000"/>
              </a:spcBef>
              <a:spcAft>
                <a:spcPct val="0"/>
              </a:spcAft>
              <a:defRPr sz="1200">
                <a:solidFill>
                  <a:schemeClr val="tx1"/>
                </a:solidFill>
                <a:latin typeface="Arial" charset="0"/>
              </a:defRPr>
            </a:lvl6pPr>
            <a:lvl7pPr marL="3039855" indent="-234082" eaLnBrk="0" fontAlgn="base" hangingPunct="0">
              <a:spcBef>
                <a:spcPct val="30000"/>
              </a:spcBef>
              <a:spcAft>
                <a:spcPct val="0"/>
              </a:spcAft>
              <a:defRPr sz="1200">
                <a:solidFill>
                  <a:schemeClr val="tx1"/>
                </a:solidFill>
                <a:latin typeface="Arial" charset="0"/>
              </a:defRPr>
            </a:lvl7pPr>
            <a:lvl8pPr marL="3501604" indent="-234082" eaLnBrk="0" fontAlgn="base" hangingPunct="0">
              <a:spcBef>
                <a:spcPct val="30000"/>
              </a:spcBef>
              <a:spcAft>
                <a:spcPct val="0"/>
              </a:spcAft>
              <a:defRPr sz="1200">
                <a:solidFill>
                  <a:schemeClr val="tx1"/>
                </a:solidFill>
                <a:latin typeface="Arial" charset="0"/>
              </a:defRPr>
            </a:lvl8pPr>
            <a:lvl9pPr marL="3963355" indent="-2340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9B97CE5-3EB8-4F4B-8A3E-B22438015C88}" type="slidenum">
              <a:rPr lang="en-US" altLang="en-US" smtClean="0"/>
              <a:pPr eaLnBrk="1" hangingPunct="1">
                <a:spcBef>
                  <a:spcPct val="0"/>
                </a:spcBef>
              </a:pPr>
              <a:t>1</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sz="1000" b="1" dirty="0"/>
              <a:t>Welcome to the warfarin sodium therapy training webinar. My name is Carolyn </a:t>
            </a:r>
            <a:r>
              <a:rPr lang="en-US" altLang="en-US" sz="1000" b="1" dirty="0" smtClean="0"/>
              <a:t>Whittemore. I’m </a:t>
            </a:r>
            <a:r>
              <a:rPr lang="en-US" altLang="en-US" sz="1000" b="1" dirty="0"/>
              <a:t>one of the Department of Developmental Services MAP Coordinators and I will be your presenter today. I would like to thank Courtney Dutra and Christine Clifford, from the Center for Developmental Disability Evaluation and Research at UMASS Medical School for their technical assistance </a:t>
            </a:r>
            <a:r>
              <a:rPr lang="en-US" altLang="en-US" sz="1000" b="1" dirty="0" smtClean="0"/>
              <a:t>in </a:t>
            </a:r>
            <a:r>
              <a:rPr lang="en-US" altLang="en-US" sz="1000" b="1" dirty="0"/>
              <a:t>hosting this webinar.</a:t>
            </a:r>
          </a:p>
          <a:p>
            <a:pPr eaLnBrk="1" hangingPunct="1"/>
            <a:r>
              <a:rPr lang="en-US" altLang="en-US" sz="1000" b="1" dirty="0"/>
              <a:t>Warfarin sodium therapy training and the required training guidelines are to be completed only for certified staff who will be administering warfarin sodium, including relief staff. Documentation of the training and corresponding Training Guidelines must be one site and at the main office.</a:t>
            </a:r>
          </a:p>
          <a:p>
            <a:pPr eaLnBrk="1" hangingPunct="1"/>
            <a:r>
              <a:rPr lang="en-US" altLang="en-US" sz="1000" b="1" dirty="0"/>
              <a:t>This power point is an optional tool which may be used to meet the training requirement.</a:t>
            </a:r>
          </a:p>
          <a:p>
            <a:pPr eaLnBrk="1" hangingPunct="1"/>
            <a:r>
              <a:rPr lang="en-US" altLang="en-US" sz="1000" b="1" dirty="0" smtClean="0"/>
              <a:t>Handouts may include: </a:t>
            </a:r>
            <a:r>
              <a:rPr lang="en-US" altLang="en-US" sz="1000" b="1" dirty="0" smtClean="0">
                <a:solidFill>
                  <a:srgbClr val="000000"/>
                </a:solidFill>
              </a:rPr>
              <a:t>MAP Policy#08-5, your agency </a:t>
            </a:r>
            <a:r>
              <a:rPr lang="en-US" altLang="en-US" sz="1000" b="1" dirty="0">
                <a:solidFill>
                  <a:srgbClr val="000000"/>
                </a:solidFill>
              </a:rPr>
              <a:t>Warfarin sodium medication </a:t>
            </a:r>
            <a:r>
              <a:rPr lang="en-US" altLang="en-US" sz="1000" b="1" dirty="0" smtClean="0">
                <a:solidFill>
                  <a:srgbClr val="000000"/>
                </a:solidFill>
              </a:rPr>
              <a:t>sheets, your agency </a:t>
            </a:r>
            <a:r>
              <a:rPr lang="en-US" altLang="en-US" sz="1000" b="1" dirty="0">
                <a:solidFill>
                  <a:srgbClr val="000000"/>
                </a:solidFill>
              </a:rPr>
              <a:t>Warfarin sodium tracking </a:t>
            </a:r>
            <a:r>
              <a:rPr lang="en-US" altLang="en-US" sz="1000" b="1" dirty="0" smtClean="0">
                <a:solidFill>
                  <a:srgbClr val="000000"/>
                </a:solidFill>
              </a:rPr>
              <a:t>system,</a:t>
            </a:r>
            <a:r>
              <a:rPr lang="en-US" altLang="en-US" sz="1000" b="1" baseline="0" dirty="0" smtClean="0">
                <a:solidFill>
                  <a:srgbClr val="000000"/>
                </a:solidFill>
              </a:rPr>
              <a:t> </a:t>
            </a:r>
            <a:r>
              <a:rPr lang="en-US" altLang="en-US" sz="1000" b="1" dirty="0" smtClean="0">
                <a:solidFill>
                  <a:srgbClr val="000000"/>
                </a:solidFill>
              </a:rPr>
              <a:t>Flow </a:t>
            </a:r>
            <a:r>
              <a:rPr lang="en-US" altLang="en-US" sz="1000" b="1" dirty="0">
                <a:solidFill>
                  <a:srgbClr val="000000"/>
                </a:solidFill>
              </a:rPr>
              <a:t>Sheets or Event </a:t>
            </a:r>
            <a:r>
              <a:rPr lang="en-US" altLang="en-US" sz="1000" b="1" dirty="0" smtClean="0">
                <a:solidFill>
                  <a:srgbClr val="000000"/>
                </a:solidFill>
              </a:rPr>
              <a:t>Sheets,</a:t>
            </a:r>
            <a:r>
              <a:rPr lang="en-US" altLang="en-US" sz="1000" b="1" baseline="0" dirty="0" smtClean="0">
                <a:solidFill>
                  <a:srgbClr val="000000"/>
                </a:solidFill>
              </a:rPr>
              <a:t> your a</a:t>
            </a:r>
            <a:r>
              <a:rPr lang="en-US" altLang="en-US" sz="1000" b="1" dirty="0" smtClean="0">
                <a:solidFill>
                  <a:srgbClr val="000000"/>
                </a:solidFill>
              </a:rPr>
              <a:t>gency </a:t>
            </a:r>
            <a:r>
              <a:rPr lang="en-US" altLang="en-US" sz="1000" b="1" dirty="0">
                <a:solidFill>
                  <a:srgbClr val="000000"/>
                </a:solidFill>
              </a:rPr>
              <a:t>Warfarin Sodium Therapy </a:t>
            </a:r>
            <a:r>
              <a:rPr lang="en-US" altLang="en-US" sz="1000" b="1" dirty="0" smtClean="0">
                <a:solidFill>
                  <a:srgbClr val="000000"/>
                </a:solidFill>
              </a:rPr>
              <a:t>Policy, and protocols.</a:t>
            </a:r>
            <a:endParaRPr lang="en-US" altLang="en-US" sz="1000" b="1" dirty="0">
              <a:solidFill>
                <a:srgbClr val="000000"/>
              </a:solidFill>
            </a:endParaRPr>
          </a:p>
          <a:p>
            <a:pPr eaLnBrk="1" hangingPunct="1"/>
            <a:r>
              <a:rPr lang="en-US" altLang="en-US" sz="1000" b="1" dirty="0">
                <a:solidFill>
                  <a:srgbClr val="000000"/>
                </a:solidFill>
              </a:rPr>
              <a:t>   </a:t>
            </a:r>
          </a:p>
          <a:p>
            <a:pPr eaLnBrk="1" hangingPunct="1"/>
            <a:endParaRPr lang="en-US" altLang="en-US" sz="1000" b="1" dirty="0"/>
          </a:p>
        </p:txBody>
      </p:sp>
    </p:spTree>
    <p:extLst>
      <p:ext uri="{BB962C8B-B14F-4D97-AF65-F5344CB8AC3E}">
        <p14:creationId xmlns:p14="http://schemas.microsoft.com/office/powerpoint/2010/main" val="3374838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defTabSz="930859">
              <a:defRPr/>
            </a:pPr>
            <a:r>
              <a:rPr lang="en-US" altLang="en-US" b="1" baseline="0" dirty="0" smtClean="0"/>
              <a:t>After the INR is obtained, it is key to caring for the individual to know if the INR test result falls within the individual’s established ‘Target INR Range’. If it is not within the Target INR Range, the HCP may decide to change the Warfarin sodium dose. For example: if the individual’s established Target INR Range is 2-3, a PT/INR level is obtained. If the INR result came back as 1.8, that is too low, out of range and the HCP may order an increase in the Warfarin sodium dose. If the INR result came back as 3.6, that is too high, out of range, and the HCP may order a decrease in the Warfarin sodium dose. The PT/INR may be ordered monthly, weekly or even daily until the therapeutic effect of the medication is reached and the INR falls within the individual’s established ‘Target Range’. </a:t>
            </a:r>
            <a:r>
              <a:rPr lang="en-US" altLang="en-US" b="1" dirty="0" smtClean="0"/>
              <a:t>Remember: The HIGHER the INR: the longer time</a:t>
            </a:r>
            <a:r>
              <a:rPr lang="en-US" altLang="en-US" b="1" baseline="0" dirty="0" smtClean="0"/>
              <a:t> it takes for the blood to clot and the RISK of bleeding increases. The LOWER the INR: the RISK of forming a bad blood clot increases</a:t>
            </a:r>
          </a:p>
          <a:p>
            <a:endParaRPr lang="en-US" altLang="en-US" b="1" dirty="0" smtClean="0"/>
          </a:p>
        </p:txBody>
      </p:sp>
      <p:sp>
        <p:nvSpPr>
          <p:cNvPr id="460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183136-80A3-4840-86B5-3B73D17C4CA6}" type="slidenum">
              <a:rPr lang="en-US" altLang="en-US" smtClean="0"/>
              <a:pPr eaLnBrk="1" hangingPunct="1">
                <a:spcBef>
                  <a:spcPct val="0"/>
                </a:spcBef>
              </a:pPr>
              <a:t>10</a:t>
            </a:fld>
            <a:endParaRPr lang="en-US" altLang="en-US" smtClean="0"/>
          </a:p>
        </p:txBody>
      </p:sp>
    </p:spTree>
    <p:extLst>
      <p:ext uri="{BB962C8B-B14F-4D97-AF65-F5344CB8AC3E}">
        <p14:creationId xmlns:p14="http://schemas.microsoft.com/office/powerpoint/2010/main" val="4078311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US" altLang="en-US" b="1" dirty="0" smtClean="0"/>
              <a:t>On the screen, is a list of where PT/INR blood tests may be obtained.</a:t>
            </a:r>
          </a:p>
        </p:txBody>
      </p:sp>
      <p:sp>
        <p:nvSpPr>
          <p:cNvPr id="471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E1FAA14-4D69-4952-9044-8E123FD2526D}" type="slidenum">
              <a:rPr lang="en-US" altLang="en-US" smtClean="0"/>
              <a:pPr eaLnBrk="1" hangingPunct="1">
                <a:spcBef>
                  <a:spcPct val="0"/>
                </a:spcBef>
              </a:pPr>
              <a:t>11</a:t>
            </a:fld>
            <a:endParaRPr lang="en-US" altLang="en-US" smtClean="0"/>
          </a:p>
        </p:txBody>
      </p:sp>
    </p:spTree>
    <p:extLst>
      <p:ext uri="{BB962C8B-B14F-4D97-AF65-F5344CB8AC3E}">
        <p14:creationId xmlns:p14="http://schemas.microsoft.com/office/powerpoint/2010/main" val="1293846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altLang="en-US" b="1" dirty="0" smtClean="0"/>
              <a:t>If the PT/INR blood test is obtained in the home setting, the test must be performed by a licensed staff, certified staff are not allowed to perform the test.</a:t>
            </a:r>
          </a:p>
        </p:txBody>
      </p:sp>
      <p:sp>
        <p:nvSpPr>
          <p:cNvPr id="481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4BAAA77-F047-4656-AA54-F30667BA7752}" type="slidenum">
              <a:rPr lang="en-US" altLang="en-US" smtClean="0"/>
              <a:pPr eaLnBrk="1" hangingPunct="1">
                <a:spcBef>
                  <a:spcPct val="0"/>
                </a:spcBef>
              </a:pPr>
              <a:t>12</a:t>
            </a:fld>
            <a:endParaRPr lang="en-US" altLang="en-US" smtClean="0"/>
          </a:p>
        </p:txBody>
      </p:sp>
    </p:spTree>
    <p:extLst>
      <p:ext uri="{BB962C8B-B14F-4D97-AF65-F5344CB8AC3E}">
        <p14:creationId xmlns:p14="http://schemas.microsoft.com/office/powerpoint/2010/main" val="3600146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panose="020B0604020202020204" pitchFamily="34" charset="0"/>
                <a:cs typeface="Arial" panose="020B0604020202020204" pitchFamily="34" charset="0"/>
              </a:rPr>
              <a:t>Whenever there is a change in warfarin sodium orders, the change must be communicated to all staff.  A note must be written in the person’s record.  On the screen is an optional form that may be used. </a:t>
            </a:r>
          </a:p>
        </p:txBody>
      </p:sp>
      <p:sp>
        <p:nvSpPr>
          <p:cNvPr id="4" name="Slide Number Placeholder 3"/>
          <p:cNvSpPr>
            <a:spLocks noGrp="1"/>
          </p:cNvSpPr>
          <p:nvPr>
            <p:ph type="sldNum" sz="quarter" idx="10"/>
          </p:nvPr>
        </p:nvSpPr>
        <p:spPr/>
        <p:txBody>
          <a:bodyPr/>
          <a:lstStyle/>
          <a:p>
            <a:fld id="{90DD96F4-F4C7-4379-B3F2-7719703ED682}"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229308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r>
              <a:rPr lang="en-US" altLang="en-US" b="1" dirty="0" smtClean="0">
                <a:solidFill>
                  <a:srgbClr val="000000"/>
                </a:solidFill>
              </a:rPr>
              <a:t>The HCP must be consulted with whenever there is a change in the individual’s medical condition since the dose of Warfarin sodium may need to be adjusted.</a:t>
            </a:r>
            <a:r>
              <a:rPr lang="en-US" altLang="en-US" b="1" baseline="0" dirty="0" smtClean="0">
                <a:solidFill>
                  <a:srgbClr val="000000"/>
                </a:solidFill>
              </a:rPr>
              <a:t> </a:t>
            </a:r>
            <a:r>
              <a:rPr lang="en-US" altLang="en-US" b="1" dirty="0" smtClean="0">
                <a:solidFill>
                  <a:srgbClr val="000000"/>
                </a:solidFill>
              </a:rPr>
              <a:t>For</a:t>
            </a:r>
            <a:r>
              <a:rPr lang="en-US" altLang="en-US" b="1" baseline="0" dirty="0" smtClean="0">
                <a:solidFill>
                  <a:srgbClr val="000000"/>
                </a:solidFill>
              </a:rPr>
              <a:t> example, h</a:t>
            </a:r>
            <a:r>
              <a:rPr lang="en-US" altLang="en-US" b="1" dirty="0" smtClean="0">
                <a:solidFill>
                  <a:srgbClr val="000000"/>
                </a:solidFill>
              </a:rPr>
              <a:t>igh blood pressure and a high PT increase</a:t>
            </a:r>
            <a:r>
              <a:rPr lang="en-US" altLang="en-US" b="1" baseline="0" dirty="0" smtClean="0">
                <a:solidFill>
                  <a:srgbClr val="000000"/>
                </a:solidFill>
              </a:rPr>
              <a:t> the </a:t>
            </a:r>
            <a:r>
              <a:rPr lang="en-US" altLang="en-US" b="1" dirty="0" smtClean="0">
                <a:solidFill>
                  <a:srgbClr val="000000"/>
                </a:solidFill>
              </a:rPr>
              <a:t>risk of Stroke (by a vessel bursting).</a:t>
            </a:r>
          </a:p>
        </p:txBody>
      </p:sp>
      <p:sp>
        <p:nvSpPr>
          <p:cNvPr id="491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36C7A3-C86E-4B76-A490-35D81CF584B5}" type="slidenum">
              <a:rPr lang="en-US" altLang="en-US" smtClean="0"/>
              <a:pPr eaLnBrk="1" hangingPunct="1">
                <a:spcBef>
                  <a:spcPct val="0"/>
                </a:spcBef>
              </a:pPr>
              <a:t>14</a:t>
            </a:fld>
            <a:endParaRPr lang="en-US" altLang="en-US" smtClean="0"/>
          </a:p>
        </p:txBody>
      </p:sp>
    </p:spTree>
    <p:extLst>
      <p:ext uri="{BB962C8B-B14F-4D97-AF65-F5344CB8AC3E}">
        <p14:creationId xmlns:p14="http://schemas.microsoft.com/office/powerpoint/2010/main" val="2852924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r>
              <a:rPr lang="en-US" altLang="en-US" b="1" dirty="0" smtClean="0">
                <a:solidFill>
                  <a:srgbClr val="000000"/>
                </a:solidFill>
              </a:rPr>
              <a:t>Warfarin sodium can also be affected by other meds, foods and/or herbal preparations.</a:t>
            </a:r>
          </a:p>
        </p:txBody>
      </p:sp>
      <p:sp>
        <p:nvSpPr>
          <p:cNvPr id="501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EE4892C-E3DD-4DC4-9169-CEB618356BBB}" type="slidenum">
              <a:rPr lang="en-US" altLang="en-US" smtClean="0"/>
              <a:pPr eaLnBrk="1" hangingPunct="1">
                <a:spcBef>
                  <a:spcPct val="0"/>
                </a:spcBef>
              </a:pPr>
              <a:t>15</a:t>
            </a:fld>
            <a:endParaRPr lang="en-US" altLang="en-US" smtClean="0"/>
          </a:p>
        </p:txBody>
      </p:sp>
    </p:spTree>
    <p:extLst>
      <p:ext uri="{BB962C8B-B14F-4D97-AF65-F5344CB8AC3E}">
        <p14:creationId xmlns:p14="http://schemas.microsoft.com/office/powerpoint/2010/main" val="1129670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US" altLang="en-US" b="1" dirty="0" smtClean="0"/>
              <a:t>Because</a:t>
            </a:r>
            <a:r>
              <a:rPr lang="en-US" altLang="en-US" b="1" baseline="0" dirty="0" smtClean="0"/>
              <a:t> m</a:t>
            </a:r>
            <a:r>
              <a:rPr lang="en-US" altLang="en-US" b="1" dirty="0" smtClean="0"/>
              <a:t>any medications interact with Warfarin sodium, the HCP must be consulted with anytime a new medication is started or stopped.</a:t>
            </a:r>
          </a:p>
        </p:txBody>
      </p:sp>
      <p:sp>
        <p:nvSpPr>
          <p:cNvPr id="512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8E617A8-6426-4D17-8A41-D0D3477D2F8F}" type="slidenum">
              <a:rPr lang="en-US" altLang="en-US" smtClean="0"/>
              <a:pPr eaLnBrk="1" hangingPunct="1">
                <a:spcBef>
                  <a:spcPct val="0"/>
                </a:spcBef>
              </a:pPr>
              <a:t>16</a:t>
            </a:fld>
            <a:endParaRPr lang="en-US" altLang="en-US" smtClean="0"/>
          </a:p>
        </p:txBody>
      </p:sp>
    </p:spTree>
    <p:extLst>
      <p:ext uri="{BB962C8B-B14F-4D97-AF65-F5344CB8AC3E}">
        <p14:creationId xmlns:p14="http://schemas.microsoft.com/office/powerpoint/2010/main" val="3313370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smtClean="0">
                <a:effectLst>
                  <a:outerShdw blurRad="38100" dist="38100" dir="2700000" algn="tl">
                    <a:srgbClr val="000000">
                      <a:alpha val="43137"/>
                    </a:srgbClr>
                  </a:outerShdw>
                </a:effectLst>
              </a:rPr>
              <a:t>Vitamin K is necessary for the body to form clots, however a diet high in Vitamin K works against the action of Warfarin </a:t>
            </a:r>
            <a:r>
              <a:rPr lang="en-US" b="1" dirty="0" smtClean="0"/>
              <a:t>sodium and can make it hard to stabilize the PT</a:t>
            </a:r>
            <a:r>
              <a:rPr lang="en-US" b="1" baseline="0" dirty="0" smtClean="0"/>
              <a:t> or the time it takes the blood to clot.</a:t>
            </a:r>
            <a:endParaRPr lang="en-US" b="1" dirty="0" smtClean="0"/>
          </a:p>
          <a:p>
            <a:pPr>
              <a:defRPr/>
            </a:pPr>
            <a:endParaRPr lang="en-US" b="1" i="1" u="sng" dirty="0">
              <a:effectLst>
                <a:outerShdw blurRad="38100" dist="38100" dir="2700000" algn="tl">
                  <a:srgbClr val="000000">
                    <a:alpha val="43137"/>
                  </a:srgbClr>
                </a:outerShdw>
              </a:effectLst>
            </a:endParaRPr>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E258DCA-22A4-4EC5-B0CD-08898CEB749D}" type="slidenum">
              <a:rPr lang="en-US" altLang="en-US" smtClean="0"/>
              <a:pPr eaLnBrk="1" hangingPunct="1">
                <a:spcBef>
                  <a:spcPct val="0"/>
                </a:spcBef>
              </a:pPr>
              <a:t>17</a:t>
            </a:fld>
            <a:endParaRPr lang="en-US" altLang="en-US" smtClean="0"/>
          </a:p>
        </p:txBody>
      </p:sp>
    </p:spTree>
    <p:extLst>
      <p:ext uri="{BB962C8B-B14F-4D97-AF65-F5344CB8AC3E}">
        <p14:creationId xmlns:p14="http://schemas.microsoft.com/office/powerpoint/2010/main" val="1066898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smtClean="0">
                <a:effectLst>
                  <a:outerShdw blurRad="38100" dist="38100" dir="2700000" algn="tl">
                    <a:srgbClr val="000000">
                      <a:alpha val="43137"/>
                    </a:srgbClr>
                  </a:outerShdw>
                </a:effectLst>
              </a:rPr>
              <a:t>While it is not necessary to avoid foods high in Vitamin K it is very important that the amount of Vitamin K eaten remains consistent (a well balanced amount each day), this will help the PT/INR to remain stable.</a:t>
            </a:r>
            <a:r>
              <a:rPr lang="en-US" b="1" baseline="0"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Doing any of the following  may change the amount of Vitamin K levels in the body:</a:t>
            </a:r>
            <a:r>
              <a:rPr lang="en-US" b="1" baseline="0"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Increasing vegetable intake as part of a diet to lose weight,</a:t>
            </a:r>
            <a:r>
              <a:rPr lang="en-US" b="1" baseline="0" dirty="0" smtClean="0">
                <a:effectLst>
                  <a:outerShdw blurRad="38100" dist="38100" dir="2700000" algn="tl">
                    <a:srgbClr val="000000">
                      <a:alpha val="43137"/>
                    </a:srgbClr>
                  </a:outerShdw>
                </a:effectLst>
              </a:rPr>
              <a:t> e</a:t>
            </a:r>
            <a:r>
              <a:rPr lang="en-US" b="1" dirty="0" smtClean="0">
                <a:effectLst>
                  <a:outerShdw blurRad="38100" dist="38100" dir="2700000" algn="tl">
                    <a:srgbClr val="000000">
                      <a:alpha val="43137"/>
                    </a:srgbClr>
                  </a:outerShdw>
                </a:effectLst>
              </a:rPr>
              <a:t>ating more vegetables in the spring and summer because they are more available, being sick and not being able to eat well for a few days,</a:t>
            </a:r>
            <a:r>
              <a:rPr lang="en-US" b="1" baseline="0" dirty="0" smtClean="0">
                <a:effectLst>
                  <a:outerShdw blurRad="38100" dist="38100" dir="2700000" algn="tl">
                    <a:srgbClr val="000000">
                      <a:alpha val="43137"/>
                    </a:srgbClr>
                  </a:outerShdw>
                </a:effectLst>
              </a:rPr>
              <a:t> or r</a:t>
            </a:r>
            <a:r>
              <a:rPr lang="en-US" b="1" dirty="0" smtClean="0">
                <a:effectLst>
                  <a:outerShdw blurRad="38100" dist="38100" dir="2700000" algn="tl">
                    <a:srgbClr val="000000">
                      <a:alpha val="43137"/>
                    </a:srgbClr>
                  </a:outerShdw>
                </a:effectLst>
              </a:rPr>
              <a:t>eturning to a normal diet after being sick. Diet and/or changes in diet should always be reviewed with the HCP. Each individual receiving Warfarin sodium should follow a specific, well balanced, consistent diet plan.</a:t>
            </a:r>
            <a:endParaRPr lang="en-US" dirty="0"/>
          </a:p>
        </p:txBody>
      </p:sp>
      <p:sp>
        <p:nvSpPr>
          <p:cNvPr id="5325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63FAE63-CE76-45BD-8B49-121C45732C4F}" type="slidenum">
              <a:rPr lang="en-US" altLang="en-US" smtClean="0"/>
              <a:pPr eaLnBrk="1" hangingPunct="1">
                <a:spcBef>
                  <a:spcPct val="0"/>
                </a:spcBef>
              </a:pPr>
              <a:t>18</a:t>
            </a:fld>
            <a:endParaRPr lang="en-US" altLang="en-US" smtClean="0"/>
          </a:p>
        </p:txBody>
      </p:sp>
    </p:spTree>
    <p:extLst>
      <p:ext uri="{BB962C8B-B14F-4D97-AF65-F5344CB8AC3E}">
        <p14:creationId xmlns:p14="http://schemas.microsoft.com/office/powerpoint/2010/main" val="3200853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r>
              <a:rPr lang="en-US" altLang="en-US" b="1" dirty="0" smtClean="0"/>
              <a:t>Because Vitamin K decreases the action of Warfarin sodium it is often used as the treatment for Warfarin sodium overdose.</a:t>
            </a:r>
          </a:p>
        </p:txBody>
      </p:sp>
      <p:sp>
        <p:nvSpPr>
          <p:cNvPr id="5427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9DD34D-99D2-49DC-8EAF-27E261C5C44F}" type="slidenum">
              <a:rPr lang="en-US" altLang="en-US" smtClean="0"/>
              <a:pPr eaLnBrk="1" hangingPunct="1">
                <a:spcBef>
                  <a:spcPct val="0"/>
                </a:spcBef>
              </a:pPr>
              <a:t>19</a:t>
            </a:fld>
            <a:endParaRPr lang="en-US" altLang="en-US" smtClean="0"/>
          </a:p>
        </p:txBody>
      </p:sp>
    </p:spTree>
    <p:extLst>
      <p:ext uri="{BB962C8B-B14F-4D97-AF65-F5344CB8AC3E}">
        <p14:creationId xmlns:p14="http://schemas.microsoft.com/office/powerpoint/2010/main" val="73274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altLang="en-US" b="1" dirty="0" smtClean="0"/>
              <a:t>Training of certified staff in warfarin sodium must be conducted by</a:t>
            </a:r>
            <a:r>
              <a:rPr lang="en-US" altLang="en-US" b="1" baseline="0" dirty="0" smtClean="0"/>
              <a:t> an RN, NP, </a:t>
            </a:r>
            <a:r>
              <a:rPr lang="en-US" altLang="en-US" b="1" baseline="0" dirty="0" err="1" smtClean="0"/>
              <a:t>Rph</a:t>
            </a:r>
            <a:r>
              <a:rPr lang="en-US" altLang="en-US" b="1" baseline="0" dirty="0" smtClean="0"/>
              <a:t> or MD, with demonstrated understanding of the safe administration of warfarin sodium on a regular basis. If a certified staff has not administered warfarin sodium for 12 months or more, retraining needs to take place. LPNs who have been trained themselves may provide subsequent warfarin sodium retraining.</a:t>
            </a:r>
          </a:p>
          <a:p>
            <a:endParaRPr lang="en-US" altLang="en-US" b="1" baseline="0" dirty="0" smtClean="0"/>
          </a:p>
          <a:p>
            <a:endParaRPr lang="en-US" altLang="en-US" b="1" dirty="0" smtClean="0"/>
          </a:p>
        </p:txBody>
      </p:sp>
      <p:sp>
        <p:nvSpPr>
          <p:cNvPr id="389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63170" indent="-293404" eaLnBrk="0" hangingPunct="0">
              <a:spcBef>
                <a:spcPct val="30000"/>
              </a:spcBef>
              <a:defRPr sz="1200">
                <a:solidFill>
                  <a:schemeClr val="tx1"/>
                </a:solidFill>
                <a:latin typeface="Arial" charset="0"/>
              </a:defRPr>
            </a:lvl2pPr>
            <a:lvl3pPr marL="1175219" indent="-234082" eaLnBrk="0" hangingPunct="0">
              <a:spcBef>
                <a:spcPct val="30000"/>
              </a:spcBef>
              <a:defRPr sz="1200">
                <a:solidFill>
                  <a:schemeClr val="tx1"/>
                </a:solidFill>
                <a:latin typeface="Arial" charset="0"/>
              </a:defRPr>
            </a:lvl3pPr>
            <a:lvl4pPr marL="1646589" indent="-234082" eaLnBrk="0" hangingPunct="0">
              <a:spcBef>
                <a:spcPct val="30000"/>
              </a:spcBef>
              <a:defRPr sz="1200">
                <a:solidFill>
                  <a:schemeClr val="tx1"/>
                </a:solidFill>
                <a:latin typeface="Arial" charset="0"/>
              </a:defRPr>
            </a:lvl4pPr>
            <a:lvl5pPr marL="2116354" indent="-234082" eaLnBrk="0" hangingPunct="0">
              <a:spcBef>
                <a:spcPct val="30000"/>
              </a:spcBef>
              <a:defRPr sz="1200">
                <a:solidFill>
                  <a:schemeClr val="tx1"/>
                </a:solidFill>
                <a:latin typeface="Arial" charset="0"/>
              </a:defRPr>
            </a:lvl5pPr>
            <a:lvl6pPr marL="2578105" indent="-234082" eaLnBrk="0" fontAlgn="base" hangingPunct="0">
              <a:spcBef>
                <a:spcPct val="30000"/>
              </a:spcBef>
              <a:spcAft>
                <a:spcPct val="0"/>
              </a:spcAft>
              <a:defRPr sz="1200">
                <a:solidFill>
                  <a:schemeClr val="tx1"/>
                </a:solidFill>
                <a:latin typeface="Arial" charset="0"/>
              </a:defRPr>
            </a:lvl6pPr>
            <a:lvl7pPr marL="3039855" indent="-234082" eaLnBrk="0" fontAlgn="base" hangingPunct="0">
              <a:spcBef>
                <a:spcPct val="30000"/>
              </a:spcBef>
              <a:spcAft>
                <a:spcPct val="0"/>
              </a:spcAft>
              <a:defRPr sz="1200">
                <a:solidFill>
                  <a:schemeClr val="tx1"/>
                </a:solidFill>
                <a:latin typeface="Arial" charset="0"/>
              </a:defRPr>
            </a:lvl7pPr>
            <a:lvl8pPr marL="3501604" indent="-234082" eaLnBrk="0" fontAlgn="base" hangingPunct="0">
              <a:spcBef>
                <a:spcPct val="30000"/>
              </a:spcBef>
              <a:spcAft>
                <a:spcPct val="0"/>
              </a:spcAft>
              <a:defRPr sz="1200">
                <a:solidFill>
                  <a:schemeClr val="tx1"/>
                </a:solidFill>
                <a:latin typeface="Arial" charset="0"/>
              </a:defRPr>
            </a:lvl8pPr>
            <a:lvl9pPr marL="3963355" indent="-2340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649964-4E01-4BA2-83EF-C94049872765}" type="slidenum">
              <a:rPr lang="en-US" altLang="en-US" smtClean="0"/>
              <a:pPr eaLnBrk="1" hangingPunct="1">
                <a:spcBef>
                  <a:spcPct val="0"/>
                </a:spcBef>
              </a:pPr>
              <a:t>2</a:t>
            </a:fld>
            <a:endParaRPr lang="en-US" altLang="en-US" smtClean="0"/>
          </a:p>
        </p:txBody>
      </p:sp>
    </p:spTree>
    <p:extLst>
      <p:ext uri="{BB962C8B-B14F-4D97-AF65-F5344CB8AC3E}">
        <p14:creationId xmlns:p14="http://schemas.microsoft.com/office/powerpoint/2010/main" val="2940706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smtClean="0">
                <a:effectLst>
                  <a:outerShdw blurRad="38100" dist="38100" dir="2700000" algn="tl">
                    <a:srgbClr val="000000">
                      <a:alpha val="43137"/>
                    </a:srgbClr>
                  </a:outerShdw>
                </a:effectLst>
              </a:rPr>
              <a:t>Herbal supplements and spices can also interact with Warfarin sodium and there’s more than what is listed on the screen. All herbal supplements, botanicals and spices should be reviewed with the HCP.</a:t>
            </a:r>
            <a:endParaRPr lang="en-US" b="1" dirty="0">
              <a:effectLst>
                <a:outerShdw blurRad="38100" dist="38100" dir="2700000" algn="tl">
                  <a:srgbClr val="000000">
                    <a:alpha val="43137"/>
                  </a:srgbClr>
                </a:outerShdw>
              </a:effectLst>
            </a:endParaRPr>
          </a:p>
        </p:txBody>
      </p:sp>
      <p:sp>
        <p:nvSpPr>
          <p:cNvPr id="5530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5549B7F-32F4-4EA0-8BC3-725166C462D8}" type="slidenum">
              <a:rPr lang="en-US" altLang="en-US" smtClean="0"/>
              <a:pPr eaLnBrk="1" hangingPunct="1">
                <a:spcBef>
                  <a:spcPct val="0"/>
                </a:spcBef>
              </a:pPr>
              <a:t>20</a:t>
            </a:fld>
            <a:endParaRPr lang="en-US" altLang="en-US" smtClean="0"/>
          </a:p>
        </p:txBody>
      </p:sp>
    </p:spTree>
    <p:extLst>
      <p:ext uri="{BB962C8B-B14F-4D97-AF65-F5344CB8AC3E}">
        <p14:creationId xmlns:p14="http://schemas.microsoft.com/office/powerpoint/2010/main" val="2829195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r>
              <a:rPr lang="en-US" altLang="en-US" b="1" dirty="0" smtClean="0"/>
              <a:t>Alcohol can increase the effects of Warfarin sodium making the blood even thinner.</a:t>
            </a:r>
            <a:r>
              <a:rPr lang="en-US" altLang="en-US" b="1" baseline="0" dirty="0" smtClean="0"/>
              <a:t> </a:t>
            </a:r>
            <a:r>
              <a:rPr lang="en-US" altLang="en-US" b="1" dirty="0" smtClean="0"/>
              <a:t>Nicotine increases a person’s risk of heart attack or stroke by increasing heart rate, narrowing blood vessels and it stimulates the body’s natural defense to form clots.  Therefore, if an individual smokes (or gets nicotine by another method) and is also receiving Warfarin sodium their risk for injury increases.</a:t>
            </a:r>
            <a:r>
              <a:rPr lang="en-US" altLang="en-US" b="1" baseline="0" dirty="0" smtClean="0"/>
              <a:t> </a:t>
            </a:r>
            <a:r>
              <a:rPr lang="en-US" altLang="en-US" b="1" dirty="0" smtClean="0"/>
              <a:t>Alcohol and nicotine use should be reviewed with the HCP.</a:t>
            </a:r>
          </a:p>
        </p:txBody>
      </p:sp>
      <p:sp>
        <p:nvSpPr>
          <p:cNvPr id="5632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E43147-3AAE-4D5F-B518-579A4416D211}" type="slidenum">
              <a:rPr lang="en-US" altLang="en-US" smtClean="0"/>
              <a:pPr eaLnBrk="1" hangingPunct="1">
                <a:spcBef>
                  <a:spcPct val="0"/>
                </a:spcBef>
              </a:pPr>
              <a:t>21</a:t>
            </a:fld>
            <a:endParaRPr lang="en-US" altLang="en-US" smtClean="0"/>
          </a:p>
        </p:txBody>
      </p:sp>
    </p:spTree>
    <p:extLst>
      <p:ext uri="{BB962C8B-B14F-4D97-AF65-F5344CB8AC3E}">
        <p14:creationId xmlns:p14="http://schemas.microsoft.com/office/powerpoint/2010/main" val="1705665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r>
              <a:rPr lang="en-US" altLang="en-US" b="1" dirty="0" smtClean="0"/>
              <a:t>Unlike most medications, Warfarin sodium is supplied as a color coded pill based upon the strength of the tablet; each Warfarin sodium tablet color represents a specific strength.</a:t>
            </a:r>
            <a:r>
              <a:rPr lang="en-US" altLang="en-US" b="1" baseline="0" dirty="0" smtClean="0"/>
              <a:t> </a:t>
            </a:r>
            <a:r>
              <a:rPr lang="en-US" altLang="en-US" b="1" dirty="0" smtClean="0"/>
              <a:t>As with any medication, staff are never allowed to split tablets to get the correct dose</a:t>
            </a:r>
            <a:r>
              <a:rPr lang="en-US" altLang="en-US" sz="1400" b="1" dirty="0">
                <a:solidFill>
                  <a:srgbClr val="C00000"/>
                </a:solidFill>
              </a:rPr>
              <a:t>, this must be done by  a pharmacist.</a:t>
            </a:r>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4B9A6CD-62A3-487B-8494-03AE324DD436}" type="slidenum">
              <a:rPr lang="en-US" altLang="en-US" smtClean="0"/>
              <a:pPr eaLnBrk="1" hangingPunct="1">
                <a:spcBef>
                  <a:spcPct val="0"/>
                </a:spcBef>
              </a:pPr>
              <a:t>22</a:t>
            </a:fld>
            <a:endParaRPr lang="en-US" altLang="en-US" smtClean="0"/>
          </a:p>
        </p:txBody>
      </p:sp>
    </p:spTree>
    <p:extLst>
      <p:ext uri="{BB962C8B-B14F-4D97-AF65-F5344CB8AC3E}">
        <p14:creationId xmlns:p14="http://schemas.microsoft.com/office/powerpoint/2010/main" val="3571560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r>
              <a:rPr lang="en-US" altLang="en-US" b="1" dirty="0" smtClean="0"/>
              <a:t>Administering</a:t>
            </a:r>
            <a:r>
              <a:rPr lang="en-US" altLang="en-US" b="1" baseline="0" dirty="0" smtClean="0"/>
              <a:t> Warfarin sodium at the same time each day helps to maintain a consistent blood level and with the accuracy of the PT/INR results.</a:t>
            </a:r>
            <a:endParaRPr lang="en-US" altLang="en-US" b="1" dirty="0" smtClean="0"/>
          </a:p>
        </p:txBody>
      </p:sp>
      <p:sp>
        <p:nvSpPr>
          <p:cNvPr id="5837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C5DEFF7-401A-4E29-8E34-2CB146FF299C}" type="slidenum">
              <a:rPr lang="en-US" altLang="en-US" smtClean="0"/>
              <a:pPr eaLnBrk="1" hangingPunct="1">
                <a:spcBef>
                  <a:spcPct val="0"/>
                </a:spcBef>
              </a:pPr>
              <a:t>23</a:t>
            </a:fld>
            <a:endParaRPr lang="en-US" altLang="en-US" smtClean="0"/>
          </a:p>
        </p:txBody>
      </p:sp>
    </p:spTree>
    <p:extLst>
      <p:ext uri="{BB962C8B-B14F-4D97-AF65-F5344CB8AC3E}">
        <p14:creationId xmlns:p14="http://schemas.microsoft.com/office/powerpoint/2010/main" val="1099141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two person check is required to ensure the correct dose of warfarin sodium is prepared.</a:t>
            </a:r>
            <a:endParaRPr lang="en-US" b="1" dirty="0"/>
          </a:p>
        </p:txBody>
      </p:sp>
      <p:sp>
        <p:nvSpPr>
          <p:cNvPr id="4" name="Slide Number Placeholder 3"/>
          <p:cNvSpPr>
            <a:spLocks noGrp="1"/>
          </p:cNvSpPr>
          <p:nvPr>
            <p:ph type="sldNum" sz="quarter" idx="10"/>
          </p:nvPr>
        </p:nvSpPr>
        <p:spPr/>
        <p:txBody>
          <a:bodyPr/>
          <a:lstStyle/>
          <a:p>
            <a:fld id="{90DD96F4-F4C7-4379-B3F2-7719703ED682}" type="slidenum">
              <a:rPr lang="en-US" smtClean="0"/>
              <a:t>24</a:t>
            </a:fld>
            <a:endParaRPr lang="en-US"/>
          </a:p>
        </p:txBody>
      </p:sp>
    </p:spTree>
    <p:extLst>
      <p:ext uri="{BB962C8B-B14F-4D97-AF65-F5344CB8AC3E}">
        <p14:creationId xmlns:p14="http://schemas.microsoft.com/office/powerpoint/2010/main" val="544025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panose="020B0604020202020204" pitchFamily="34" charset="0"/>
                <a:cs typeface="Arial" panose="020B0604020202020204" pitchFamily="34" charset="0"/>
              </a:rPr>
              <a:t>The second Certified </a:t>
            </a:r>
            <a:r>
              <a:rPr lang="en-US" sz="1400" b="1" dirty="0" smtClean="0">
                <a:latin typeface="Arial" panose="020B0604020202020204" pitchFamily="34" charset="0"/>
                <a:cs typeface="Arial" panose="020B0604020202020204" pitchFamily="34" charset="0"/>
              </a:rPr>
              <a:t>or Licensed </a:t>
            </a:r>
            <a:r>
              <a:rPr lang="en-US" sz="1400" b="1" dirty="0">
                <a:latin typeface="Arial" panose="020B0604020202020204" pitchFamily="34" charset="0"/>
                <a:cs typeface="Arial" panose="020B0604020202020204" pitchFamily="34" charset="0"/>
              </a:rPr>
              <a:t>staff should compare the Health Care Provider order, to the pharmacy label, to the medication sheet and verify that the correct Warfarin dosage was placed in the medication </a:t>
            </a:r>
            <a:r>
              <a:rPr lang="en-US" sz="1400" b="1" dirty="0" smtClean="0">
                <a:latin typeface="Arial" panose="020B0604020202020204" pitchFamily="34" charset="0"/>
                <a:cs typeface="Arial" panose="020B0604020202020204" pitchFamily="34" charset="0"/>
              </a:rPr>
              <a:t>cup.</a:t>
            </a:r>
            <a:r>
              <a:rPr lang="en-US" sz="1400" b="1" baseline="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The </a:t>
            </a:r>
            <a:r>
              <a:rPr lang="en-US" sz="1400" b="1" dirty="0">
                <a:latin typeface="Arial" panose="020B0604020202020204" pitchFamily="34" charset="0"/>
                <a:cs typeface="Arial" panose="020B0604020202020204" pitchFamily="34" charset="0"/>
              </a:rPr>
              <a:t>second person is verifying that the correct dose was prepared, not watching that medication is being administered.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0DD96F4-F4C7-4379-B3F2-7719703ED682}"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428368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altLang="en-US" b="1" dirty="0" smtClean="0"/>
              <a:t>Warfarin sodium should be transcribed onto dedicated Warfarin Sodium med sheets. </a:t>
            </a:r>
          </a:p>
        </p:txBody>
      </p:sp>
      <p:sp>
        <p:nvSpPr>
          <p:cNvPr id="5939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6442E0-EC34-480D-B3D7-73EA7184A68B}" type="slidenum">
              <a:rPr lang="en-US" altLang="en-US" smtClean="0"/>
              <a:pPr eaLnBrk="1" hangingPunct="1">
                <a:spcBef>
                  <a:spcPct val="0"/>
                </a:spcBef>
              </a:pPr>
              <a:t>26</a:t>
            </a:fld>
            <a:endParaRPr lang="en-US" altLang="en-US" smtClean="0"/>
          </a:p>
        </p:txBody>
      </p:sp>
    </p:spTree>
    <p:extLst>
      <p:ext uri="{BB962C8B-B14F-4D97-AF65-F5344CB8AC3E}">
        <p14:creationId xmlns:p14="http://schemas.microsoft.com/office/powerpoint/2010/main" val="2005533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r>
              <a:rPr lang="en-US" altLang="en-US" b="1" dirty="0"/>
              <a:t>Notice the spaces </a:t>
            </a:r>
            <a:r>
              <a:rPr lang="en-US" altLang="en-US" b="1" dirty="0" smtClean="0"/>
              <a:t>for</a:t>
            </a:r>
            <a:r>
              <a:rPr lang="en-US" altLang="en-US" b="1" baseline="0" dirty="0" smtClean="0"/>
              <a:t> </a:t>
            </a:r>
            <a:r>
              <a:rPr lang="en-US" altLang="en-US" b="1" dirty="0" smtClean="0"/>
              <a:t>Start/Stop dates,</a:t>
            </a:r>
            <a:r>
              <a:rPr lang="en-US" altLang="en-US" b="1" baseline="0" dirty="0" smtClean="0"/>
              <a:t> second </a:t>
            </a:r>
            <a:r>
              <a:rPr lang="en-US" altLang="en-US" b="1" dirty="0" smtClean="0"/>
              <a:t>staff check,</a:t>
            </a:r>
            <a:r>
              <a:rPr lang="en-US" altLang="en-US" b="1" baseline="0" dirty="0" smtClean="0"/>
              <a:t> n</a:t>
            </a:r>
            <a:r>
              <a:rPr lang="en-US" altLang="en-US" b="1" dirty="0" smtClean="0"/>
              <a:t>ext </a:t>
            </a:r>
            <a:r>
              <a:rPr lang="en-US" altLang="en-US" b="1" dirty="0"/>
              <a:t>PT/INR </a:t>
            </a:r>
            <a:r>
              <a:rPr lang="en-US" altLang="en-US" b="1" dirty="0" smtClean="0"/>
              <a:t>date,</a:t>
            </a:r>
            <a:r>
              <a:rPr lang="en-US" altLang="en-US" b="1" baseline="0" dirty="0" smtClean="0"/>
              <a:t> and s</a:t>
            </a:r>
            <a:r>
              <a:rPr lang="en-US" altLang="en-US" b="1" dirty="0" smtClean="0"/>
              <a:t>pecial Precautions. At this time, review </a:t>
            </a:r>
            <a:r>
              <a:rPr lang="en-US" altLang="en-US" b="1" dirty="0"/>
              <a:t>samples of the Warfarin sodium med sheets your agency will be </a:t>
            </a:r>
            <a:r>
              <a:rPr lang="en-US" altLang="en-US" b="1" dirty="0" smtClean="0"/>
              <a:t>using.</a:t>
            </a:r>
            <a:endParaRPr lang="en-US" altLang="en-US" b="1" dirty="0"/>
          </a:p>
          <a:p>
            <a:endParaRPr lang="en-US" altLang="en-US" sz="1400" b="1" dirty="0"/>
          </a:p>
          <a:p>
            <a:endParaRPr lang="en-US" altLang="en-US" b="1" dirty="0" smtClean="0"/>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247CB3-D19B-4B95-9F53-D779EB274641}" type="slidenum">
              <a:rPr lang="en-US" altLang="en-US" smtClean="0"/>
              <a:pPr eaLnBrk="1" hangingPunct="1">
                <a:spcBef>
                  <a:spcPct val="0"/>
                </a:spcBef>
              </a:pPr>
              <a:t>27</a:t>
            </a:fld>
            <a:endParaRPr lang="en-US" altLang="en-US" smtClean="0"/>
          </a:p>
        </p:txBody>
      </p:sp>
    </p:spTree>
    <p:extLst>
      <p:ext uri="{BB962C8B-B14F-4D97-AF65-F5344CB8AC3E}">
        <p14:creationId xmlns:p14="http://schemas.microsoft.com/office/powerpoint/2010/main" val="3162313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859">
              <a:defRPr/>
            </a:pPr>
            <a:r>
              <a:rPr lang="en-US" b="1" dirty="0"/>
              <a:t>If only one Certified/licensed staff is available the dose may still be administered. To document this,</a:t>
            </a:r>
            <a:r>
              <a:rPr lang="en-US" dirty="0"/>
              <a:t> </a:t>
            </a:r>
            <a:r>
              <a:rPr lang="en-US" b="1" dirty="0" smtClean="0"/>
              <a:t>the first staff </a:t>
            </a:r>
            <a:r>
              <a:rPr lang="en-US" b="1" dirty="0"/>
              <a:t>enters a </a:t>
            </a:r>
            <a:r>
              <a:rPr lang="en-US" b="1" dirty="0" smtClean="0"/>
              <a:t>circled </a:t>
            </a:r>
            <a:r>
              <a:rPr lang="en-US" b="1" dirty="0"/>
              <a:t>‘X</a:t>
            </a:r>
            <a:r>
              <a:rPr lang="en-US" b="1" dirty="0" smtClean="0"/>
              <a:t>’ </a:t>
            </a:r>
            <a:r>
              <a:rPr lang="en-US" b="1" dirty="0"/>
              <a:t>in the second check medication </a:t>
            </a:r>
            <a:r>
              <a:rPr lang="en-US" b="1" dirty="0" smtClean="0"/>
              <a:t>box. The circled </a:t>
            </a:r>
            <a:r>
              <a:rPr lang="en-US" b="1" dirty="0"/>
              <a:t>‘X</a:t>
            </a:r>
            <a:r>
              <a:rPr lang="en-US" b="1" dirty="0" smtClean="0"/>
              <a:t>’  </a:t>
            </a:r>
            <a:r>
              <a:rPr lang="en-US" b="1" dirty="0"/>
              <a:t>indicates a second Certified staff was not available to verify the dose.  A </a:t>
            </a:r>
            <a:r>
              <a:rPr lang="en-US" b="1" dirty="0" smtClean="0">
                <a:sym typeface="Symbol"/>
              </a:rPr>
              <a:t>circled X</a:t>
            </a:r>
            <a:r>
              <a:rPr lang="en-US" b="1" dirty="0" smtClean="0"/>
              <a:t> </a:t>
            </a:r>
            <a:r>
              <a:rPr lang="en-US" b="1" dirty="0"/>
              <a:t>may be utilized and added to the acceptable code list on Warfarin sodium medication sheets only, an additional progress note would not be required. </a:t>
            </a:r>
          </a:p>
          <a:p>
            <a:pPr defTabSz="930859">
              <a:defRPr/>
            </a:pPr>
            <a:endParaRPr lang="en-US" dirty="0"/>
          </a:p>
          <a:p>
            <a:endParaRPr lang="en-US" dirty="0"/>
          </a:p>
        </p:txBody>
      </p:sp>
      <p:sp>
        <p:nvSpPr>
          <p:cNvPr id="4" name="Slide Number Placeholder 3"/>
          <p:cNvSpPr>
            <a:spLocks noGrp="1"/>
          </p:cNvSpPr>
          <p:nvPr>
            <p:ph type="sldNum" sz="quarter" idx="10"/>
          </p:nvPr>
        </p:nvSpPr>
        <p:spPr/>
        <p:txBody>
          <a:bodyPr/>
          <a:lstStyle/>
          <a:p>
            <a:fld id="{90DD96F4-F4C7-4379-B3F2-7719703ED682}" type="slidenum">
              <a:rPr lang="en-US" smtClean="0"/>
              <a:t>28</a:t>
            </a:fld>
            <a:endParaRPr lang="en-US"/>
          </a:p>
        </p:txBody>
      </p:sp>
    </p:spTree>
    <p:extLst>
      <p:ext uri="{BB962C8B-B14F-4D97-AF65-F5344CB8AC3E}">
        <p14:creationId xmlns:p14="http://schemas.microsoft.com/office/powerpoint/2010/main" val="31718976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r>
              <a:rPr lang="en-US" altLang="en-US" b="1" dirty="0" smtClean="0"/>
              <a:t>As with all HCP orders, any orders received from a Anticoagulant Management Service (or Coumadin Clinic) must be signed by the HCP to be valid.</a:t>
            </a:r>
            <a:r>
              <a:rPr lang="en-US" altLang="en-US" b="1" baseline="0" dirty="0" smtClean="0"/>
              <a:t> </a:t>
            </a:r>
            <a:r>
              <a:rPr lang="en-US" altLang="en-US" b="1" dirty="0" smtClean="0"/>
              <a:t>Whenever there is a change in HCP Warfarin sodium orders, the change must be</a:t>
            </a:r>
            <a:r>
              <a:rPr lang="en-US" altLang="en-US" b="1" baseline="0" dirty="0" smtClean="0"/>
              <a:t> c</a:t>
            </a:r>
            <a:r>
              <a:rPr lang="en-US" altLang="en-US" b="1" dirty="0" smtClean="0"/>
              <a:t>ommunicated to all staff (verbally or in writing), a narrative note written,</a:t>
            </a:r>
            <a:r>
              <a:rPr lang="en-US" altLang="en-US" b="1" baseline="0" dirty="0" smtClean="0"/>
              <a:t> a</a:t>
            </a:r>
            <a:r>
              <a:rPr lang="en-US" altLang="en-US" b="1" dirty="0" smtClean="0"/>
              <a:t> ‘directions change’ sticker or brightly colored sticker applied to the medication container to indicate there is a new HCP order that must be checked,</a:t>
            </a:r>
            <a:r>
              <a:rPr lang="en-US" altLang="en-US" b="1" baseline="0" dirty="0" smtClean="0"/>
              <a:t> t</a:t>
            </a:r>
            <a:r>
              <a:rPr lang="en-US" altLang="en-US" b="1" dirty="0" smtClean="0"/>
              <a:t>he old order </a:t>
            </a:r>
            <a:r>
              <a:rPr lang="en-US" altLang="en-US" b="1" dirty="0" err="1" smtClean="0"/>
              <a:t>dc’d</a:t>
            </a:r>
            <a:r>
              <a:rPr lang="en-US" altLang="en-US" b="1" dirty="0" smtClean="0"/>
              <a:t> on the med sheet and the new order transcribed.</a:t>
            </a:r>
            <a:r>
              <a:rPr lang="en-US" altLang="en-US" b="1" baseline="0" dirty="0" smtClean="0"/>
              <a:t> </a:t>
            </a:r>
            <a:r>
              <a:rPr lang="en-US" altLang="en-US" b="1" dirty="0" smtClean="0"/>
              <a:t>The pharmacy must be contacted anytime there is a change in HCP orders.</a:t>
            </a:r>
          </a:p>
          <a:p>
            <a:endParaRPr lang="en-US" altLang="en-US" dirty="0" smtClean="0"/>
          </a:p>
        </p:txBody>
      </p:sp>
      <p:sp>
        <p:nvSpPr>
          <p:cNvPr id="6144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19EAE0-D875-4AC9-A155-F02C04514900}" type="slidenum">
              <a:rPr lang="en-US" altLang="en-US" smtClean="0"/>
              <a:pPr eaLnBrk="1" hangingPunct="1">
                <a:spcBef>
                  <a:spcPct val="0"/>
                </a:spcBef>
              </a:pPr>
              <a:t>29</a:t>
            </a:fld>
            <a:endParaRPr lang="en-US" altLang="en-US" smtClean="0"/>
          </a:p>
        </p:txBody>
      </p:sp>
    </p:spTree>
    <p:extLst>
      <p:ext uri="{BB962C8B-B14F-4D97-AF65-F5344CB8AC3E}">
        <p14:creationId xmlns:p14="http://schemas.microsoft.com/office/powerpoint/2010/main" val="2300508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altLang="en-US" b="1" dirty="0" smtClean="0"/>
              <a:t>We’ll start with a brief overview of the circulatory system.</a:t>
            </a:r>
            <a:r>
              <a:rPr lang="en-US" altLang="en-US" b="1" baseline="0" dirty="0" smtClean="0"/>
              <a:t> </a:t>
            </a:r>
            <a:r>
              <a:rPr lang="en-US" altLang="en-US" b="1" dirty="0" smtClean="0"/>
              <a:t>The heart acts as a pump to move blood throughout the body.</a:t>
            </a:r>
          </a:p>
          <a:p>
            <a:r>
              <a:rPr lang="en-US" altLang="en-US" b="1" dirty="0" smtClean="0"/>
              <a:t>Arteries carry blood away from the heart and lungs, and is full of oxygen.</a:t>
            </a:r>
            <a:r>
              <a:rPr lang="en-US" altLang="en-US" b="1" baseline="0" dirty="0" smtClean="0"/>
              <a:t> </a:t>
            </a:r>
            <a:r>
              <a:rPr lang="en-US" altLang="en-US" b="1" dirty="0" smtClean="0"/>
              <a:t>After the Arteries deliver the oxygen throughout the body, the Veins </a:t>
            </a:r>
            <a:r>
              <a:rPr lang="en-US" altLang="en-US" b="1" dirty="0" smtClean="0">
                <a:solidFill>
                  <a:srgbClr val="FF0000"/>
                </a:solidFill>
              </a:rPr>
              <a:t>bring the blood back to the heart where it is sent to the lungs </a:t>
            </a:r>
            <a:r>
              <a:rPr lang="en-US" altLang="en-US" b="1" dirty="0" smtClean="0"/>
              <a:t>to get more oxygen and then the heart pumps it out again. The cycle goes round and round. Oxygen is necessary for all parts of the body to function.</a:t>
            </a:r>
          </a:p>
        </p:txBody>
      </p:sp>
      <p:sp>
        <p:nvSpPr>
          <p:cNvPr id="399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6B275D-D021-4914-A745-5C7829DD4931}" type="slidenum">
              <a:rPr lang="en-US" altLang="en-US" smtClean="0"/>
              <a:pPr eaLnBrk="1" hangingPunct="1">
                <a:spcBef>
                  <a:spcPct val="0"/>
                </a:spcBef>
              </a:pPr>
              <a:t>3</a:t>
            </a:fld>
            <a:endParaRPr lang="en-US" altLang="en-US" smtClean="0"/>
          </a:p>
        </p:txBody>
      </p:sp>
    </p:spTree>
    <p:extLst>
      <p:ext uri="{BB962C8B-B14F-4D97-AF65-F5344CB8AC3E}">
        <p14:creationId xmlns:p14="http://schemas.microsoft.com/office/powerpoint/2010/main" val="40755365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When the dosage of Warfarin sodium is not stabilized and there will be frequent dosage changes, it is acceptable for the Health Care Provider to provide the pharmacy with a prescription that does not include a specific dosage amount.</a:t>
            </a:r>
          </a:p>
          <a:p>
            <a:r>
              <a:rPr lang="en-US" b="1" dirty="0" smtClean="0"/>
              <a:t>The </a:t>
            </a:r>
            <a:r>
              <a:rPr lang="en-US" b="1" dirty="0"/>
              <a:t>label </a:t>
            </a:r>
            <a:r>
              <a:rPr lang="en-US" b="1" dirty="0" smtClean="0"/>
              <a:t>instructions would </a:t>
            </a:r>
            <a:r>
              <a:rPr lang="en-US" b="1" dirty="0"/>
              <a:t>read, “as directed by HCP order”;  staff must look at the HCP order to determine the number of tablets to give to equal the dose.</a:t>
            </a:r>
            <a:endParaRPr lang="en-US" dirty="0"/>
          </a:p>
        </p:txBody>
      </p:sp>
      <p:sp>
        <p:nvSpPr>
          <p:cNvPr id="4" name="Slide Number Placeholder 3"/>
          <p:cNvSpPr>
            <a:spLocks noGrp="1"/>
          </p:cNvSpPr>
          <p:nvPr>
            <p:ph type="sldNum" sz="quarter" idx="10"/>
          </p:nvPr>
        </p:nvSpPr>
        <p:spPr/>
        <p:txBody>
          <a:bodyPr/>
          <a:lstStyle/>
          <a:p>
            <a:fld id="{90DD96F4-F4C7-4379-B3F2-7719703ED682}" type="slidenum">
              <a:rPr lang="en-US" smtClean="0"/>
              <a:t>30</a:t>
            </a:fld>
            <a:endParaRPr lang="en-US"/>
          </a:p>
        </p:txBody>
      </p:sp>
    </p:spTree>
    <p:extLst>
      <p:ext uri="{BB962C8B-B14F-4D97-AF65-F5344CB8AC3E}">
        <p14:creationId xmlns:p14="http://schemas.microsoft.com/office/powerpoint/2010/main" val="24254316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For example, the prescription for the pharmacy label would include: The individual’s name, the medication name, the strength; 4. the route; 5. the frequency</a:t>
            </a:r>
            <a:r>
              <a:rPr lang="en-US" b="1" baseline="0" dirty="0" smtClean="0"/>
              <a:t> and 6. No specific dosage directions. It would be ‘as directed by current Health Care Provider order’.</a:t>
            </a:r>
            <a:endParaRPr lang="en-US" b="1" dirty="0"/>
          </a:p>
        </p:txBody>
      </p:sp>
      <p:sp>
        <p:nvSpPr>
          <p:cNvPr id="4" name="Slide Number Placeholder 3"/>
          <p:cNvSpPr>
            <a:spLocks noGrp="1"/>
          </p:cNvSpPr>
          <p:nvPr>
            <p:ph type="sldNum" sz="quarter" idx="10"/>
          </p:nvPr>
        </p:nvSpPr>
        <p:spPr/>
        <p:txBody>
          <a:bodyPr/>
          <a:lstStyle/>
          <a:p>
            <a:fld id="{90DD96F4-F4C7-4379-B3F2-7719703ED682}" type="slidenum">
              <a:rPr lang="en-US" smtClean="0"/>
              <a:t>31</a:t>
            </a:fld>
            <a:endParaRPr lang="en-US"/>
          </a:p>
        </p:txBody>
      </p:sp>
    </p:spTree>
    <p:extLst>
      <p:ext uri="{BB962C8B-B14F-4D97-AF65-F5344CB8AC3E}">
        <p14:creationId xmlns:p14="http://schemas.microsoft.com/office/powerpoint/2010/main" val="21208077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r>
              <a:rPr lang="en-US" altLang="en-US" b="1" dirty="0" smtClean="0"/>
              <a:t>Each agency must have a tracking method in place for Warfarin sodium. Some examples of tracking are listed above. If blister pack monitoring is done, be sure to include the date, time and initials of the staff administering the medication on the back of the blister pack for each dose administered.</a:t>
            </a:r>
            <a:r>
              <a:rPr lang="en-US" altLang="en-US" b="1" baseline="0" dirty="0" smtClean="0"/>
              <a:t> </a:t>
            </a:r>
            <a:r>
              <a:rPr lang="en-US" altLang="en-US" b="1" dirty="0" smtClean="0"/>
              <a:t>If added to the count, each strength of Warfarin sodium must be entered  on a separate line on the index and have</a:t>
            </a:r>
            <a:r>
              <a:rPr lang="en-US" altLang="en-US" b="1" baseline="0" dirty="0" smtClean="0"/>
              <a:t> </a:t>
            </a:r>
            <a:r>
              <a:rPr lang="en-US" altLang="en-US" b="1" dirty="0" smtClean="0"/>
              <a:t>a corresponding count page.</a:t>
            </a:r>
            <a:r>
              <a:rPr lang="en-US" altLang="en-US" b="1" baseline="0" dirty="0" smtClean="0"/>
              <a:t> </a:t>
            </a:r>
            <a:r>
              <a:rPr lang="en-US" altLang="en-US" b="1" dirty="0" smtClean="0"/>
              <a:t>Flow Records or Event Sheets can be used to record HCP orders and lab dates as they continue to change.</a:t>
            </a:r>
            <a:r>
              <a:rPr lang="en-US" altLang="en-US" b="1" baseline="0" dirty="0" smtClean="0"/>
              <a:t> </a:t>
            </a:r>
            <a:r>
              <a:rPr lang="en-US" altLang="en-US" b="1" dirty="0" smtClean="0"/>
              <a:t>At</a:t>
            </a:r>
            <a:r>
              <a:rPr lang="en-US" altLang="en-US" b="1" baseline="0" dirty="0" smtClean="0"/>
              <a:t> this point in your training, p</a:t>
            </a:r>
            <a:r>
              <a:rPr lang="en-US" altLang="en-US" b="1" dirty="0" smtClean="0"/>
              <a:t>ass out any copies of any tracking forms your agency will be using for staff to review.</a:t>
            </a:r>
          </a:p>
        </p:txBody>
      </p:sp>
      <p:sp>
        <p:nvSpPr>
          <p:cNvPr id="6246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0EEED4D-C4BD-4C3F-BF53-C0EA17C80212}" type="slidenum">
              <a:rPr lang="en-US" altLang="en-US" smtClean="0"/>
              <a:pPr eaLnBrk="1" hangingPunct="1">
                <a:spcBef>
                  <a:spcPct val="0"/>
                </a:spcBef>
              </a:pPr>
              <a:t>32</a:t>
            </a:fld>
            <a:endParaRPr lang="en-US" altLang="en-US" smtClean="0"/>
          </a:p>
        </p:txBody>
      </p:sp>
    </p:spTree>
    <p:extLst>
      <p:ext uri="{BB962C8B-B14F-4D97-AF65-F5344CB8AC3E}">
        <p14:creationId xmlns:p14="http://schemas.microsoft.com/office/powerpoint/2010/main" val="18534603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altLang="en-US" b="1" dirty="0" smtClean="0"/>
              <a:t>The agency policy must include administrative procedures to be followed when there is a medical emergency related to the administration of Warfarin sodium.  Again,</a:t>
            </a:r>
            <a:r>
              <a:rPr lang="en-US" altLang="en-US" b="1" baseline="0" dirty="0" smtClean="0"/>
              <a:t> at this point in your training, p</a:t>
            </a:r>
            <a:r>
              <a:rPr lang="en-US" altLang="en-US" b="1" dirty="0" smtClean="0"/>
              <a:t>ass out copies of your agency Warfarin Sodium Policy for staff to review.</a:t>
            </a:r>
          </a:p>
        </p:txBody>
      </p:sp>
      <p:sp>
        <p:nvSpPr>
          <p:cNvPr id="6349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42ED44A-9204-4DA6-944B-55241DC1CC99}" type="slidenum">
              <a:rPr lang="en-US" altLang="en-US" smtClean="0"/>
              <a:pPr eaLnBrk="1" hangingPunct="1">
                <a:spcBef>
                  <a:spcPct val="0"/>
                </a:spcBef>
              </a:pPr>
              <a:t>33</a:t>
            </a:fld>
            <a:endParaRPr lang="en-US" altLang="en-US" smtClean="0"/>
          </a:p>
        </p:txBody>
      </p:sp>
    </p:spTree>
    <p:extLst>
      <p:ext uri="{BB962C8B-B14F-4D97-AF65-F5344CB8AC3E}">
        <p14:creationId xmlns:p14="http://schemas.microsoft.com/office/powerpoint/2010/main" val="2018976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r>
              <a:rPr lang="en-US" altLang="en-US" b="1" dirty="0" smtClean="0"/>
              <a:t>Each</a:t>
            </a:r>
            <a:r>
              <a:rPr lang="en-US" altLang="en-US" b="1" baseline="0" dirty="0" smtClean="0"/>
              <a:t> individual who has Warfarin sodium ordered must have an individualized Warfarin sodium protocol. The protocol would be signed by the HCP and kept in the medication book with the HCP orders. Pass out and review any individual specific protocols at this time for staff to review.</a:t>
            </a:r>
            <a:endParaRPr lang="en-US" altLang="en-US" b="1" dirty="0" smtClean="0"/>
          </a:p>
        </p:txBody>
      </p:sp>
      <p:sp>
        <p:nvSpPr>
          <p:cNvPr id="645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75B1F0F-F448-4B42-9D3F-0DB204A72029}" type="slidenum">
              <a:rPr lang="en-US" altLang="en-US" smtClean="0"/>
              <a:pPr eaLnBrk="1" hangingPunct="1">
                <a:spcBef>
                  <a:spcPct val="0"/>
                </a:spcBef>
              </a:pPr>
              <a:t>34</a:t>
            </a:fld>
            <a:endParaRPr lang="en-US" altLang="en-US" smtClean="0"/>
          </a:p>
        </p:txBody>
      </p:sp>
    </p:spTree>
    <p:extLst>
      <p:ext uri="{BB962C8B-B14F-4D97-AF65-F5344CB8AC3E}">
        <p14:creationId xmlns:p14="http://schemas.microsoft.com/office/powerpoint/2010/main" val="3165766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r>
              <a:rPr lang="en-US" altLang="en-US" b="1" dirty="0" smtClean="0"/>
              <a:t>On</a:t>
            </a:r>
            <a:r>
              <a:rPr lang="en-US" altLang="en-US" b="1" baseline="0" dirty="0" smtClean="0"/>
              <a:t> the screen </a:t>
            </a:r>
            <a:r>
              <a:rPr lang="en-US" altLang="en-US" b="1" dirty="0" smtClean="0"/>
              <a:t>are a few of the signs and symptoms a person may experience from too much Warfarin sodium. Changes observed should be reported to the HCP as soon as they are noticed.</a:t>
            </a:r>
            <a:r>
              <a:rPr lang="en-US" altLang="en-US" b="1" baseline="0" dirty="0" smtClean="0"/>
              <a:t> T</a:t>
            </a:r>
            <a:r>
              <a:rPr lang="en-US" altLang="en-US" b="1" dirty="0" smtClean="0"/>
              <a:t>hey could be life-threatening. </a:t>
            </a:r>
          </a:p>
          <a:p>
            <a:endParaRPr lang="en-US" altLang="en-US" b="1" dirty="0" smtClean="0"/>
          </a:p>
          <a:p>
            <a:endParaRPr lang="en-US" altLang="en-US" b="1" dirty="0" smtClean="0"/>
          </a:p>
        </p:txBody>
      </p:sp>
      <p:sp>
        <p:nvSpPr>
          <p:cNvPr id="655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34E6056-8691-4EBF-BE0E-BA45D5F6C2E9}" type="slidenum">
              <a:rPr lang="en-US" altLang="en-US" smtClean="0"/>
              <a:pPr eaLnBrk="1" hangingPunct="1">
                <a:spcBef>
                  <a:spcPct val="0"/>
                </a:spcBef>
              </a:pPr>
              <a:t>35</a:t>
            </a:fld>
            <a:endParaRPr lang="en-US" altLang="en-US" smtClean="0"/>
          </a:p>
        </p:txBody>
      </p:sp>
    </p:spTree>
    <p:extLst>
      <p:ext uri="{BB962C8B-B14F-4D97-AF65-F5344CB8AC3E}">
        <p14:creationId xmlns:p14="http://schemas.microsoft.com/office/powerpoint/2010/main" val="40048797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b="1" dirty="0" smtClean="0"/>
              <a:t>On the screen are more signs and symptoms of bleeding.</a:t>
            </a:r>
            <a:r>
              <a:rPr lang="en-US" altLang="en-US" b="1" baseline="0" dirty="0" smtClean="0"/>
              <a:t> </a:t>
            </a:r>
            <a:r>
              <a:rPr lang="en-US" altLang="en-US" b="1" dirty="0" smtClean="0"/>
              <a:t>A high INR can be treated by administering Vitamin K. This would require an HCP order. Remember, Vitamin K plays a major role in blood clotting and when prescribed will help lower the…excuse me. When prescribed, will help</a:t>
            </a:r>
            <a:r>
              <a:rPr lang="en-US" altLang="en-US" b="1" baseline="0" dirty="0" smtClean="0"/>
              <a:t> </a:t>
            </a:r>
            <a:r>
              <a:rPr lang="en-US" altLang="en-US" b="1" dirty="0" smtClean="0"/>
              <a:t>INR thereby</a:t>
            </a:r>
            <a:r>
              <a:rPr lang="en-US" altLang="en-US" b="1" baseline="0" dirty="0" smtClean="0"/>
              <a:t> decreasing the risk for bleeding</a:t>
            </a:r>
            <a:r>
              <a:rPr lang="en-US" altLang="en-US" b="1" dirty="0" smtClean="0"/>
              <a:t>.</a:t>
            </a:r>
            <a:r>
              <a:rPr lang="en-US" altLang="en-US" b="1" baseline="0" dirty="0" smtClean="0"/>
              <a:t> </a:t>
            </a:r>
            <a:r>
              <a:rPr lang="en-US" altLang="en-US" b="1" dirty="0" smtClean="0"/>
              <a:t>Know and follow your agency policy for medical emergencies by calling 911 if needed.</a:t>
            </a:r>
          </a:p>
          <a:p>
            <a:endParaRPr lang="en-US" altLang="en-US" b="1" dirty="0" smtClean="0"/>
          </a:p>
          <a:p>
            <a:endParaRPr lang="en-US" altLang="en-US" b="1" dirty="0" smtClean="0"/>
          </a:p>
          <a:p>
            <a:endParaRPr lang="en-US" altLang="en-US" b="1" dirty="0" smtClean="0"/>
          </a:p>
        </p:txBody>
      </p:sp>
      <p:sp>
        <p:nvSpPr>
          <p:cNvPr id="665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CA5394C-9031-4934-A720-5F95348C6591}" type="slidenum">
              <a:rPr lang="en-US" altLang="en-US" smtClean="0"/>
              <a:pPr eaLnBrk="1" hangingPunct="1">
                <a:spcBef>
                  <a:spcPct val="0"/>
                </a:spcBef>
              </a:pPr>
              <a:t>36</a:t>
            </a:fld>
            <a:endParaRPr lang="en-US" altLang="en-US" smtClean="0"/>
          </a:p>
        </p:txBody>
      </p:sp>
    </p:spTree>
    <p:extLst>
      <p:ext uri="{BB962C8B-B14F-4D97-AF65-F5344CB8AC3E}">
        <p14:creationId xmlns:p14="http://schemas.microsoft.com/office/powerpoint/2010/main" val="16679864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r>
              <a:rPr lang="en-US" altLang="en-US" b="1" dirty="0" smtClean="0"/>
              <a:t>Prevention is key to Safety!</a:t>
            </a:r>
            <a:r>
              <a:rPr lang="en-US" altLang="en-US" b="1" baseline="0" dirty="0" smtClean="0"/>
              <a:t> </a:t>
            </a:r>
            <a:r>
              <a:rPr lang="en-US" altLang="en-US" b="1" dirty="0" smtClean="0"/>
              <a:t>Do not miss lab appointments! This is the only way to know if the PT/INR is in the Target INR</a:t>
            </a:r>
            <a:r>
              <a:rPr lang="en-US" altLang="en-US" b="1" baseline="0" dirty="0" smtClean="0"/>
              <a:t> R</a:t>
            </a:r>
            <a:r>
              <a:rPr lang="en-US" altLang="en-US" b="1" dirty="0" smtClean="0"/>
              <a:t>ange!</a:t>
            </a:r>
          </a:p>
        </p:txBody>
      </p:sp>
      <p:sp>
        <p:nvSpPr>
          <p:cNvPr id="6758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DDD7D1F-9E7B-4CCE-B7C5-DF5AF54C088A}" type="slidenum">
              <a:rPr lang="en-US" altLang="en-US" smtClean="0"/>
              <a:pPr eaLnBrk="1" hangingPunct="1">
                <a:spcBef>
                  <a:spcPct val="0"/>
                </a:spcBef>
              </a:pPr>
              <a:t>37</a:t>
            </a:fld>
            <a:endParaRPr lang="en-US" altLang="en-US" smtClean="0"/>
          </a:p>
        </p:txBody>
      </p:sp>
    </p:spTree>
    <p:extLst>
      <p:ext uri="{BB962C8B-B14F-4D97-AF65-F5344CB8AC3E}">
        <p14:creationId xmlns:p14="http://schemas.microsoft.com/office/powerpoint/2010/main" val="19826661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r>
              <a:rPr lang="en-US" altLang="en-US" b="1" dirty="0" smtClean="0"/>
              <a:t>Certified staff who have not administered Warfarin sodium within a 12 month timeframe must attend a Warfarin sodium retraining.</a:t>
            </a:r>
          </a:p>
        </p:txBody>
      </p:sp>
      <p:sp>
        <p:nvSpPr>
          <p:cNvPr id="686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194F53E-4051-44D6-ABE7-25A5C7F5CD61}" type="slidenum">
              <a:rPr lang="en-US" altLang="en-US" smtClean="0"/>
              <a:pPr eaLnBrk="1" hangingPunct="1">
                <a:spcBef>
                  <a:spcPct val="0"/>
                </a:spcBef>
              </a:pPr>
              <a:t>38</a:t>
            </a:fld>
            <a:endParaRPr lang="en-US" altLang="en-US" smtClean="0"/>
          </a:p>
        </p:txBody>
      </p:sp>
    </p:spTree>
    <p:extLst>
      <p:ext uri="{BB962C8B-B14F-4D97-AF65-F5344CB8AC3E}">
        <p14:creationId xmlns:p14="http://schemas.microsoft.com/office/powerpoint/2010/main" val="2207323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r>
              <a:rPr lang="en-US" altLang="en-US" b="1" dirty="0" smtClean="0"/>
              <a:t>Remember,</a:t>
            </a:r>
            <a:r>
              <a:rPr lang="en-US" altLang="en-US" b="1" baseline="0" dirty="0" smtClean="0"/>
              <a:t> safety and </a:t>
            </a:r>
            <a:r>
              <a:rPr lang="en-US" altLang="en-US" b="1" dirty="0" smtClean="0"/>
              <a:t>Some key points to remember about safety and prevention.</a:t>
            </a:r>
          </a:p>
        </p:txBody>
      </p:sp>
      <p:sp>
        <p:nvSpPr>
          <p:cNvPr id="696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3C09E9-BEB1-443D-9263-B7145A5D16F2}" type="slidenum">
              <a:rPr lang="en-US" altLang="en-US" smtClean="0"/>
              <a:pPr eaLnBrk="1" hangingPunct="1">
                <a:spcBef>
                  <a:spcPct val="0"/>
                </a:spcBef>
              </a:pPr>
              <a:t>39</a:t>
            </a:fld>
            <a:endParaRPr lang="en-US" altLang="en-US" smtClean="0"/>
          </a:p>
        </p:txBody>
      </p:sp>
    </p:spTree>
    <p:extLst>
      <p:ext uri="{BB962C8B-B14F-4D97-AF65-F5344CB8AC3E}">
        <p14:creationId xmlns:p14="http://schemas.microsoft.com/office/powerpoint/2010/main" val="557684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r>
              <a:rPr lang="en-US" altLang="en-US" b="1" dirty="0" smtClean="0"/>
              <a:t>The healthy body has a process in place so that if we start to bleed it will automatically respond to stop the bleeding by forming a clot.</a:t>
            </a:r>
          </a:p>
        </p:txBody>
      </p:sp>
      <p:sp>
        <p:nvSpPr>
          <p:cNvPr id="40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AD34E7-73CE-4CCB-919A-35358B1252C8}" type="slidenum">
              <a:rPr lang="en-US" altLang="en-US" smtClean="0"/>
              <a:pPr eaLnBrk="1" hangingPunct="1">
                <a:spcBef>
                  <a:spcPct val="0"/>
                </a:spcBef>
              </a:pPr>
              <a:t>4</a:t>
            </a:fld>
            <a:endParaRPr lang="en-US" altLang="en-US" smtClean="0"/>
          </a:p>
        </p:txBody>
      </p:sp>
    </p:spTree>
    <p:extLst>
      <p:ext uri="{BB962C8B-B14F-4D97-AF65-F5344CB8AC3E}">
        <p14:creationId xmlns:p14="http://schemas.microsoft.com/office/powerpoint/2010/main" val="23384585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r>
              <a:rPr lang="en-US" altLang="en-US" dirty="0" smtClean="0"/>
              <a:t>You are key to safe anticoagulation therapy! </a:t>
            </a:r>
          </a:p>
        </p:txBody>
      </p:sp>
      <p:sp>
        <p:nvSpPr>
          <p:cNvPr id="696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3C09E9-BEB1-443D-9263-B7145A5D16F2}" type="slidenum">
              <a:rPr lang="en-US" altLang="en-US" smtClean="0"/>
              <a:pPr eaLnBrk="1" hangingPunct="1">
                <a:spcBef>
                  <a:spcPct val="0"/>
                </a:spcBef>
              </a:pPr>
              <a:t>40</a:t>
            </a:fld>
            <a:endParaRPr lang="en-US" altLang="en-US" smtClean="0"/>
          </a:p>
        </p:txBody>
      </p:sp>
    </p:spTree>
    <p:extLst>
      <p:ext uri="{BB962C8B-B14F-4D97-AF65-F5344CB8AC3E}">
        <p14:creationId xmlns:p14="http://schemas.microsoft.com/office/powerpoint/2010/main" val="23771216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r>
              <a:rPr lang="en-US" altLang="en-US" b="1" dirty="0" smtClean="0"/>
              <a:t>If you have questions on information presented, please contact your MAP Coordinator.</a:t>
            </a:r>
          </a:p>
          <a:p>
            <a:r>
              <a:rPr lang="en-US" altLang="en-US" b="1" dirty="0" smtClean="0"/>
              <a:t>Thank you.</a:t>
            </a:r>
          </a:p>
        </p:txBody>
      </p:sp>
      <p:sp>
        <p:nvSpPr>
          <p:cNvPr id="706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63170" indent="-293404" eaLnBrk="0" hangingPunct="0">
              <a:spcBef>
                <a:spcPct val="30000"/>
              </a:spcBef>
              <a:defRPr sz="1200">
                <a:solidFill>
                  <a:schemeClr val="tx1"/>
                </a:solidFill>
                <a:latin typeface="Arial" charset="0"/>
              </a:defRPr>
            </a:lvl2pPr>
            <a:lvl3pPr marL="1175219" indent="-234082" eaLnBrk="0" hangingPunct="0">
              <a:spcBef>
                <a:spcPct val="30000"/>
              </a:spcBef>
              <a:defRPr sz="1200">
                <a:solidFill>
                  <a:schemeClr val="tx1"/>
                </a:solidFill>
                <a:latin typeface="Arial" charset="0"/>
              </a:defRPr>
            </a:lvl3pPr>
            <a:lvl4pPr marL="1646589" indent="-234082" eaLnBrk="0" hangingPunct="0">
              <a:spcBef>
                <a:spcPct val="30000"/>
              </a:spcBef>
              <a:defRPr sz="1200">
                <a:solidFill>
                  <a:schemeClr val="tx1"/>
                </a:solidFill>
                <a:latin typeface="Arial" charset="0"/>
              </a:defRPr>
            </a:lvl4pPr>
            <a:lvl5pPr marL="2116354" indent="-234082" eaLnBrk="0" hangingPunct="0">
              <a:spcBef>
                <a:spcPct val="30000"/>
              </a:spcBef>
              <a:defRPr sz="1200">
                <a:solidFill>
                  <a:schemeClr val="tx1"/>
                </a:solidFill>
                <a:latin typeface="Arial" charset="0"/>
              </a:defRPr>
            </a:lvl5pPr>
            <a:lvl6pPr marL="2578105" indent="-234082" eaLnBrk="0" fontAlgn="base" hangingPunct="0">
              <a:spcBef>
                <a:spcPct val="30000"/>
              </a:spcBef>
              <a:spcAft>
                <a:spcPct val="0"/>
              </a:spcAft>
              <a:defRPr sz="1200">
                <a:solidFill>
                  <a:schemeClr val="tx1"/>
                </a:solidFill>
                <a:latin typeface="Arial" charset="0"/>
              </a:defRPr>
            </a:lvl6pPr>
            <a:lvl7pPr marL="3039855" indent="-234082" eaLnBrk="0" fontAlgn="base" hangingPunct="0">
              <a:spcBef>
                <a:spcPct val="30000"/>
              </a:spcBef>
              <a:spcAft>
                <a:spcPct val="0"/>
              </a:spcAft>
              <a:defRPr sz="1200">
                <a:solidFill>
                  <a:schemeClr val="tx1"/>
                </a:solidFill>
                <a:latin typeface="Arial" charset="0"/>
              </a:defRPr>
            </a:lvl7pPr>
            <a:lvl8pPr marL="3501604" indent="-234082" eaLnBrk="0" fontAlgn="base" hangingPunct="0">
              <a:spcBef>
                <a:spcPct val="30000"/>
              </a:spcBef>
              <a:spcAft>
                <a:spcPct val="0"/>
              </a:spcAft>
              <a:defRPr sz="1200">
                <a:solidFill>
                  <a:schemeClr val="tx1"/>
                </a:solidFill>
                <a:latin typeface="Arial" charset="0"/>
              </a:defRPr>
            </a:lvl8pPr>
            <a:lvl9pPr marL="3963355" indent="-2340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F5A9934-D489-4120-9AD1-F14F4E74B2B3}" type="slidenum">
              <a:rPr lang="en-US" altLang="en-US" smtClean="0"/>
              <a:pPr eaLnBrk="1" hangingPunct="1">
                <a:spcBef>
                  <a:spcPct val="0"/>
                </a:spcBef>
              </a:pPr>
              <a:t>41</a:t>
            </a:fld>
            <a:endParaRPr lang="en-US" altLang="en-US" smtClean="0"/>
          </a:p>
        </p:txBody>
      </p:sp>
    </p:spTree>
    <p:extLst>
      <p:ext uri="{BB962C8B-B14F-4D97-AF65-F5344CB8AC3E}">
        <p14:creationId xmlns:p14="http://schemas.microsoft.com/office/powerpoint/2010/main" val="1755934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altLang="en-US" b="1" dirty="0" smtClean="0"/>
              <a:t>A</a:t>
            </a:r>
            <a:r>
              <a:rPr lang="en-US" altLang="en-US" b="1" baseline="0" dirty="0" smtClean="0"/>
              <a:t> blood </a:t>
            </a:r>
            <a:r>
              <a:rPr lang="en-US" altLang="en-US" b="1" dirty="0" smtClean="0"/>
              <a:t>clot is necessary to prevent blood loss</a:t>
            </a:r>
            <a:r>
              <a:rPr lang="en-US" altLang="en-US" b="1" baseline="0" dirty="0" smtClean="0"/>
              <a:t> if accidental bleeding occurs, these are good blood clots.</a:t>
            </a:r>
            <a:endParaRPr lang="en-US" altLang="en-US" b="1" dirty="0" smtClean="0"/>
          </a:p>
        </p:txBody>
      </p:sp>
      <p:sp>
        <p:nvSpPr>
          <p:cNvPr id="4198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E1D1A4-C6E8-4746-AF25-981E44CCE444}" type="slidenum">
              <a:rPr lang="en-US" altLang="en-US" smtClean="0"/>
              <a:pPr eaLnBrk="1" hangingPunct="1">
                <a:spcBef>
                  <a:spcPct val="0"/>
                </a:spcBef>
              </a:pPr>
              <a:t>5</a:t>
            </a:fld>
            <a:endParaRPr lang="en-US" altLang="en-US" smtClean="0"/>
          </a:p>
        </p:txBody>
      </p:sp>
    </p:spTree>
    <p:extLst>
      <p:ext uri="{BB962C8B-B14F-4D97-AF65-F5344CB8AC3E}">
        <p14:creationId xmlns:p14="http://schemas.microsoft.com/office/powerpoint/2010/main" val="3134773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r>
              <a:rPr lang="en-US" altLang="en-US" b="1" dirty="0" smtClean="0"/>
              <a:t>Some blood clots are not so good. </a:t>
            </a:r>
          </a:p>
          <a:p>
            <a:r>
              <a:rPr lang="en-US" altLang="en-US" b="1" dirty="0" smtClean="0"/>
              <a:t>For</a:t>
            </a:r>
            <a:r>
              <a:rPr lang="en-US" altLang="en-US" b="1" baseline="0" dirty="0" smtClean="0"/>
              <a:t> example; i</a:t>
            </a:r>
            <a:r>
              <a:rPr lang="en-US" altLang="en-US" b="1" dirty="0" smtClean="0"/>
              <a:t>f an</a:t>
            </a:r>
            <a:r>
              <a:rPr lang="en-US" altLang="en-US" b="1" baseline="0" dirty="0" smtClean="0"/>
              <a:t> individual has Atrial Fibrillation, which is when the heart has a fast, shallow beat</a:t>
            </a:r>
            <a:r>
              <a:rPr lang="en-US" altLang="en-US" b="1" dirty="0" smtClean="0"/>
              <a:t>, it will not pump the blood out the way it should. Some of the blood will get pumped out, but some of it will stay in, if it stays in for too long, a clot may form. If a clot forms, it may eventually get pumped out of the heart and then get stuck somewhere in the body. When a clot gets stuck in the blood system, normal blood flow stops and the surrounding tissue gets damaged because oxygen can no longer be delivered to that area.  A clot can also start, or form, in different areas of the body besides the heart, for different reasons. If a piece of the clot breaks off, it too can get stuck somewhere in the body causing damage.</a:t>
            </a:r>
          </a:p>
          <a:p>
            <a:r>
              <a:rPr lang="en-US" altLang="en-US" b="1" dirty="0" smtClean="0"/>
              <a:t>If the clot gets stuck in the lungs, this is called a Pulmonary Embolism. If it gets stuck in the brain, this is called a Stroke. If it gets stuck in the legs, this is called a DVT (Deep Vein Thrombosis). If it gets stuck in an arteriole of the heart it causes a heart attack. These are bad blood clots.</a:t>
            </a:r>
          </a:p>
        </p:txBody>
      </p:sp>
      <p:sp>
        <p:nvSpPr>
          <p:cNvPr id="430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7801DF9-F7FA-4D0B-A5FC-A3FFD7D97116}" type="slidenum">
              <a:rPr lang="en-US" altLang="en-US" smtClean="0"/>
              <a:pPr eaLnBrk="1" hangingPunct="1">
                <a:spcBef>
                  <a:spcPct val="0"/>
                </a:spcBef>
              </a:pPr>
              <a:t>6</a:t>
            </a:fld>
            <a:endParaRPr lang="en-US" altLang="en-US" smtClean="0"/>
          </a:p>
        </p:txBody>
      </p:sp>
    </p:spTree>
    <p:extLst>
      <p:ext uri="{BB962C8B-B14F-4D97-AF65-F5344CB8AC3E}">
        <p14:creationId xmlns:p14="http://schemas.microsoft.com/office/powerpoint/2010/main" val="2454088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US" altLang="en-US" b="1" dirty="0" smtClean="0"/>
              <a:t>A Stroke is damage to the brain and can be caused by one of two things;</a:t>
            </a:r>
            <a:r>
              <a:rPr lang="en-US" altLang="en-US" b="1" baseline="0" dirty="0" smtClean="0"/>
              <a:t> The first is a</a:t>
            </a:r>
            <a:r>
              <a:rPr lang="en-US" altLang="en-US" b="1" dirty="0" smtClean="0"/>
              <a:t> blood clot in the brain which stops the flow of blood causing damage to that area of the brain. This can happen if a piece of blood clot, from a different area of the body, breaks free and then gets stuck in the brain. Or secondly,</a:t>
            </a:r>
            <a:r>
              <a:rPr lang="en-US" altLang="en-US" b="1" baseline="0" dirty="0" smtClean="0"/>
              <a:t>  a</a:t>
            </a:r>
            <a:r>
              <a:rPr lang="en-US" altLang="en-US" b="1" dirty="0" smtClean="0"/>
              <a:t> vessel in the brain breaks, causing blood flow into the surrounding area, causing damage. This can be made worse if the body cannot form a ‘good blood clot’ to stop the bleeding.</a:t>
            </a:r>
          </a:p>
          <a:p>
            <a:endParaRPr lang="en-US" altLang="en-US" dirty="0" smtClean="0"/>
          </a:p>
        </p:txBody>
      </p:sp>
      <p:sp>
        <p:nvSpPr>
          <p:cNvPr id="440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E655E80-EDEC-4C76-A81B-03AA3C74D83B}" type="slidenum">
              <a:rPr lang="en-US" altLang="en-US" smtClean="0"/>
              <a:pPr eaLnBrk="1" hangingPunct="1">
                <a:spcBef>
                  <a:spcPct val="0"/>
                </a:spcBef>
              </a:pPr>
              <a:t>7</a:t>
            </a:fld>
            <a:endParaRPr lang="en-US" altLang="en-US" smtClean="0"/>
          </a:p>
        </p:txBody>
      </p:sp>
    </p:spTree>
    <p:extLst>
      <p:ext uri="{BB962C8B-B14F-4D97-AF65-F5344CB8AC3E}">
        <p14:creationId xmlns:p14="http://schemas.microsoft.com/office/powerpoint/2010/main" val="2703434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altLang="en-US" b="1" dirty="0" smtClean="0"/>
              <a:t>An anticoagulant is a substance (or medicine) that prevents blood from forming clots, often called a blood thinner. Warfarin sodium is an anticoagulant medication used to prevent harmful blood clots from forming. Often, Warfarin sodium is used in the treatment of:</a:t>
            </a:r>
            <a:r>
              <a:rPr lang="en-US" altLang="en-US" b="1" baseline="0" dirty="0" smtClean="0"/>
              <a:t> </a:t>
            </a:r>
            <a:r>
              <a:rPr lang="en-US" altLang="en-US" b="1" dirty="0" smtClean="0"/>
              <a:t>Atrial Fibrillation,</a:t>
            </a:r>
            <a:r>
              <a:rPr lang="en-US" altLang="en-US" b="1" baseline="0" dirty="0" smtClean="0"/>
              <a:t> after r</a:t>
            </a:r>
            <a:r>
              <a:rPr lang="en-US" altLang="en-US" b="1" dirty="0" smtClean="0"/>
              <a:t>ecent heart attacks,</a:t>
            </a:r>
            <a:r>
              <a:rPr lang="en-US" altLang="en-US" b="1" baseline="0" dirty="0" smtClean="0"/>
              <a:t> after</a:t>
            </a:r>
            <a:r>
              <a:rPr lang="en-US" altLang="en-US" b="1" dirty="0" smtClean="0"/>
              <a:t> certain surgeries, Deep Vein Thrombosis,  or Pulmonary Embolism. Each individual who has Warfarin sodium ordered must have a specific diagnosis for its use.</a:t>
            </a:r>
            <a:r>
              <a:rPr lang="en-US" altLang="en-US" b="1" baseline="0" dirty="0" smtClean="0"/>
              <a:t> </a:t>
            </a:r>
            <a:r>
              <a:rPr lang="en-US" altLang="en-US" b="1" dirty="0" smtClean="0"/>
              <a:t>The key is to keep the blood flowing smoothly so bad blood clots will not form but the body is still able to form a good blood clot if needed. This is a careful balance that requires constant monitoring by blood tests. </a:t>
            </a:r>
          </a:p>
        </p:txBody>
      </p:sp>
      <p:sp>
        <p:nvSpPr>
          <p:cNvPr id="450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A969A9E-772B-4739-863A-A361C0AD9443}" type="slidenum">
              <a:rPr lang="en-US" altLang="en-US" smtClean="0"/>
              <a:pPr eaLnBrk="1" hangingPunct="1">
                <a:spcBef>
                  <a:spcPct val="0"/>
                </a:spcBef>
              </a:pPr>
              <a:t>8</a:t>
            </a:fld>
            <a:endParaRPr lang="en-US" altLang="en-US" smtClean="0"/>
          </a:p>
        </p:txBody>
      </p:sp>
    </p:spTree>
    <p:extLst>
      <p:ext uri="{BB962C8B-B14F-4D97-AF65-F5344CB8AC3E}">
        <p14:creationId xmlns:p14="http://schemas.microsoft.com/office/powerpoint/2010/main" val="1211103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altLang="en-US" b="1" dirty="0" smtClean="0"/>
              <a:t>When</a:t>
            </a:r>
            <a:r>
              <a:rPr lang="en-US" altLang="en-US" b="1" baseline="0" dirty="0" smtClean="0"/>
              <a:t> determined that an</a:t>
            </a:r>
            <a:r>
              <a:rPr lang="en-US" altLang="en-US" b="1" dirty="0" smtClean="0"/>
              <a:t> individual will</a:t>
            </a:r>
            <a:r>
              <a:rPr lang="en-US" altLang="en-US" b="1" baseline="0" dirty="0" smtClean="0"/>
              <a:t> be</a:t>
            </a:r>
            <a:r>
              <a:rPr lang="en-US" altLang="en-US" b="1" dirty="0" smtClean="0"/>
              <a:t> started on an anticoagulant medication, the HCP will order a PT/INR lab blood test</a:t>
            </a:r>
            <a:r>
              <a:rPr lang="en-US" altLang="en-US" b="1" baseline="0" dirty="0" smtClean="0"/>
              <a:t> and an individual specific ‘Target INR Range’. </a:t>
            </a:r>
            <a:r>
              <a:rPr lang="en-US" altLang="en-US" b="1" dirty="0" smtClean="0"/>
              <a:t>The Prothrombin Time or PT, measures how long it takes blood to clot and is used to monitor</a:t>
            </a:r>
            <a:r>
              <a:rPr lang="en-US" altLang="en-US" b="1" baseline="0" dirty="0" smtClean="0"/>
              <a:t> the effects of the anticoagulant medication or Warfarin sodium. </a:t>
            </a:r>
            <a:r>
              <a:rPr lang="en-US" altLang="en-US" b="1" dirty="0" smtClean="0"/>
              <a:t>Laboratories</a:t>
            </a:r>
            <a:r>
              <a:rPr lang="en-US" altLang="en-US" b="1" baseline="0" dirty="0" smtClean="0"/>
              <a:t> use different test methods to measure the Prothrombin Time . Since the PT test results are not consistent from lab to lab, it may be difficult for the HCP to determine the ‘desired effect’ of the Warfarin Sodium, just based upon the PT test result. </a:t>
            </a:r>
            <a:r>
              <a:rPr lang="en-US" altLang="en-US" b="1" dirty="0" smtClean="0"/>
              <a:t>For</a:t>
            </a:r>
            <a:r>
              <a:rPr lang="en-US" altLang="en-US" b="1" baseline="0" dirty="0" smtClean="0"/>
              <a:t> this reason, the PT results are converted, by the lab, into an INR result. T</a:t>
            </a:r>
            <a:r>
              <a:rPr lang="en-US" altLang="en-US" b="1" dirty="0" smtClean="0"/>
              <a:t>he International Normalized Ratio (or INR)</a:t>
            </a:r>
            <a:r>
              <a:rPr lang="en-US" altLang="en-US" b="1" baseline="0" dirty="0" smtClean="0"/>
              <a:t> allows the Health Care Provider to understand the PT results even when they come from different labs or are done by different testing methods. Because of the different PT testing methods, it is important to realize that some labs, will only tell you the individual’s INR test result.</a:t>
            </a:r>
            <a:endParaRPr lang="en-US" altLang="en-US" b="1" dirty="0" smtClean="0"/>
          </a:p>
        </p:txBody>
      </p:sp>
      <p:sp>
        <p:nvSpPr>
          <p:cNvPr id="460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0344" indent="-288593" eaLnBrk="0" hangingPunct="0">
              <a:spcBef>
                <a:spcPct val="30000"/>
              </a:spcBef>
              <a:defRPr sz="1200">
                <a:solidFill>
                  <a:schemeClr val="tx1"/>
                </a:solidFill>
                <a:latin typeface="Arial" charset="0"/>
              </a:defRPr>
            </a:lvl2pPr>
            <a:lvl3pPr marL="1154375" indent="-230875" eaLnBrk="0" hangingPunct="0">
              <a:spcBef>
                <a:spcPct val="30000"/>
              </a:spcBef>
              <a:defRPr sz="1200">
                <a:solidFill>
                  <a:schemeClr val="tx1"/>
                </a:solidFill>
                <a:latin typeface="Arial" charset="0"/>
              </a:defRPr>
            </a:lvl3pPr>
            <a:lvl4pPr marL="1616125" indent="-230875" eaLnBrk="0" hangingPunct="0">
              <a:spcBef>
                <a:spcPct val="30000"/>
              </a:spcBef>
              <a:defRPr sz="1200">
                <a:solidFill>
                  <a:schemeClr val="tx1"/>
                </a:solidFill>
                <a:latin typeface="Arial" charset="0"/>
              </a:defRPr>
            </a:lvl4pPr>
            <a:lvl5pPr marL="2077875" indent="-230875" eaLnBrk="0" hangingPunct="0">
              <a:spcBef>
                <a:spcPct val="30000"/>
              </a:spcBef>
              <a:defRPr sz="1200">
                <a:solidFill>
                  <a:schemeClr val="tx1"/>
                </a:solidFill>
                <a:latin typeface="Arial" charset="0"/>
              </a:defRPr>
            </a:lvl5pPr>
            <a:lvl6pPr marL="2539625" indent="-230875" eaLnBrk="0" fontAlgn="base" hangingPunct="0">
              <a:spcBef>
                <a:spcPct val="30000"/>
              </a:spcBef>
              <a:spcAft>
                <a:spcPct val="0"/>
              </a:spcAft>
              <a:defRPr sz="1200">
                <a:solidFill>
                  <a:schemeClr val="tx1"/>
                </a:solidFill>
                <a:latin typeface="Arial" charset="0"/>
              </a:defRPr>
            </a:lvl6pPr>
            <a:lvl7pPr marL="3001374" indent="-230875" eaLnBrk="0" fontAlgn="base" hangingPunct="0">
              <a:spcBef>
                <a:spcPct val="30000"/>
              </a:spcBef>
              <a:spcAft>
                <a:spcPct val="0"/>
              </a:spcAft>
              <a:defRPr sz="1200">
                <a:solidFill>
                  <a:schemeClr val="tx1"/>
                </a:solidFill>
                <a:latin typeface="Arial" charset="0"/>
              </a:defRPr>
            </a:lvl7pPr>
            <a:lvl8pPr marL="3463126" indent="-230875" eaLnBrk="0" fontAlgn="base" hangingPunct="0">
              <a:spcBef>
                <a:spcPct val="30000"/>
              </a:spcBef>
              <a:spcAft>
                <a:spcPct val="0"/>
              </a:spcAft>
              <a:defRPr sz="1200">
                <a:solidFill>
                  <a:schemeClr val="tx1"/>
                </a:solidFill>
                <a:latin typeface="Arial" charset="0"/>
              </a:defRPr>
            </a:lvl8pPr>
            <a:lvl9pPr marL="3924876" indent="-230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183136-80A3-4840-86B5-3B73D17C4CA6}" type="slidenum">
              <a:rPr lang="en-US" altLang="en-US" smtClean="0"/>
              <a:pPr eaLnBrk="1" hangingPunct="1">
                <a:spcBef>
                  <a:spcPct val="0"/>
                </a:spcBef>
              </a:pPr>
              <a:t>9</a:t>
            </a:fld>
            <a:endParaRPr lang="en-US" altLang="en-US" smtClean="0"/>
          </a:p>
        </p:txBody>
      </p:sp>
    </p:spTree>
    <p:extLst>
      <p:ext uri="{BB962C8B-B14F-4D97-AF65-F5344CB8AC3E}">
        <p14:creationId xmlns:p14="http://schemas.microsoft.com/office/powerpoint/2010/main" val="343182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02677D-CFB7-4EC8-A366-4615FBAD6C0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2266E-6A88-4E24-A630-CA0839316C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2677D-CFB7-4EC8-A366-4615FBAD6C0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2266E-6A88-4E24-A630-CA0839316C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02677D-CFB7-4EC8-A366-4615FBAD6C0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2266E-6A88-4E24-A630-CA0839316C1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2677D-CFB7-4EC8-A366-4615FBAD6C0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2266E-6A88-4E24-A630-CA0839316C1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2677D-CFB7-4EC8-A366-4615FBAD6C0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2266E-6A88-4E24-A630-CA0839316C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802677D-CFB7-4EC8-A366-4615FBAD6C0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2266E-6A88-4E24-A630-CA0839316C1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02677D-CFB7-4EC8-A366-4615FBAD6C0E}"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32266E-6A88-4E24-A630-CA0839316C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02677D-CFB7-4EC8-A366-4615FBAD6C0E}"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2266E-6A88-4E24-A630-CA0839316C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802677D-CFB7-4EC8-A366-4615FBAD6C0E}"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2266E-6A88-4E24-A630-CA0839316C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02677D-CFB7-4EC8-A366-4615FBAD6C0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2266E-6A88-4E24-A630-CA0839316C1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2677D-CFB7-4EC8-A366-4615FBAD6C0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2266E-6A88-4E24-A630-CA0839316C1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802677D-CFB7-4EC8-A366-4615FBAD6C0E}" type="datetimeFigureOut">
              <a:rPr lang="en-US" smtClean="0"/>
              <a:t>4/30/2015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032266E-6A88-4E24-A630-CA0839316C1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1447800" y="1524000"/>
            <a:ext cx="6400800" cy="2971800"/>
          </a:xfrm>
        </p:spPr>
        <p:txBody>
          <a:bodyPr>
            <a:noAutofit/>
          </a:bodyPr>
          <a:lstStyle/>
          <a:p>
            <a:pPr>
              <a:defRPr/>
            </a:pPr>
            <a:r>
              <a:rPr lang="en-US" sz="6000" b="1" dirty="0">
                <a:solidFill>
                  <a:srgbClr val="000000"/>
                </a:solidFill>
                <a:latin typeface="Veranda"/>
              </a:rPr>
              <a:t>Warfarin Sodium </a:t>
            </a:r>
            <a:br>
              <a:rPr lang="en-US" sz="6000" b="1" dirty="0">
                <a:solidFill>
                  <a:srgbClr val="000000"/>
                </a:solidFill>
                <a:latin typeface="Veranda"/>
              </a:rPr>
            </a:br>
            <a:r>
              <a:rPr lang="en-US" sz="6000" b="1" dirty="0">
                <a:solidFill>
                  <a:srgbClr val="000000"/>
                </a:solidFill>
                <a:latin typeface="Veranda"/>
              </a:rPr>
              <a:t>(Anticoagulant)</a:t>
            </a:r>
            <a:br>
              <a:rPr lang="en-US" sz="6000" b="1" dirty="0">
                <a:solidFill>
                  <a:srgbClr val="000000"/>
                </a:solidFill>
                <a:latin typeface="Veranda"/>
              </a:rPr>
            </a:br>
            <a:r>
              <a:rPr lang="en-US" sz="6000" b="1" dirty="0">
                <a:solidFill>
                  <a:srgbClr val="000000"/>
                </a:solidFill>
                <a:latin typeface="Veranda"/>
              </a:rPr>
              <a:t>Therapy Training</a:t>
            </a:r>
            <a:endParaRPr lang="en-US" sz="6000" b="1" dirty="0" smtClean="0">
              <a:solidFill>
                <a:srgbClr val="000000"/>
              </a:solidFill>
              <a:latin typeface="Veranda"/>
            </a:endParaRPr>
          </a:p>
        </p:txBody>
      </p:sp>
      <p:sp>
        <p:nvSpPr>
          <p:cNvPr id="2" name="TextBox 1"/>
          <p:cNvSpPr txBox="1"/>
          <p:nvPr/>
        </p:nvSpPr>
        <p:spPr>
          <a:xfrm>
            <a:off x="6858000" y="5410200"/>
            <a:ext cx="1159292" cy="369332"/>
          </a:xfrm>
          <a:prstGeom prst="rect">
            <a:avLst/>
          </a:prstGeom>
          <a:noFill/>
        </p:spPr>
        <p:txBody>
          <a:bodyPr wrap="none" rtlCol="0">
            <a:spAutoFit/>
          </a:bodyPr>
          <a:lstStyle/>
          <a:p>
            <a:r>
              <a:rPr lang="en-US" b="1" dirty="0" smtClean="0">
                <a:solidFill>
                  <a:schemeClr val="bg1"/>
                </a:solidFill>
              </a:rPr>
              <a:t>03/10/2015</a:t>
            </a:r>
            <a:endParaRPr lang="en-US" b="1" dirty="0">
              <a:solidFill>
                <a:schemeClr val="bg1"/>
              </a:solidFill>
            </a:endParaRPr>
          </a:p>
        </p:txBody>
      </p:sp>
    </p:spTree>
    <p:extLst>
      <p:ext uri="{BB962C8B-B14F-4D97-AF65-F5344CB8AC3E}">
        <p14:creationId xmlns:p14="http://schemas.microsoft.com/office/powerpoint/2010/main" val="2859281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PT/INR Blood </a:t>
            </a:r>
            <a:r>
              <a:rPr lang="en-US" sz="6000" b="1" dirty="0" smtClean="0">
                <a:solidFill>
                  <a:srgbClr val="000000"/>
                </a:solidFill>
                <a:latin typeface="Veranda"/>
              </a:rPr>
              <a:t>Test </a:t>
            </a:r>
            <a:r>
              <a:rPr lang="en-US" sz="1050" b="1" dirty="0" smtClean="0">
                <a:solidFill>
                  <a:srgbClr val="7DBA49"/>
                </a:solidFill>
                <a:latin typeface="Veranda"/>
              </a:rPr>
              <a:t>2</a:t>
            </a:r>
            <a:endParaRPr lang="en-US" sz="1050" b="1" dirty="0">
              <a:solidFill>
                <a:srgbClr val="7DBA49"/>
              </a:solidFill>
              <a:latin typeface="Veranda"/>
            </a:endParaRPr>
          </a:p>
        </p:txBody>
      </p:sp>
      <p:sp>
        <p:nvSpPr>
          <p:cNvPr id="3" name="Content Placeholder 2"/>
          <p:cNvSpPr>
            <a:spLocks noGrp="1"/>
          </p:cNvSpPr>
          <p:nvPr>
            <p:ph idx="1"/>
          </p:nvPr>
        </p:nvSpPr>
        <p:spPr>
          <a:xfrm>
            <a:off x="457200" y="2590800"/>
            <a:ext cx="8534400" cy="3450696"/>
          </a:xfrm>
        </p:spPr>
        <p:txBody>
          <a:bodyPr>
            <a:normAutofit fontScale="85000" lnSpcReduction="20000"/>
          </a:bodyPr>
          <a:lstStyle/>
          <a:p>
            <a:pPr>
              <a:defRPr/>
            </a:pPr>
            <a:r>
              <a:rPr lang="en-US" sz="4200" b="1" dirty="0" smtClean="0">
                <a:solidFill>
                  <a:schemeClr val="tx1"/>
                </a:solidFill>
              </a:rPr>
              <a:t>PT</a:t>
            </a:r>
          </a:p>
          <a:p>
            <a:pPr lvl="1">
              <a:defRPr/>
            </a:pPr>
            <a:r>
              <a:rPr lang="en-US" sz="4100" b="1" dirty="0" smtClean="0">
                <a:solidFill>
                  <a:schemeClr val="tx1"/>
                </a:solidFill>
              </a:rPr>
              <a:t>Prothrombin Time</a:t>
            </a:r>
          </a:p>
          <a:p>
            <a:pPr>
              <a:defRPr/>
            </a:pPr>
            <a:r>
              <a:rPr lang="en-US" sz="4200" b="1" dirty="0" smtClean="0">
                <a:solidFill>
                  <a:schemeClr val="tx1"/>
                </a:solidFill>
              </a:rPr>
              <a:t>INR</a:t>
            </a:r>
          </a:p>
          <a:p>
            <a:pPr lvl="1">
              <a:defRPr/>
            </a:pPr>
            <a:r>
              <a:rPr lang="en-US" sz="4100" b="1" dirty="0" smtClean="0">
                <a:solidFill>
                  <a:schemeClr val="tx1"/>
                </a:solidFill>
              </a:rPr>
              <a:t>International Normalized Ratio</a:t>
            </a:r>
          </a:p>
          <a:p>
            <a:pPr lvl="2">
              <a:defRPr/>
            </a:pPr>
            <a:r>
              <a:rPr lang="en-US" sz="3900" b="1" dirty="0" smtClean="0">
                <a:solidFill>
                  <a:schemeClr val="tx1"/>
                </a:solidFill>
              </a:rPr>
              <a:t>INR</a:t>
            </a:r>
          </a:p>
          <a:p>
            <a:pPr lvl="2">
              <a:defRPr/>
            </a:pPr>
            <a:r>
              <a:rPr lang="en-US" sz="3900" b="1" dirty="0" smtClean="0">
                <a:solidFill>
                  <a:schemeClr val="tx1"/>
                </a:solidFill>
              </a:rPr>
              <a:t>Target INR Range</a:t>
            </a:r>
          </a:p>
          <a:p>
            <a:pPr lvl="1">
              <a:defRPr/>
            </a:pPr>
            <a:endParaRPr lang="en-US" sz="4100" b="1" dirty="0" smtClean="0">
              <a:solidFill>
                <a:schemeClr val="tx1"/>
              </a:solidFill>
            </a:endParaRPr>
          </a:p>
        </p:txBody>
      </p:sp>
    </p:spTree>
    <p:extLst>
      <p:ext uri="{BB962C8B-B14F-4D97-AF65-F5344CB8AC3E}">
        <p14:creationId xmlns:p14="http://schemas.microsoft.com/office/powerpoint/2010/main" val="1803152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PT/INR Blood </a:t>
            </a:r>
            <a:r>
              <a:rPr lang="en-US" sz="6000" b="1" dirty="0" smtClean="0">
                <a:solidFill>
                  <a:srgbClr val="000000"/>
                </a:solidFill>
                <a:latin typeface="Veranda"/>
              </a:rPr>
              <a:t>Test 3</a:t>
            </a:r>
            <a:endParaRPr lang="en-US" sz="6000" b="1" dirty="0">
              <a:solidFill>
                <a:srgbClr val="7DBA49"/>
              </a:solidFill>
              <a:latin typeface="Veranda"/>
            </a:endParaRPr>
          </a:p>
        </p:txBody>
      </p:sp>
      <p:sp>
        <p:nvSpPr>
          <p:cNvPr id="3" name="Content Placeholder 2"/>
          <p:cNvSpPr>
            <a:spLocks noGrp="1"/>
          </p:cNvSpPr>
          <p:nvPr>
            <p:ph idx="1"/>
          </p:nvPr>
        </p:nvSpPr>
        <p:spPr>
          <a:xfrm>
            <a:off x="1447800" y="2667000"/>
            <a:ext cx="6832600" cy="3459163"/>
          </a:xfrm>
        </p:spPr>
        <p:txBody>
          <a:bodyPr>
            <a:normAutofit fontScale="85000" lnSpcReduction="20000"/>
          </a:bodyPr>
          <a:lstStyle/>
          <a:p>
            <a:pPr>
              <a:defRPr/>
            </a:pPr>
            <a:r>
              <a:rPr lang="en-US" sz="5200" b="1" dirty="0" smtClean="0">
                <a:solidFill>
                  <a:schemeClr val="tx1"/>
                </a:solidFill>
              </a:rPr>
              <a:t>May be obtained at</a:t>
            </a:r>
          </a:p>
          <a:p>
            <a:pPr lvl="1">
              <a:defRPr/>
            </a:pPr>
            <a:r>
              <a:rPr lang="en-US" sz="4200" b="1" dirty="0" smtClean="0">
                <a:solidFill>
                  <a:schemeClr val="tx1"/>
                </a:solidFill>
              </a:rPr>
              <a:t>Labs</a:t>
            </a:r>
          </a:p>
          <a:p>
            <a:pPr lvl="1">
              <a:defRPr/>
            </a:pPr>
            <a:r>
              <a:rPr lang="en-US" sz="4200" b="1" dirty="0" smtClean="0">
                <a:solidFill>
                  <a:schemeClr val="tx1"/>
                </a:solidFill>
              </a:rPr>
              <a:t>Clinics</a:t>
            </a:r>
          </a:p>
          <a:p>
            <a:pPr lvl="1">
              <a:defRPr/>
            </a:pPr>
            <a:r>
              <a:rPr lang="en-US" sz="4200" b="1" dirty="0" smtClean="0">
                <a:solidFill>
                  <a:schemeClr val="tx1"/>
                </a:solidFill>
              </a:rPr>
              <a:t>HCP visit</a:t>
            </a:r>
          </a:p>
          <a:p>
            <a:pPr lvl="1">
              <a:defRPr/>
            </a:pPr>
            <a:r>
              <a:rPr lang="en-US" sz="4200" b="1" dirty="0" smtClean="0">
                <a:solidFill>
                  <a:schemeClr val="tx1"/>
                </a:solidFill>
              </a:rPr>
              <a:t>Home self-test kit</a:t>
            </a:r>
          </a:p>
          <a:p>
            <a:pPr lvl="1">
              <a:defRPr/>
            </a:pPr>
            <a:r>
              <a:rPr lang="en-US" sz="4200" b="1" dirty="0" smtClean="0">
                <a:solidFill>
                  <a:schemeClr val="tx1"/>
                </a:solidFill>
              </a:rPr>
              <a:t>Lab home visit</a:t>
            </a:r>
            <a:endParaRPr lang="en-US" sz="4200" b="1" dirty="0">
              <a:solidFill>
                <a:schemeClr val="tx1"/>
              </a:solidFill>
            </a:endParaRPr>
          </a:p>
        </p:txBody>
      </p:sp>
    </p:spTree>
    <p:extLst>
      <p:ext uri="{BB962C8B-B14F-4D97-AF65-F5344CB8AC3E}">
        <p14:creationId xmlns:p14="http://schemas.microsoft.com/office/powerpoint/2010/main" val="3244400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PT/INR Blood </a:t>
            </a:r>
            <a:r>
              <a:rPr lang="en-US" sz="6000" b="1" dirty="0" smtClean="0">
                <a:solidFill>
                  <a:srgbClr val="000000"/>
                </a:solidFill>
                <a:latin typeface="Veranda"/>
              </a:rPr>
              <a:t>Test 4</a:t>
            </a:r>
            <a:endParaRPr lang="en-US" sz="6000" b="1" dirty="0">
              <a:solidFill>
                <a:srgbClr val="7DBA49"/>
              </a:solidFill>
              <a:latin typeface="Veranda"/>
            </a:endParaRPr>
          </a:p>
        </p:txBody>
      </p:sp>
      <p:sp>
        <p:nvSpPr>
          <p:cNvPr id="3" name="Content Placeholder 2"/>
          <p:cNvSpPr>
            <a:spLocks noGrp="1"/>
          </p:cNvSpPr>
          <p:nvPr>
            <p:ph idx="1"/>
          </p:nvPr>
        </p:nvSpPr>
        <p:spPr>
          <a:xfrm>
            <a:off x="533400" y="2675467"/>
            <a:ext cx="8305799" cy="3450696"/>
          </a:xfrm>
        </p:spPr>
        <p:txBody>
          <a:bodyPr>
            <a:normAutofit/>
          </a:bodyPr>
          <a:lstStyle/>
          <a:p>
            <a:pPr>
              <a:defRPr/>
            </a:pPr>
            <a:r>
              <a:rPr lang="en-US" sz="4800" b="1" dirty="0" smtClean="0">
                <a:solidFill>
                  <a:schemeClr val="tx1"/>
                </a:solidFill>
              </a:rPr>
              <a:t>If managed in </a:t>
            </a:r>
            <a:r>
              <a:rPr lang="en-US" sz="4800" b="1" dirty="0">
                <a:solidFill>
                  <a:schemeClr val="tx1"/>
                </a:solidFill>
              </a:rPr>
              <a:t>a</a:t>
            </a:r>
            <a:r>
              <a:rPr lang="en-US" sz="4800" b="1" dirty="0" smtClean="0">
                <a:solidFill>
                  <a:schemeClr val="tx1"/>
                </a:solidFill>
              </a:rPr>
              <a:t> home setting</a:t>
            </a:r>
          </a:p>
          <a:p>
            <a:pPr lvl="1">
              <a:defRPr/>
            </a:pPr>
            <a:r>
              <a:rPr lang="en-US" sz="3900" b="1" dirty="0" smtClean="0">
                <a:solidFill>
                  <a:schemeClr val="tx1"/>
                </a:solidFill>
              </a:rPr>
              <a:t>Must be performed by licensed staff</a:t>
            </a:r>
          </a:p>
          <a:p>
            <a:pPr lvl="1">
              <a:defRPr/>
            </a:pPr>
            <a:r>
              <a:rPr lang="en-US" sz="3900" b="1" dirty="0" smtClean="0">
                <a:solidFill>
                  <a:schemeClr val="tx1"/>
                </a:solidFill>
              </a:rPr>
              <a:t>Certified staff are </a:t>
            </a:r>
            <a:r>
              <a:rPr lang="en-US" sz="3900" b="1" u="sng" dirty="0" smtClean="0">
                <a:solidFill>
                  <a:schemeClr val="tx1"/>
                </a:solidFill>
              </a:rPr>
              <a:t>NOT</a:t>
            </a:r>
            <a:r>
              <a:rPr lang="en-US" sz="3900" b="1" dirty="0" smtClean="0">
                <a:solidFill>
                  <a:schemeClr val="tx1"/>
                </a:solidFill>
              </a:rPr>
              <a:t> permitted to perform the test</a:t>
            </a:r>
            <a:endParaRPr lang="en-US" sz="3900" b="1" dirty="0">
              <a:solidFill>
                <a:schemeClr val="tx1"/>
              </a:solidFill>
            </a:endParaRPr>
          </a:p>
        </p:txBody>
      </p:sp>
    </p:spTree>
    <p:extLst>
      <p:ext uri="{BB962C8B-B14F-4D97-AF65-F5344CB8AC3E}">
        <p14:creationId xmlns:p14="http://schemas.microsoft.com/office/powerpoint/2010/main" val="4095472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t>Narrative Notes</a:t>
            </a:r>
            <a:endParaRPr lang="en-US" dirty="0"/>
          </a:p>
        </p:txBody>
      </p:sp>
      <p:pic>
        <p:nvPicPr>
          <p:cNvPr id="6" name="Picture 2" descr="image of Narrative Notes fo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81200"/>
            <a:ext cx="5638584" cy="470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183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Warfarin Sodium</a:t>
            </a:r>
            <a:endParaRPr lang="en-US" sz="6000" b="1" dirty="0">
              <a:solidFill>
                <a:srgbClr val="000000"/>
              </a:solidFill>
              <a:latin typeface="Veranda"/>
            </a:endParaRPr>
          </a:p>
        </p:txBody>
      </p:sp>
      <p:sp>
        <p:nvSpPr>
          <p:cNvPr id="3" name="Content Placeholder 2"/>
          <p:cNvSpPr>
            <a:spLocks noGrp="1"/>
          </p:cNvSpPr>
          <p:nvPr>
            <p:ph idx="1"/>
          </p:nvPr>
        </p:nvSpPr>
        <p:spPr>
          <a:xfrm>
            <a:off x="1676400" y="2590800"/>
            <a:ext cx="6095999" cy="4038600"/>
          </a:xfrm>
        </p:spPr>
        <p:txBody>
          <a:bodyPr>
            <a:normAutofit fontScale="85000" lnSpcReduction="20000"/>
          </a:bodyPr>
          <a:lstStyle/>
          <a:p>
            <a:pPr>
              <a:defRPr/>
            </a:pPr>
            <a:r>
              <a:rPr lang="en-US" sz="5200" b="1" dirty="0">
                <a:solidFill>
                  <a:schemeClr val="tx1"/>
                </a:solidFill>
              </a:rPr>
              <a:t>C</a:t>
            </a:r>
            <a:r>
              <a:rPr lang="en-US" sz="5200" b="1" dirty="0" smtClean="0">
                <a:solidFill>
                  <a:schemeClr val="tx1"/>
                </a:solidFill>
              </a:rPr>
              <a:t>an be affected by</a:t>
            </a:r>
          </a:p>
          <a:p>
            <a:pPr lvl="1">
              <a:defRPr/>
            </a:pPr>
            <a:r>
              <a:rPr lang="en-US" sz="4200" b="1" dirty="0" smtClean="0">
                <a:solidFill>
                  <a:schemeClr val="tx1"/>
                </a:solidFill>
              </a:rPr>
              <a:t>Illness</a:t>
            </a:r>
          </a:p>
          <a:p>
            <a:pPr lvl="1">
              <a:defRPr/>
            </a:pPr>
            <a:r>
              <a:rPr lang="en-US" sz="4200" b="1" dirty="0" smtClean="0">
                <a:solidFill>
                  <a:schemeClr val="tx1"/>
                </a:solidFill>
              </a:rPr>
              <a:t>Infections</a:t>
            </a:r>
          </a:p>
          <a:p>
            <a:pPr lvl="1">
              <a:defRPr/>
            </a:pPr>
            <a:r>
              <a:rPr lang="en-US" sz="4200" b="1" dirty="0" smtClean="0">
                <a:solidFill>
                  <a:schemeClr val="tx1"/>
                </a:solidFill>
              </a:rPr>
              <a:t>Diarrhea</a:t>
            </a:r>
          </a:p>
          <a:p>
            <a:pPr lvl="1">
              <a:defRPr/>
            </a:pPr>
            <a:r>
              <a:rPr lang="en-US" sz="4200" b="1" dirty="0" smtClean="0">
                <a:solidFill>
                  <a:schemeClr val="tx1"/>
                </a:solidFill>
              </a:rPr>
              <a:t>Indwelling catheters</a:t>
            </a:r>
          </a:p>
          <a:p>
            <a:pPr lvl="1">
              <a:defRPr/>
            </a:pPr>
            <a:r>
              <a:rPr lang="en-US" sz="4200" b="1" dirty="0" smtClean="0">
                <a:solidFill>
                  <a:schemeClr val="tx1"/>
                </a:solidFill>
              </a:rPr>
              <a:t>Fever</a:t>
            </a:r>
          </a:p>
          <a:p>
            <a:pPr lvl="1">
              <a:defRPr/>
            </a:pPr>
            <a:r>
              <a:rPr lang="en-US" sz="4200" b="1" dirty="0">
                <a:solidFill>
                  <a:schemeClr val="tx1"/>
                </a:solidFill>
              </a:rPr>
              <a:t>H</a:t>
            </a:r>
            <a:r>
              <a:rPr lang="en-US" sz="4200" b="1" dirty="0" smtClean="0">
                <a:solidFill>
                  <a:schemeClr val="tx1"/>
                </a:solidFill>
              </a:rPr>
              <a:t>igh B/P</a:t>
            </a:r>
          </a:p>
        </p:txBody>
      </p:sp>
    </p:spTree>
    <p:extLst>
      <p:ext uri="{BB962C8B-B14F-4D97-AF65-F5344CB8AC3E}">
        <p14:creationId xmlns:p14="http://schemas.microsoft.com/office/powerpoint/2010/main" val="2394298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Warfarin </a:t>
            </a:r>
            <a:r>
              <a:rPr lang="en-US" sz="6000" b="1" dirty="0" smtClean="0">
                <a:solidFill>
                  <a:srgbClr val="000000"/>
                </a:solidFill>
                <a:latin typeface="Veranda"/>
              </a:rPr>
              <a:t>Sodium </a:t>
            </a:r>
            <a:r>
              <a:rPr lang="en-US" sz="1000" b="1" dirty="0" smtClean="0">
                <a:solidFill>
                  <a:srgbClr val="7DBA49"/>
                </a:solidFill>
                <a:latin typeface="Veranda"/>
              </a:rPr>
              <a:t>2</a:t>
            </a:r>
            <a:endParaRPr lang="en-US" sz="6000" b="1" dirty="0">
              <a:solidFill>
                <a:srgbClr val="7DBA49"/>
              </a:solidFill>
              <a:latin typeface="Veranda"/>
            </a:endParaRPr>
          </a:p>
        </p:txBody>
      </p:sp>
      <p:sp>
        <p:nvSpPr>
          <p:cNvPr id="3" name="Content Placeholder 2"/>
          <p:cNvSpPr>
            <a:spLocks noGrp="1"/>
          </p:cNvSpPr>
          <p:nvPr>
            <p:ph idx="1"/>
          </p:nvPr>
        </p:nvSpPr>
        <p:spPr>
          <a:xfrm>
            <a:off x="1143000" y="2590800"/>
            <a:ext cx="7543800" cy="3883025"/>
          </a:xfrm>
        </p:spPr>
        <p:txBody>
          <a:bodyPr/>
          <a:lstStyle/>
          <a:p>
            <a:pPr>
              <a:defRPr/>
            </a:pPr>
            <a:r>
              <a:rPr lang="en-US" sz="4800" b="1" dirty="0" smtClean="0">
                <a:solidFill>
                  <a:schemeClr val="tx1"/>
                </a:solidFill>
              </a:rPr>
              <a:t>Can be affected by</a:t>
            </a:r>
          </a:p>
          <a:p>
            <a:pPr lvl="1">
              <a:defRPr/>
            </a:pPr>
            <a:r>
              <a:rPr lang="en-US" sz="4400" b="1" dirty="0">
                <a:solidFill>
                  <a:schemeClr val="tx1"/>
                </a:solidFill>
              </a:rPr>
              <a:t>O</a:t>
            </a:r>
            <a:r>
              <a:rPr lang="en-US" sz="4400" b="1" dirty="0" smtClean="0">
                <a:solidFill>
                  <a:schemeClr val="tx1"/>
                </a:solidFill>
              </a:rPr>
              <a:t>ther medications</a:t>
            </a:r>
          </a:p>
          <a:p>
            <a:pPr lvl="1">
              <a:defRPr/>
            </a:pPr>
            <a:r>
              <a:rPr lang="en-US" sz="4400" b="1" dirty="0">
                <a:solidFill>
                  <a:schemeClr val="tx1"/>
                </a:solidFill>
              </a:rPr>
              <a:t>C</a:t>
            </a:r>
            <a:r>
              <a:rPr lang="en-US" sz="4400" b="1" dirty="0" smtClean="0">
                <a:solidFill>
                  <a:schemeClr val="tx1"/>
                </a:solidFill>
              </a:rPr>
              <a:t>ertain foods  </a:t>
            </a:r>
          </a:p>
          <a:p>
            <a:pPr lvl="1">
              <a:defRPr/>
            </a:pPr>
            <a:r>
              <a:rPr lang="en-US" sz="4400" b="1" dirty="0" smtClean="0">
                <a:solidFill>
                  <a:schemeClr val="tx1"/>
                </a:solidFill>
              </a:rPr>
              <a:t>Herbal preparations</a:t>
            </a:r>
            <a:endParaRPr lang="en-US" sz="3600" b="1" dirty="0" smtClean="0">
              <a:solidFill>
                <a:schemeClr val="tx1"/>
              </a:solidFill>
            </a:endParaRPr>
          </a:p>
          <a:p>
            <a:pPr marL="0" indent="0">
              <a:buFont typeface="Wingdings" pitchFamily="2" charset="2"/>
              <a:buNone/>
              <a:defRPr/>
            </a:pPr>
            <a:endParaRPr lang="en-US" sz="4000" b="1" dirty="0" smtClean="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366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pPr algn="l">
              <a:defRPr/>
            </a:pPr>
            <a:r>
              <a:rPr lang="en-US" sz="5800" b="1" dirty="0" smtClean="0">
                <a:solidFill>
                  <a:srgbClr val="000000"/>
                </a:solidFill>
                <a:latin typeface="Veranda"/>
              </a:rPr>
              <a:t>Medication Interactions</a:t>
            </a:r>
            <a:endParaRPr lang="en-US" sz="5800" b="1" dirty="0">
              <a:solidFill>
                <a:srgbClr val="000000"/>
              </a:solidFill>
              <a:latin typeface="Veranda"/>
            </a:endParaRPr>
          </a:p>
        </p:txBody>
      </p:sp>
      <p:sp>
        <p:nvSpPr>
          <p:cNvPr id="3" name="Content Placeholder 2"/>
          <p:cNvSpPr>
            <a:spLocks noGrp="1"/>
          </p:cNvSpPr>
          <p:nvPr>
            <p:ph idx="1"/>
          </p:nvPr>
        </p:nvSpPr>
        <p:spPr>
          <a:xfrm>
            <a:off x="132807" y="2667000"/>
            <a:ext cx="8991599" cy="3450696"/>
          </a:xfrm>
        </p:spPr>
        <p:txBody>
          <a:bodyPr>
            <a:normAutofit/>
          </a:bodyPr>
          <a:lstStyle/>
          <a:p>
            <a:pPr>
              <a:defRPr/>
            </a:pPr>
            <a:r>
              <a:rPr lang="en-US" sz="4000" b="1" dirty="0" smtClean="0">
                <a:solidFill>
                  <a:schemeClr val="tx1"/>
                </a:solidFill>
              </a:rPr>
              <a:t>Increase effects of Warfarin sodium</a:t>
            </a:r>
          </a:p>
          <a:p>
            <a:pPr lvl="1">
              <a:defRPr/>
            </a:pPr>
            <a:r>
              <a:rPr lang="en-US" sz="3600" b="1" dirty="0" smtClean="0">
                <a:solidFill>
                  <a:schemeClr val="tx1"/>
                </a:solidFill>
              </a:rPr>
              <a:t>Ibuprofen, Aleve, Aspirin</a:t>
            </a:r>
          </a:p>
          <a:p>
            <a:pPr>
              <a:defRPr/>
            </a:pPr>
            <a:r>
              <a:rPr lang="en-US" sz="4000" b="1" dirty="0" smtClean="0">
                <a:solidFill>
                  <a:schemeClr val="tx1"/>
                </a:solidFill>
              </a:rPr>
              <a:t>Decrease effects of Warfarin sodium</a:t>
            </a:r>
          </a:p>
          <a:p>
            <a:pPr lvl="1">
              <a:defRPr/>
            </a:pPr>
            <a:r>
              <a:rPr lang="en-US" sz="3600" b="1" dirty="0" smtClean="0">
                <a:solidFill>
                  <a:schemeClr val="tx1"/>
                </a:solidFill>
              </a:rPr>
              <a:t>Certain antibiotics, B/P meds</a:t>
            </a:r>
            <a:endParaRPr lang="en-US" sz="3600" b="1" dirty="0">
              <a:solidFill>
                <a:schemeClr val="tx1"/>
              </a:solidFill>
            </a:endParaRPr>
          </a:p>
        </p:txBody>
      </p:sp>
    </p:spTree>
    <p:extLst>
      <p:ext uri="{BB962C8B-B14F-4D97-AF65-F5344CB8AC3E}">
        <p14:creationId xmlns:p14="http://schemas.microsoft.com/office/powerpoint/2010/main" val="1399892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Food Interactions</a:t>
            </a:r>
            <a:endParaRPr lang="en-US" sz="6000" b="1" dirty="0">
              <a:solidFill>
                <a:srgbClr val="000000"/>
              </a:solidFill>
              <a:latin typeface="Veranda"/>
            </a:endParaRPr>
          </a:p>
        </p:txBody>
      </p:sp>
      <p:sp>
        <p:nvSpPr>
          <p:cNvPr id="3" name="Content Placeholder 2"/>
          <p:cNvSpPr>
            <a:spLocks noGrp="1"/>
          </p:cNvSpPr>
          <p:nvPr>
            <p:ph idx="1"/>
          </p:nvPr>
        </p:nvSpPr>
        <p:spPr/>
        <p:txBody>
          <a:bodyPr>
            <a:normAutofit fontScale="92500" lnSpcReduction="10000"/>
          </a:bodyPr>
          <a:lstStyle/>
          <a:p>
            <a:pPr>
              <a:defRPr/>
            </a:pPr>
            <a:r>
              <a:rPr lang="en-US" sz="3600" b="1" dirty="0" smtClean="0">
                <a:solidFill>
                  <a:schemeClr val="tx1"/>
                </a:solidFill>
              </a:rPr>
              <a:t>Decrease effects of Warfarin sodium</a:t>
            </a:r>
          </a:p>
          <a:p>
            <a:pPr lvl="1">
              <a:defRPr/>
            </a:pPr>
            <a:r>
              <a:rPr lang="en-US" sz="3600" b="1" dirty="0" smtClean="0">
                <a:solidFill>
                  <a:schemeClr val="tx1"/>
                </a:solidFill>
              </a:rPr>
              <a:t>Vitamin K</a:t>
            </a:r>
          </a:p>
          <a:p>
            <a:pPr lvl="2">
              <a:defRPr/>
            </a:pPr>
            <a:r>
              <a:rPr lang="en-US" sz="3600" b="1" dirty="0" smtClean="0">
                <a:solidFill>
                  <a:schemeClr val="tx1"/>
                </a:solidFill>
              </a:rPr>
              <a:t>Leafy green vegetables</a:t>
            </a:r>
          </a:p>
          <a:p>
            <a:pPr lvl="3">
              <a:defRPr/>
            </a:pPr>
            <a:r>
              <a:rPr lang="en-US" sz="2800" b="1" dirty="0" smtClean="0">
                <a:solidFill>
                  <a:schemeClr val="tx1"/>
                </a:solidFill>
              </a:rPr>
              <a:t>broccoli, kale, spinach</a:t>
            </a:r>
          </a:p>
          <a:p>
            <a:pPr lvl="2">
              <a:defRPr/>
            </a:pPr>
            <a:r>
              <a:rPr lang="en-US" sz="3600" b="1" dirty="0" smtClean="0">
                <a:solidFill>
                  <a:schemeClr val="tx1"/>
                </a:solidFill>
              </a:rPr>
              <a:t>Avocados</a:t>
            </a:r>
          </a:p>
          <a:p>
            <a:pPr lvl="2">
              <a:defRPr/>
            </a:pPr>
            <a:r>
              <a:rPr lang="en-US" sz="3600" b="1" dirty="0" smtClean="0">
                <a:solidFill>
                  <a:schemeClr val="tx1"/>
                </a:solidFill>
              </a:rPr>
              <a:t>Grapefruits and grapefruit juice</a:t>
            </a:r>
          </a:p>
          <a:p>
            <a:pPr lvl="1">
              <a:defRPr/>
            </a:pPr>
            <a:endParaRPr lang="en-US"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7101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Vitamin K</a:t>
            </a:r>
            <a:endParaRPr lang="en-US" sz="6000" b="1" dirty="0">
              <a:solidFill>
                <a:srgbClr val="000000"/>
              </a:solidFill>
              <a:latin typeface="Veranda"/>
            </a:endParaRPr>
          </a:p>
        </p:txBody>
      </p:sp>
      <p:sp>
        <p:nvSpPr>
          <p:cNvPr id="3" name="Content Placeholder 2"/>
          <p:cNvSpPr>
            <a:spLocks noGrp="1"/>
          </p:cNvSpPr>
          <p:nvPr>
            <p:ph idx="1"/>
          </p:nvPr>
        </p:nvSpPr>
        <p:spPr>
          <a:xfrm>
            <a:off x="609601" y="2675467"/>
            <a:ext cx="8382000" cy="3450696"/>
          </a:xfrm>
        </p:spPr>
        <p:txBody>
          <a:bodyPr/>
          <a:lstStyle/>
          <a:p>
            <a:pPr>
              <a:defRPr/>
            </a:pPr>
            <a:r>
              <a:rPr lang="en-US" sz="4000" b="1" dirty="0" smtClean="0">
                <a:solidFill>
                  <a:schemeClr val="tx1"/>
                </a:solidFill>
              </a:rPr>
              <a:t>Important that the amount of Vitamin K eaten remains consistent</a:t>
            </a:r>
            <a:endParaRPr lang="en-US" sz="4000" b="1" dirty="0">
              <a:solidFill>
                <a:schemeClr val="tx1"/>
              </a:solidFill>
            </a:endParaRPr>
          </a:p>
        </p:txBody>
      </p:sp>
      <p:pic>
        <p:nvPicPr>
          <p:cNvPr id="18437" name="Picture 8" descr="foods rich in Vit 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114800"/>
            <a:ext cx="1866900" cy="1490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6290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Vitamin </a:t>
            </a:r>
            <a:r>
              <a:rPr lang="en-US" sz="6000" b="1" dirty="0" smtClean="0">
                <a:solidFill>
                  <a:srgbClr val="000000"/>
                </a:solidFill>
                <a:latin typeface="Veranda"/>
              </a:rPr>
              <a:t>K </a:t>
            </a:r>
            <a:r>
              <a:rPr lang="en-US" sz="1050" b="1" dirty="0" smtClean="0">
                <a:solidFill>
                  <a:srgbClr val="7DBA49"/>
                </a:solidFill>
                <a:latin typeface="Veranda"/>
              </a:rPr>
              <a:t>2</a:t>
            </a:r>
            <a:endParaRPr lang="en-US" sz="6000" b="1" dirty="0">
              <a:solidFill>
                <a:srgbClr val="7DBA49"/>
              </a:solidFill>
              <a:latin typeface="Veranda"/>
            </a:endParaRPr>
          </a:p>
        </p:txBody>
      </p:sp>
      <p:sp>
        <p:nvSpPr>
          <p:cNvPr id="3" name="Content Placeholder 2"/>
          <p:cNvSpPr>
            <a:spLocks noGrp="1"/>
          </p:cNvSpPr>
          <p:nvPr>
            <p:ph idx="1"/>
          </p:nvPr>
        </p:nvSpPr>
        <p:spPr>
          <a:xfrm>
            <a:off x="609601" y="2675467"/>
            <a:ext cx="7670800" cy="3450696"/>
          </a:xfrm>
        </p:spPr>
        <p:txBody>
          <a:bodyPr>
            <a:normAutofit/>
          </a:bodyPr>
          <a:lstStyle/>
          <a:p>
            <a:pPr>
              <a:defRPr/>
            </a:pPr>
            <a:r>
              <a:rPr lang="en-US" sz="4400" b="1" dirty="0" smtClean="0">
                <a:solidFill>
                  <a:schemeClr val="tx1"/>
                </a:solidFill>
              </a:rPr>
              <a:t>Often used in the treatment of Warfarin sodium overdose</a:t>
            </a:r>
            <a:endParaRPr lang="en-US" sz="4400" b="1" dirty="0">
              <a:solidFill>
                <a:schemeClr val="tx1"/>
              </a:solidFill>
            </a:endParaRPr>
          </a:p>
        </p:txBody>
      </p:sp>
      <p:pic>
        <p:nvPicPr>
          <p:cNvPr id="19461" name="Picture 9" descr="&quot;&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267200"/>
            <a:ext cx="1821366"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262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eaLnBrk="1" hangingPunct="1">
              <a:defRPr/>
            </a:pPr>
            <a:r>
              <a:rPr lang="en-US" sz="6000" b="1" dirty="0" smtClean="0">
                <a:solidFill>
                  <a:srgbClr val="000000"/>
                </a:solidFill>
                <a:latin typeface="Veranda"/>
              </a:rPr>
              <a:t>Objectives</a:t>
            </a:r>
          </a:p>
        </p:txBody>
      </p:sp>
      <p:sp>
        <p:nvSpPr>
          <p:cNvPr id="13318" name="AutoShape 6" descr="1. What is an anticoagulant ?&#10;"/>
          <p:cNvSpPr>
            <a:spLocks noChangeArrowheads="1"/>
          </p:cNvSpPr>
          <p:nvPr/>
        </p:nvSpPr>
        <p:spPr bwMode="gray">
          <a:xfrm>
            <a:off x="1741714" y="2865120"/>
            <a:ext cx="5802086" cy="5334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a:defRPr/>
            </a:pPr>
            <a:r>
              <a:rPr lang="en-US" sz="2400" b="1" dirty="0"/>
              <a:t>1. What is an </a:t>
            </a:r>
            <a:r>
              <a:rPr lang="en-US" sz="2400" b="1" dirty="0" smtClean="0"/>
              <a:t>anticoagulant</a:t>
            </a:r>
            <a:r>
              <a:rPr lang="en-US" sz="2000" b="1" dirty="0">
                <a:solidFill>
                  <a:schemeClr val="bg1"/>
                </a:solidFill>
              </a:rPr>
              <a:t> </a:t>
            </a:r>
            <a:r>
              <a:rPr lang="en-US" sz="2000" b="1" dirty="0"/>
              <a:t>?</a:t>
            </a:r>
            <a:endParaRPr lang="en-US" sz="2000" b="1" dirty="0">
              <a:solidFill>
                <a:schemeClr val="bg1"/>
              </a:solidFill>
            </a:endParaRPr>
          </a:p>
        </p:txBody>
      </p:sp>
      <p:sp>
        <p:nvSpPr>
          <p:cNvPr id="13319" name="AutoShape 7" descr="2. Why is anticoagulant therapy necessary?&#10;"/>
          <p:cNvSpPr>
            <a:spLocks noChangeArrowheads="1"/>
          </p:cNvSpPr>
          <p:nvPr/>
        </p:nvSpPr>
        <p:spPr bwMode="gray">
          <a:xfrm>
            <a:off x="1752600" y="3733800"/>
            <a:ext cx="5791200" cy="5334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a:defRPr/>
            </a:pPr>
            <a:r>
              <a:rPr lang="en-US" sz="2400" b="1" dirty="0"/>
              <a:t>2. Why is anticoagulant therapy necessary?</a:t>
            </a:r>
          </a:p>
        </p:txBody>
      </p:sp>
      <p:sp>
        <p:nvSpPr>
          <p:cNvPr id="13320" name="AutoShape 8" descr="3. What is a PT/INR?&#10;"/>
          <p:cNvSpPr>
            <a:spLocks noChangeArrowheads="1"/>
          </p:cNvSpPr>
          <p:nvPr/>
        </p:nvSpPr>
        <p:spPr bwMode="gray">
          <a:xfrm>
            <a:off x="1741714" y="4648200"/>
            <a:ext cx="5802086" cy="533400"/>
          </a:xfrm>
          <a:prstGeom prst="roundRect">
            <a:avLst>
              <a:gd name="adj" fmla="val 1904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a:defRPr/>
            </a:pPr>
            <a:r>
              <a:rPr lang="en-US" sz="2400" b="1" dirty="0"/>
              <a:t>3. What is a PT/INR?</a:t>
            </a:r>
          </a:p>
        </p:txBody>
      </p:sp>
      <p:sp>
        <p:nvSpPr>
          <p:cNvPr id="13321" name="AutoShape 9" descr="4. Who can give Warfarin sodium?&#10;"/>
          <p:cNvSpPr>
            <a:spLocks noChangeArrowheads="1"/>
          </p:cNvSpPr>
          <p:nvPr/>
        </p:nvSpPr>
        <p:spPr bwMode="gray">
          <a:xfrm>
            <a:off x="1752600" y="5558246"/>
            <a:ext cx="5791200" cy="533400"/>
          </a:xfrm>
          <a:prstGeom prst="roundRect">
            <a:avLst>
              <a:gd name="adj" fmla="val 19046"/>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a:defRPr/>
            </a:pPr>
            <a:r>
              <a:rPr lang="en-US" sz="2400" b="1" dirty="0"/>
              <a:t>4. Who can give Warfarin sodium?</a:t>
            </a:r>
          </a:p>
        </p:txBody>
      </p:sp>
    </p:spTree>
    <p:extLst>
      <p:ext uri="{BB962C8B-B14F-4D97-AF65-F5344CB8AC3E}">
        <p14:creationId xmlns:p14="http://schemas.microsoft.com/office/powerpoint/2010/main" val="1451052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6000" b="1" dirty="0" smtClean="0">
                <a:solidFill>
                  <a:srgbClr val="000000"/>
                </a:solidFill>
                <a:latin typeface="Veranda"/>
              </a:rPr>
              <a:t>Herbal Interactions</a:t>
            </a:r>
            <a:endParaRPr lang="en-US" sz="6000" b="1" dirty="0">
              <a:solidFill>
                <a:srgbClr val="000000"/>
              </a:solidFill>
              <a:latin typeface="Veranda"/>
            </a:endParaRPr>
          </a:p>
        </p:txBody>
      </p:sp>
      <p:sp>
        <p:nvSpPr>
          <p:cNvPr id="3" name="Content Placeholder 2"/>
          <p:cNvSpPr>
            <a:spLocks noGrp="1"/>
          </p:cNvSpPr>
          <p:nvPr>
            <p:ph idx="1"/>
          </p:nvPr>
        </p:nvSpPr>
        <p:spPr>
          <a:xfrm>
            <a:off x="1524000" y="2667000"/>
            <a:ext cx="6096000" cy="3505200"/>
          </a:xfrm>
        </p:spPr>
        <p:txBody>
          <a:bodyPr>
            <a:noAutofit/>
          </a:bodyPr>
          <a:lstStyle/>
          <a:p>
            <a:pPr>
              <a:defRPr/>
            </a:pPr>
            <a:r>
              <a:rPr lang="en-US" sz="2800" b="1" dirty="0" smtClean="0">
                <a:solidFill>
                  <a:schemeClr val="tx1"/>
                </a:solidFill>
              </a:rPr>
              <a:t>Garlic</a:t>
            </a:r>
          </a:p>
          <a:p>
            <a:pPr>
              <a:defRPr/>
            </a:pPr>
            <a:r>
              <a:rPr lang="en-US" sz="2800" b="1" dirty="0" smtClean="0">
                <a:solidFill>
                  <a:schemeClr val="tx1"/>
                </a:solidFill>
              </a:rPr>
              <a:t>Ginger</a:t>
            </a:r>
          </a:p>
          <a:p>
            <a:pPr>
              <a:defRPr/>
            </a:pPr>
            <a:r>
              <a:rPr lang="en-US" sz="2800" b="1" dirty="0" smtClean="0">
                <a:solidFill>
                  <a:schemeClr val="tx1"/>
                </a:solidFill>
              </a:rPr>
              <a:t>St John’s </a:t>
            </a:r>
            <a:r>
              <a:rPr lang="en-US" sz="2800" b="1" dirty="0" err="1" smtClean="0">
                <a:solidFill>
                  <a:schemeClr val="tx1"/>
                </a:solidFill>
              </a:rPr>
              <a:t>wort</a:t>
            </a:r>
            <a:endParaRPr lang="en-US" sz="2800" b="1" dirty="0" smtClean="0">
              <a:solidFill>
                <a:schemeClr val="tx1"/>
              </a:solidFill>
            </a:endParaRPr>
          </a:p>
          <a:p>
            <a:pPr>
              <a:defRPr/>
            </a:pPr>
            <a:r>
              <a:rPr lang="en-US" sz="2800" b="1" dirty="0" smtClean="0">
                <a:solidFill>
                  <a:schemeClr val="tx1"/>
                </a:solidFill>
              </a:rPr>
              <a:t>Echinacea</a:t>
            </a:r>
          </a:p>
          <a:p>
            <a:pPr>
              <a:defRPr/>
            </a:pPr>
            <a:r>
              <a:rPr lang="en-US" sz="2800" b="1" dirty="0" smtClean="0">
                <a:solidFill>
                  <a:schemeClr val="tx1"/>
                </a:solidFill>
              </a:rPr>
              <a:t>Ginkgo </a:t>
            </a:r>
            <a:r>
              <a:rPr lang="en-US" sz="2800" b="1" dirty="0" err="1" smtClean="0">
                <a:solidFill>
                  <a:schemeClr val="tx1"/>
                </a:solidFill>
              </a:rPr>
              <a:t>biloba</a:t>
            </a:r>
            <a:endParaRPr lang="en-US" sz="2800" b="1" dirty="0" smtClean="0">
              <a:solidFill>
                <a:schemeClr val="tx1"/>
              </a:solidFill>
            </a:endParaRPr>
          </a:p>
          <a:p>
            <a:pPr>
              <a:defRPr/>
            </a:pPr>
            <a:r>
              <a:rPr lang="en-US" sz="2800" b="1" dirty="0" smtClean="0">
                <a:solidFill>
                  <a:schemeClr val="tx1"/>
                </a:solidFill>
              </a:rPr>
              <a:t>Red clover</a:t>
            </a:r>
          </a:p>
          <a:p>
            <a:pPr>
              <a:defRPr/>
            </a:pPr>
            <a:r>
              <a:rPr lang="en-US" sz="2800" b="1" dirty="0" smtClean="0">
                <a:solidFill>
                  <a:schemeClr val="tx1"/>
                </a:solidFill>
              </a:rPr>
              <a:t>Chamomile</a:t>
            </a:r>
            <a:endParaRPr lang="en-US" sz="2800" b="1" dirty="0">
              <a:solidFill>
                <a:schemeClr val="tx1"/>
              </a:solidFill>
            </a:endParaRPr>
          </a:p>
        </p:txBody>
      </p:sp>
      <p:pic>
        <p:nvPicPr>
          <p:cNvPr id="20485" name="Picture 5" descr="image of herb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0873" y="4495800"/>
            <a:ext cx="1902941"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2036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Warfarin </a:t>
            </a:r>
            <a:r>
              <a:rPr lang="en-US" sz="6000" b="1" dirty="0" smtClean="0">
                <a:solidFill>
                  <a:srgbClr val="000000"/>
                </a:solidFill>
                <a:latin typeface="Veranda"/>
              </a:rPr>
              <a:t>Sodium </a:t>
            </a:r>
            <a:r>
              <a:rPr lang="en-US" sz="900" b="1" dirty="0" smtClean="0">
                <a:solidFill>
                  <a:srgbClr val="7DBA49"/>
                </a:solidFill>
                <a:latin typeface="Veranda"/>
              </a:rPr>
              <a:t>3</a:t>
            </a:r>
            <a:endParaRPr lang="en-US" sz="6000" b="1" dirty="0">
              <a:solidFill>
                <a:srgbClr val="7DBA49"/>
              </a:solidFill>
              <a:latin typeface="Veranda"/>
            </a:endParaRPr>
          </a:p>
        </p:txBody>
      </p:sp>
      <p:sp>
        <p:nvSpPr>
          <p:cNvPr id="3" name="Content Placeholder 2"/>
          <p:cNvSpPr>
            <a:spLocks noGrp="1"/>
          </p:cNvSpPr>
          <p:nvPr>
            <p:ph idx="1"/>
          </p:nvPr>
        </p:nvSpPr>
        <p:spPr>
          <a:xfrm>
            <a:off x="872067" y="2675467"/>
            <a:ext cx="7738533" cy="3450696"/>
          </a:xfrm>
        </p:spPr>
        <p:txBody>
          <a:bodyPr/>
          <a:lstStyle/>
          <a:p>
            <a:pPr>
              <a:defRPr/>
            </a:pPr>
            <a:r>
              <a:rPr lang="en-US" sz="5400" b="1" dirty="0" smtClean="0">
                <a:solidFill>
                  <a:schemeClr val="tx1"/>
                </a:solidFill>
              </a:rPr>
              <a:t>May also be affected by</a:t>
            </a:r>
          </a:p>
          <a:p>
            <a:pPr lvl="1">
              <a:defRPr/>
            </a:pPr>
            <a:r>
              <a:rPr lang="en-US" sz="4800" b="1" dirty="0" smtClean="0">
                <a:solidFill>
                  <a:schemeClr val="tx1"/>
                </a:solidFill>
              </a:rPr>
              <a:t>Alcohol</a:t>
            </a:r>
          </a:p>
          <a:p>
            <a:pPr lvl="1">
              <a:defRPr/>
            </a:pPr>
            <a:r>
              <a:rPr lang="en-US" sz="4800" b="1" dirty="0" smtClean="0">
                <a:solidFill>
                  <a:schemeClr val="tx1"/>
                </a:solidFill>
              </a:rPr>
              <a:t>Nicotine</a:t>
            </a:r>
            <a:endParaRPr lang="en-US" sz="4800" b="1" dirty="0">
              <a:solidFill>
                <a:schemeClr val="tx1"/>
              </a:solidFill>
            </a:endParaRPr>
          </a:p>
        </p:txBody>
      </p:sp>
    </p:spTree>
    <p:extLst>
      <p:ext uri="{BB962C8B-B14F-4D97-AF65-F5344CB8AC3E}">
        <p14:creationId xmlns:p14="http://schemas.microsoft.com/office/powerpoint/2010/main" val="1413920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Warfarin </a:t>
            </a:r>
            <a:r>
              <a:rPr lang="en-US" sz="6000" b="1" dirty="0" smtClean="0">
                <a:solidFill>
                  <a:srgbClr val="000000"/>
                </a:solidFill>
                <a:latin typeface="Veranda"/>
              </a:rPr>
              <a:t>Sodium </a:t>
            </a:r>
            <a:r>
              <a:rPr lang="en-US" sz="600" b="1" dirty="0" smtClean="0">
                <a:solidFill>
                  <a:srgbClr val="7DBA49"/>
                </a:solidFill>
                <a:latin typeface="Veranda"/>
              </a:rPr>
              <a:t>4</a:t>
            </a:r>
            <a:endParaRPr lang="en-US" sz="6000" b="1" dirty="0">
              <a:solidFill>
                <a:srgbClr val="7DBA49"/>
              </a:solidFill>
              <a:latin typeface="Veranda"/>
            </a:endParaRPr>
          </a:p>
        </p:txBody>
      </p:sp>
      <p:sp>
        <p:nvSpPr>
          <p:cNvPr id="3" name="Content Placeholder 2"/>
          <p:cNvSpPr>
            <a:spLocks noGrp="1"/>
          </p:cNvSpPr>
          <p:nvPr>
            <p:ph idx="1"/>
          </p:nvPr>
        </p:nvSpPr>
        <p:spPr>
          <a:xfrm>
            <a:off x="1600200" y="2667000"/>
            <a:ext cx="6451600" cy="3459163"/>
          </a:xfrm>
        </p:spPr>
        <p:txBody>
          <a:bodyPr>
            <a:normAutofit fontScale="92500" lnSpcReduction="10000"/>
          </a:bodyPr>
          <a:lstStyle/>
          <a:p>
            <a:pPr>
              <a:defRPr/>
            </a:pPr>
            <a:r>
              <a:rPr lang="en-US" sz="5400" b="1" dirty="0">
                <a:solidFill>
                  <a:schemeClr val="tx1"/>
                </a:solidFill>
              </a:rPr>
              <a:t>S</a:t>
            </a:r>
            <a:r>
              <a:rPr lang="en-US" sz="5400" b="1" dirty="0" smtClean="0">
                <a:solidFill>
                  <a:schemeClr val="tx1"/>
                </a:solidFill>
              </a:rPr>
              <a:t>upplied in different</a:t>
            </a:r>
          </a:p>
          <a:p>
            <a:pPr lvl="1">
              <a:defRPr/>
            </a:pPr>
            <a:r>
              <a:rPr lang="en-US" sz="5200" b="1" dirty="0" smtClean="0">
                <a:solidFill>
                  <a:schemeClr val="tx1"/>
                </a:solidFill>
              </a:rPr>
              <a:t>Strengths</a:t>
            </a:r>
          </a:p>
          <a:p>
            <a:pPr lvl="1">
              <a:defRPr/>
            </a:pPr>
            <a:r>
              <a:rPr lang="en-US" sz="5200" b="1" dirty="0" smtClean="0">
                <a:solidFill>
                  <a:schemeClr val="tx1"/>
                </a:solidFill>
              </a:rPr>
              <a:t>Shapes</a:t>
            </a:r>
          </a:p>
          <a:p>
            <a:pPr lvl="1">
              <a:defRPr/>
            </a:pPr>
            <a:r>
              <a:rPr lang="en-US" sz="5200" b="1" dirty="0" smtClean="0">
                <a:solidFill>
                  <a:schemeClr val="tx1"/>
                </a:solidFill>
              </a:rPr>
              <a:t>Colors</a:t>
            </a:r>
          </a:p>
          <a:p>
            <a:pPr marL="457200" lvl="1" indent="0">
              <a:buFont typeface="Wingdings 2" pitchFamily="18" charset="2"/>
              <a:buNone/>
              <a:defRPr/>
            </a:pPr>
            <a:endParaRPr lang="en-US" sz="3600" b="1" dirty="0" smtClean="0">
              <a:solidFill>
                <a:srgbClr val="000000"/>
              </a:solidFill>
              <a:effectLst>
                <a:outerShdw blurRad="38100" dist="38100" dir="2700000" algn="tl">
                  <a:srgbClr val="000000">
                    <a:alpha val="43137"/>
                  </a:srgbClr>
                </a:outerShdw>
              </a:effectLst>
            </a:endParaRPr>
          </a:p>
          <a:p>
            <a:pPr>
              <a:defRPr/>
            </a:pPr>
            <a:endParaRPr lang="en-US" sz="4000" b="1" dirty="0">
              <a:solidFill>
                <a:srgbClr val="000000"/>
              </a:solidFill>
              <a:effectLst>
                <a:outerShdw blurRad="38100" dist="38100" dir="2700000" algn="tl">
                  <a:srgbClr val="000000">
                    <a:alpha val="43137"/>
                  </a:srgbClr>
                </a:outerShdw>
              </a:effectLst>
            </a:endParaRPr>
          </a:p>
        </p:txBody>
      </p:sp>
      <p:pic>
        <p:nvPicPr>
          <p:cNvPr id="22533" name="Picture 8" descr="image of pi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528" y="4419600"/>
            <a:ext cx="1355272" cy="1355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232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Warfarin </a:t>
            </a:r>
            <a:r>
              <a:rPr lang="en-US" sz="6000" b="1" dirty="0" smtClean="0">
                <a:solidFill>
                  <a:srgbClr val="000000"/>
                </a:solidFill>
                <a:latin typeface="Veranda"/>
              </a:rPr>
              <a:t>Sodium </a:t>
            </a:r>
            <a:r>
              <a:rPr lang="en-US" sz="600" b="1" dirty="0" smtClean="0">
                <a:solidFill>
                  <a:srgbClr val="7DBA49"/>
                </a:solidFill>
                <a:latin typeface="Veranda"/>
              </a:rPr>
              <a:t>5</a:t>
            </a:r>
            <a:endParaRPr lang="en-US" sz="600" b="1" dirty="0">
              <a:solidFill>
                <a:srgbClr val="7DBA49"/>
              </a:solidFill>
              <a:latin typeface="Veranda"/>
            </a:endParaRPr>
          </a:p>
        </p:txBody>
      </p:sp>
      <p:sp>
        <p:nvSpPr>
          <p:cNvPr id="3" name="Content Placeholder 2"/>
          <p:cNvSpPr>
            <a:spLocks noGrp="1"/>
          </p:cNvSpPr>
          <p:nvPr>
            <p:ph idx="1"/>
          </p:nvPr>
        </p:nvSpPr>
        <p:spPr>
          <a:xfrm>
            <a:off x="533400" y="2675467"/>
            <a:ext cx="8305799" cy="3450696"/>
          </a:xfrm>
        </p:spPr>
        <p:txBody>
          <a:bodyPr/>
          <a:lstStyle/>
          <a:p>
            <a:pPr>
              <a:defRPr/>
            </a:pPr>
            <a:r>
              <a:rPr lang="en-US" sz="4000" b="1" dirty="0">
                <a:solidFill>
                  <a:schemeClr val="tx1"/>
                </a:solidFill>
              </a:rPr>
              <a:t>A</a:t>
            </a:r>
            <a:r>
              <a:rPr lang="en-US" sz="4000" b="1" dirty="0" smtClean="0">
                <a:solidFill>
                  <a:schemeClr val="tx1"/>
                </a:solidFill>
              </a:rPr>
              <a:t>dministered at the same time each day helps</a:t>
            </a:r>
          </a:p>
          <a:p>
            <a:pPr lvl="1">
              <a:defRPr/>
            </a:pPr>
            <a:r>
              <a:rPr lang="en-US" sz="3600" b="1" dirty="0">
                <a:solidFill>
                  <a:schemeClr val="tx1"/>
                </a:solidFill>
              </a:rPr>
              <a:t>T</a:t>
            </a:r>
            <a:r>
              <a:rPr lang="en-US" sz="3600" b="1" dirty="0" smtClean="0">
                <a:solidFill>
                  <a:schemeClr val="tx1"/>
                </a:solidFill>
              </a:rPr>
              <a:t>o maintain a consistent blood level</a:t>
            </a:r>
          </a:p>
          <a:p>
            <a:pPr lvl="1">
              <a:defRPr/>
            </a:pPr>
            <a:r>
              <a:rPr lang="en-US" sz="3600" b="1" dirty="0">
                <a:solidFill>
                  <a:schemeClr val="tx1"/>
                </a:solidFill>
              </a:rPr>
              <a:t>W</a:t>
            </a:r>
            <a:r>
              <a:rPr lang="en-US" sz="3600" b="1" dirty="0" smtClean="0">
                <a:solidFill>
                  <a:schemeClr val="tx1"/>
                </a:solidFill>
              </a:rPr>
              <a:t>ith accuracy of PT/INR results</a:t>
            </a:r>
            <a:endParaRPr lang="en-US" sz="3600" b="1" dirty="0">
              <a:solidFill>
                <a:schemeClr val="tx1"/>
              </a:solidFill>
            </a:endParaRPr>
          </a:p>
        </p:txBody>
      </p:sp>
    </p:spTree>
    <p:extLst>
      <p:ext uri="{BB962C8B-B14F-4D97-AF65-F5344CB8AC3E}">
        <p14:creationId xmlns:p14="http://schemas.microsoft.com/office/powerpoint/2010/main" val="3662620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7"/>
            <a:ext cx="8534400" cy="3450696"/>
          </a:xfrm>
        </p:spPr>
        <p:txBody>
          <a:bodyPr/>
          <a:lstStyle/>
          <a:p>
            <a:r>
              <a:rPr lang="en-US" sz="4400" b="1" dirty="0" smtClean="0">
                <a:solidFill>
                  <a:schemeClr val="tx1"/>
                </a:solidFill>
              </a:rPr>
              <a:t>The MAP Certified staff assigned to med administration </a:t>
            </a:r>
          </a:p>
          <a:p>
            <a:pPr lvl="1"/>
            <a:r>
              <a:rPr lang="en-US" sz="3600" b="1" dirty="0">
                <a:solidFill>
                  <a:schemeClr val="tx1"/>
                </a:solidFill>
              </a:rPr>
              <a:t>P</a:t>
            </a:r>
            <a:r>
              <a:rPr lang="en-US" sz="3600" b="1" dirty="0" smtClean="0">
                <a:solidFill>
                  <a:schemeClr val="tx1"/>
                </a:solidFill>
              </a:rPr>
              <a:t>repares the warfarin sodium </a:t>
            </a:r>
          </a:p>
          <a:p>
            <a:pPr lvl="2"/>
            <a:r>
              <a:rPr lang="en-US" sz="3200" b="1" dirty="0" smtClean="0">
                <a:solidFill>
                  <a:schemeClr val="tx1"/>
                </a:solidFill>
              </a:rPr>
              <a:t>Completing 3 cross checks of the 5 rights</a:t>
            </a:r>
            <a:endParaRPr lang="en-US" sz="3200" b="1" dirty="0">
              <a:solidFill>
                <a:schemeClr val="tx1"/>
              </a:solidFill>
            </a:endParaRPr>
          </a:p>
        </p:txBody>
      </p:sp>
      <p:sp>
        <p:nvSpPr>
          <p:cNvPr id="3" name="Title 2"/>
          <p:cNvSpPr>
            <a:spLocks noGrp="1"/>
          </p:cNvSpPr>
          <p:nvPr>
            <p:ph type="title"/>
          </p:nvPr>
        </p:nvSpPr>
        <p:spPr>
          <a:xfrm>
            <a:off x="228600" y="338328"/>
            <a:ext cx="8686800" cy="1252728"/>
          </a:xfrm>
        </p:spPr>
        <p:txBody>
          <a:bodyPr>
            <a:noAutofit/>
          </a:bodyPr>
          <a:lstStyle/>
          <a:p>
            <a:r>
              <a:rPr lang="en-US" sz="6000" b="1" dirty="0" smtClean="0">
                <a:solidFill>
                  <a:schemeClr val="bg1"/>
                </a:solidFill>
                <a:latin typeface="Veranda"/>
              </a:rPr>
              <a:t>Two Person Check</a:t>
            </a:r>
            <a:endParaRPr lang="en-US" sz="6000" b="1" dirty="0">
              <a:solidFill>
                <a:schemeClr val="bg1"/>
              </a:solidFill>
              <a:latin typeface="Veranda"/>
            </a:endParaRPr>
          </a:p>
        </p:txBody>
      </p:sp>
    </p:spTree>
    <p:extLst>
      <p:ext uri="{BB962C8B-B14F-4D97-AF65-F5344CB8AC3E}">
        <p14:creationId xmlns:p14="http://schemas.microsoft.com/office/powerpoint/2010/main" val="2423421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7"/>
            <a:ext cx="8534400" cy="3450696"/>
          </a:xfrm>
        </p:spPr>
        <p:txBody>
          <a:bodyPr>
            <a:normAutofit/>
          </a:bodyPr>
          <a:lstStyle/>
          <a:p>
            <a:r>
              <a:rPr lang="en-US" sz="4000" b="1" dirty="0" smtClean="0">
                <a:solidFill>
                  <a:schemeClr val="tx1"/>
                </a:solidFill>
              </a:rPr>
              <a:t>The second MAP Certified staff</a:t>
            </a:r>
          </a:p>
          <a:p>
            <a:pPr lvl="1"/>
            <a:r>
              <a:rPr lang="en-US" sz="3200" b="1" dirty="0" smtClean="0">
                <a:solidFill>
                  <a:schemeClr val="tx1"/>
                </a:solidFill>
              </a:rPr>
              <a:t>Compares the </a:t>
            </a:r>
          </a:p>
          <a:p>
            <a:pPr marL="301943" lvl="1" indent="0">
              <a:buNone/>
            </a:pPr>
            <a:endParaRPr lang="en-US" sz="3600" b="1" dirty="0" smtClean="0">
              <a:solidFill>
                <a:schemeClr val="tx1"/>
              </a:solidFill>
            </a:endParaRPr>
          </a:p>
          <a:p>
            <a:pPr lvl="1"/>
            <a:r>
              <a:rPr lang="en-US" sz="3600" b="1" dirty="0" smtClean="0">
                <a:solidFill>
                  <a:schemeClr val="tx1"/>
                </a:solidFill>
              </a:rPr>
              <a:t>To ensure the tablet in the med cup is the dose ordered</a:t>
            </a:r>
          </a:p>
        </p:txBody>
      </p:sp>
      <p:sp>
        <p:nvSpPr>
          <p:cNvPr id="3" name="Title 2"/>
          <p:cNvSpPr>
            <a:spLocks noGrp="1"/>
          </p:cNvSpPr>
          <p:nvPr>
            <p:ph type="title"/>
          </p:nvPr>
        </p:nvSpPr>
        <p:spPr>
          <a:xfrm>
            <a:off x="228600" y="338328"/>
            <a:ext cx="8686800" cy="1252728"/>
          </a:xfrm>
        </p:spPr>
        <p:txBody>
          <a:bodyPr>
            <a:noAutofit/>
          </a:bodyPr>
          <a:lstStyle/>
          <a:p>
            <a:r>
              <a:rPr lang="en-US" sz="6000" b="1" dirty="0" smtClean="0">
                <a:solidFill>
                  <a:schemeClr val="bg1"/>
                </a:solidFill>
                <a:latin typeface="Veranda"/>
              </a:rPr>
              <a:t>Dose Verification</a:t>
            </a:r>
            <a:endParaRPr lang="en-US" sz="6000" b="1" dirty="0">
              <a:solidFill>
                <a:schemeClr val="bg1"/>
              </a:solidFill>
              <a:latin typeface="Veranda"/>
            </a:endParaRPr>
          </a:p>
        </p:txBody>
      </p:sp>
      <p:pic>
        <p:nvPicPr>
          <p:cNvPr id="1027" name="Picture 3" descr="Health Care Provider Order"/>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585713" y="3352800"/>
            <a:ext cx="851263" cy="1243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pharmacy label"/>
          <p:cNvPicPr/>
          <p:nvPr/>
        </p:nvPicPr>
        <p:blipFill rotWithShape="1">
          <a:blip r:embed="rId5" cstate="print">
            <a:extLst>
              <a:ext uri="{28A0092B-C50C-407E-A947-70E740481C1C}">
                <a14:useLocalDpi xmlns:a14="http://schemas.microsoft.com/office/drawing/2010/main" val="0"/>
              </a:ext>
            </a:extLst>
          </a:blip>
          <a:srcRect l="3200" r="66720"/>
          <a:stretch/>
        </p:blipFill>
        <p:spPr bwMode="auto">
          <a:xfrm>
            <a:off x="4776213" y="3761127"/>
            <a:ext cx="268605" cy="576375"/>
          </a:xfrm>
          <a:prstGeom prst="rect">
            <a:avLst/>
          </a:prstGeom>
          <a:noFill/>
          <a:ln>
            <a:noFill/>
          </a:ln>
          <a:extLst>
            <a:ext uri="{53640926-AAD7-44D8-BBD7-CCE9431645EC}">
              <a14:shadowObscured xmlns:a14="http://schemas.microsoft.com/office/drawing/2010/main"/>
            </a:ext>
          </a:extLst>
        </p:spPr>
      </p:pic>
      <p:pic>
        <p:nvPicPr>
          <p:cNvPr id="1026" name="Picture 2" descr="medication shee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55543" y="3637013"/>
            <a:ext cx="1074247" cy="824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image of pill"/>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42911" y="5385069"/>
            <a:ext cx="335208" cy="59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image of pil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86007" y="5638515"/>
            <a:ext cx="606657" cy="343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071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Warfarin </a:t>
            </a:r>
            <a:r>
              <a:rPr lang="en-US" sz="6000" b="1" dirty="0" smtClean="0">
                <a:solidFill>
                  <a:srgbClr val="000000"/>
                </a:solidFill>
                <a:latin typeface="Veranda"/>
              </a:rPr>
              <a:t>Sodium </a:t>
            </a:r>
            <a:r>
              <a:rPr lang="en-US" sz="900" b="1" dirty="0" smtClean="0">
                <a:solidFill>
                  <a:srgbClr val="7DBA49"/>
                </a:solidFill>
                <a:latin typeface="Veranda"/>
              </a:rPr>
              <a:t>6</a:t>
            </a:r>
            <a:endParaRPr lang="en-US" sz="900" b="1" dirty="0">
              <a:solidFill>
                <a:srgbClr val="7DBA49"/>
              </a:solidFill>
              <a:latin typeface="Veranda"/>
            </a:endParaRPr>
          </a:p>
        </p:txBody>
      </p:sp>
      <p:sp>
        <p:nvSpPr>
          <p:cNvPr id="3" name="Content Placeholder 2"/>
          <p:cNvSpPr>
            <a:spLocks noGrp="1"/>
          </p:cNvSpPr>
          <p:nvPr>
            <p:ph idx="1"/>
          </p:nvPr>
        </p:nvSpPr>
        <p:spPr>
          <a:xfrm>
            <a:off x="1143000" y="2667000"/>
            <a:ext cx="7408333" cy="3450696"/>
          </a:xfrm>
          <a:noFill/>
        </p:spPr>
        <p:txBody>
          <a:bodyPr>
            <a:noAutofit/>
          </a:bodyPr>
          <a:lstStyle/>
          <a:p>
            <a:pPr>
              <a:defRPr/>
            </a:pPr>
            <a:r>
              <a:rPr lang="en-US" sz="4400" b="1" dirty="0" smtClean="0">
                <a:solidFill>
                  <a:schemeClr val="tx1"/>
                </a:solidFill>
              </a:rPr>
              <a:t>Med sheets must include</a:t>
            </a:r>
            <a:endParaRPr lang="en-US" sz="4000" b="1" dirty="0" smtClean="0">
              <a:solidFill>
                <a:schemeClr val="tx1"/>
              </a:solidFill>
            </a:endParaRPr>
          </a:p>
          <a:p>
            <a:pPr lvl="1">
              <a:defRPr/>
            </a:pPr>
            <a:r>
              <a:rPr lang="en-US" sz="4000" b="1" dirty="0" smtClean="0">
                <a:solidFill>
                  <a:schemeClr val="tx1"/>
                </a:solidFill>
              </a:rPr>
              <a:t> </a:t>
            </a:r>
            <a:r>
              <a:rPr lang="en-US" sz="4000" b="1" dirty="0">
                <a:solidFill>
                  <a:schemeClr val="tx1"/>
                </a:solidFill>
              </a:rPr>
              <a:t>N</a:t>
            </a:r>
            <a:r>
              <a:rPr lang="en-US" sz="4000" b="1" dirty="0" smtClean="0">
                <a:solidFill>
                  <a:schemeClr val="tx1"/>
                </a:solidFill>
              </a:rPr>
              <a:t>ext PT/INR date</a:t>
            </a:r>
          </a:p>
          <a:p>
            <a:pPr lvl="1">
              <a:defRPr/>
            </a:pPr>
            <a:r>
              <a:rPr lang="en-US" sz="4000" b="1" dirty="0" smtClean="0">
                <a:solidFill>
                  <a:schemeClr val="tx1"/>
                </a:solidFill>
              </a:rPr>
              <a:t>Start/Stop dates</a:t>
            </a:r>
          </a:p>
          <a:p>
            <a:pPr lvl="1">
              <a:defRPr/>
            </a:pPr>
            <a:r>
              <a:rPr lang="en-US" sz="4000" b="1" dirty="0" smtClean="0">
                <a:solidFill>
                  <a:schemeClr val="tx1"/>
                </a:solidFill>
              </a:rPr>
              <a:t>2 person check </a:t>
            </a:r>
          </a:p>
          <a:p>
            <a:pPr lvl="1">
              <a:defRPr/>
            </a:pPr>
            <a:r>
              <a:rPr lang="en-US" sz="4000" b="1" dirty="0" smtClean="0">
                <a:solidFill>
                  <a:schemeClr val="tx1"/>
                </a:solidFill>
              </a:rPr>
              <a:t>Special precautions</a:t>
            </a:r>
          </a:p>
        </p:txBody>
      </p:sp>
    </p:spTree>
    <p:extLst>
      <p:ext uri="{BB962C8B-B14F-4D97-AF65-F5344CB8AC3E}">
        <p14:creationId xmlns:p14="http://schemas.microsoft.com/office/powerpoint/2010/main" val="26573938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6000" b="1" dirty="0" smtClean="0">
                <a:solidFill>
                  <a:srgbClr val="000000"/>
                </a:solidFill>
                <a:latin typeface="Veranda"/>
              </a:rPr>
              <a:t>Sample Med Sheet</a:t>
            </a:r>
            <a:endParaRPr lang="en-US" sz="6000" b="1" dirty="0">
              <a:solidFill>
                <a:srgbClr val="000000"/>
              </a:solidFill>
              <a:latin typeface="Veranda"/>
            </a:endParaRPr>
          </a:p>
        </p:txBody>
      </p:sp>
      <p:pic>
        <p:nvPicPr>
          <p:cNvPr id="7170" name="Picture 2" descr="Sample Warfarin Sodium Med She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28800"/>
            <a:ext cx="6400800" cy="4915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1821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800" b="1" dirty="0" smtClean="0">
                <a:solidFill>
                  <a:schemeClr val="bg1"/>
                </a:solidFill>
                <a:latin typeface="Veranda"/>
              </a:rPr>
              <a:t>No Second Staff Available</a:t>
            </a:r>
            <a:endParaRPr lang="en-US" sz="4800" b="1" dirty="0">
              <a:solidFill>
                <a:schemeClr val="bg1"/>
              </a:solidFill>
              <a:latin typeface="Veranda"/>
            </a:endParaRPr>
          </a:p>
        </p:txBody>
      </p:sp>
      <p:pic>
        <p:nvPicPr>
          <p:cNvPr id="4" name="Content Placeholder 3" descr="circled X"/>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85331" y="3109913"/>
            <a:ext cx="2581275" cy="2581275"/>
          </a:xfrm>
          <a:prstGeom prst="rect">
            <a:avLst/>
          </a:prstGeom>
          <a:noFill/>
          <a:ln>
            <a:noFill/>
          </a:ln>
        </p:spPr>
      </p:pic>
    </p:spTree>
    <p:extLst>
      <p:ext uri="{BB962C8B-B14F-4D97-AF65-F5344CB8AC3E}">
        <p14:creationId xmlns:p14="http://schemas.microsoft.com/office/powerpoint/2010/main" val="35274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HCP Orders</a:t>
            </a:r>
            <a:endParaRPr lang="en-US" sz="6000" b="1" dirty="0">
              <a:solidFill>
                <a:srgbClr val="000000"/>
              </a:solidFill>
              <a:latin typeface="Veranda"/>
            </a:endParaRPr>
          </a:p>
        </p:txBody>
      </p:sp>
      <p:sp>
        <p:nvSpPr>
          <p:cNvPr id="3" name="Content Placeholder 2"/>
          <p:cNvSpPr>
            <a:spLocks noGrp="1"/>
          </p:cNvSpPr>
          <p:nvPr>
            <p:ph idx="1"/>
          </p:nvPr>
        </p:nvSpPr>
        <p:spPr>
          <a:xfrm>
            <a:off x="304800" y="2675467"/>
            <a:ext cx="8458201" cy="3450696"/>
          </a:xfrm>
        </p:spPr>
        <p:txBody>
          <a:bodyPr>
            <a:normAutofit/>
          </a:bodyPr>
          <a:lstStyle/>
          <a:p>
            <a:pPr>
              <a:defRPr/>
            </a:pPr>
            <a:r>
              <a:rPr lang="en-US" sz="3600" b="1" dirty="0" smtClean="0">
                <a:solidFill>
                  <a:schemeClr val="tx1"/>
                </a:solidFill>
              </a:rPr>
              <a:t>If received from an Anticoagulation Management Service (Coumadin Clinic)</a:t>
            </a:r>
          </a:p>
          <a:p>
            <a:pPr lvl="1">
              <a:defRPr/>
            </a:pPr>
            <a:r>
              <a:rPr lang="en-US" sz="3200" b="1" dirty="0">
                <a:solidFill>
                  <a:schemeClr val="tx1"/>
                </a:solidFill>
              </a:rPr>
              <a:t>Must be signed by a </a:t>
            </a:r>
            <a:r>
              <a:rPr lang="en-US" sz="3200" b="1" dirty="0" smtClean="0">
                <a:solidFill>
                  <a:schemeClr val="tx1"/>
                </a:solidFill>
              </a:rPr>
              <a:t>HCP</a:t>
            </a:r>
            <a:endParaRPr lang="en-US" sz="3400" b="1" dirty="0" smtClean="0">
              <a:solidFill>
                <a:schemeClr val="tx1"/>
              </a:solidFill>
            </a:endParaRPr>
          </a:p>
          <a:p>
            <a:pPr marL="274320" lvl="2" indent="-274320">
              <a:defRPr/>
            </a:pPr>
            <a:r>
              <a:rPr lang="en-US" sz="3600" b="1" dirty="0">
                <a:solidFill>
                  <a:schemeClr val="tx1"/>
                </a:solidFill>
              </a:rPr>
              <a:t>Telephone orders must be </a:t>
            </a:r>
            <a:r>
              <a:rPr lang="en-US" sz="3600" b="1" dirty="0" smtClean="0">
                <a:solidFill>
                  <a:schemeClr val="tx1"/>
                </a:solidFill>
              </a:rPr>
              <a:t>signed by the HCP </a:t>
            </a:r>
            <a:r>
              <a:rPr lang="en-US" sz="3600" b="1" dirty="0">
                <a:solidFill>
                  <a:schemeClr val="tx1"/>
                </a:solidFill>
              </a:rPr>
              <a:t>within 72 hrs. </a:t>
            </a:r>
          </a:p>
          <a:p>
            <a:pPr>
              <a:defRPr/>
            </a:pPr>
            <a:endParaRPr lang="en-US" sz="3600" b="1" dirty="0" smtClean="0">
              <a:solidFill>
                <a:schemeClr val="tx1"/>
              </a:solidFill>
            </a:endParaRPr>
          </a:p>
        </p:txBody>
      </p:sp>
    </p:spTree>
    <p:extLst>
      <p:ext uri="{BB962C8B-B14F-4D97-AF65-F5344CB8AC3E}">
        <p14:creationId xmlns:p14="http://schemas.microsoft.com/office/powerpoint/2010/main" val="156591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0"/>
            <a:ext cx="8915400" cy="3806825"/>
          </a:xfrm>
        </p:spPr>
        <p:txBody>
          <a:bodyPr/>
          <a:lstStyle/>
          <a:p>
            <a:pPr lvl="1">
              <a:defRPr/>
            </a:pPr>
            <a:r>
              <a:rPr lang="en-US" sz="4400" b="1" dirty="0" smtClean="0">
                <a:solidFill>
                  <a:schemeClr val="tx1"/>
                </a:solidFill>
              </a:rPr>
              <a:t>Heart</a:t>
            </a:r>
          </a:p>
          <a:p>
            <a:pPr lvl="2">
              <a:defRPr/>
            </a:pPr>
            <a:r>
              <a:rPr lang="en-US" sz="4000" b="1" dirty="0" smtClean="0">
                <a:solidFill>
                  <a:schemeClr val="tx1"/>
                </a:solidFill>
              </a:rPr>
              <a:t>Pumps blood through the body</a:t>
            </a:r>
          </a:p>
          <a:p>
            <a:pPr lvl="3">
              <a:defRPr/>
            </a:pPr>
            <a:r>
              <a:rPr lang="en-US" sz="3600" b="1" dirty="0" smtClean="0">
                <a:solidFill>
                  <a:schemeClr val="tx1"/>
                </a:solidFill>
              </a:rPr>
              <a:t>Delivers oxygenated blood</a:t>
            </a:r>
          </a:p>
          <a:p>
            <a:pPr lvl="3">
              <a:defRPr/>
            </a:pPr>
            <a:r>
              <a:rPr lang="en-US" sz="3600" b="1" dirty="0" smtClean="0">
                <a:solidFill>
                  <a:schemeClr val="tx1"/>
                </a:solidFill>
              </a:rPr>
              <a:t>Returns deoxygenated blood to lungs </a:t>
            </a:r>
            <a:endParaRPr lang="en-US" sz="3600" b="1" dirty="0">
              <a:solidFill>
                <a:schemeClr val="tx1"/>
              </a:solidFill>
            </a:endParaRPr>
          </a:p>
        </p:txBody>
      </p:sp>
      <p:sp>
        <p:nvSpPr>
          <p:cNvPr id="4" name="Title 3"/>
          <p:cNvSpPr>
            <a:spLocks noGrp="1"/>
          </p:cNvSpPr>
          <p:nvPr>
            <p:ph type="title"/>
          </p:nvPr>
        </p:nvSpPr>
        <p:spPr/>
        <p:txBody>
          <a:bodyPr>
            <a:normAutofit/>
          </a:bodyPr>
          <a:lstStyle/>
          <a:p>
            <a:pPr>
              <a:defRPr/>
            </a:pPr>
            <a:r>
              <a:rPr lang="en-US" sz="6000" b="1" dirty="0" smtClean="0">
                <a:solidFill>
                  <a:srgbClr val="000000"/>
                </a:solidFill>
                <a:latin typeface="Veranda"/>
              </a:rPr>
              <a:t>Circulatory System</a:t>
            </a:r>
            <a:endParaRPr lang="en-US" sz="6000" b="1" dirty="0">
              <a:solidFill>
                <a:srgbClr val="000000"/>
              </a:solidFill>
              <a:latin typeface="Veranda"/>
            </a:endParaRPr>
          </a:p>
        </p:txBody>
      </p:sp>
    </p:spTree>
    <p:extLst>
      <p:ext uri="{BB962C8B-B14F-4D97-AF65-F5344CB8AC3E}">
        <p14:creationId xmlns:p14="http://schemas.microsoft.com/office/powerpoint/2010/main" val="2587627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b="1" dirty="0" smtClean="0">
                <a:solidFill>
                  <a:schemeClr val="tx1"/>
                </a:solidFill>
              </a:rPr>
              <a:t>If the dosage is not stabilized (frequent dose changes)</a:t>
            </a:r>
          </a:p>
          <a:p>
            <a:r>
              <a:rPr lang="en-US" sz="3600" b="1" dirty="0">
                <a:solidFill>
                  <a:schemeClr val="tx1"/>
                </a:solidFill>
              </a:rPr>
              <a:t>HCP may provide pharmacy with prescription which does not include a dosage, but will only include tablet strength</a:t>
            </a:r>
            <a:endParaRPr lang="en-US" sz="3600" dirty="0">
              <a:solidFill>
                <a:schemeClr val="tx1"/>
              </a:solidFill>
            </a:endParaRPr>
          </a:p>
          <a:p>
            <a:pPr lvl="1"/>
            <a:r>
              <a:rPr lang="en-US" sz="3600" b="1" dirty="0" smtClean="0">
                <a:solidFill>
                  <a:schemeClr val="tx1"/>
                </a:solidFill>
              </a:rPr>
              <a:t>‘as directed by current HCP’</a:t>
            </a:r>
          </a:p>
          <a:p>
            <a:pPr lvl="1"/>
            <a:endParaRPr lang="en-US" b="1" dirty="0">
              <a:solidFill>
                <a:schemeClr val="tx1"/>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r>
              <a:rPr lang="en-US" sz="6000" b="1" dirty="0" smtClean="0">
                <a:solidFill>
                  <a:schemeClr val="bg1"/>
                </a:solidFill>
                <a:latin typeface="Veranda"/>
              </a:rPr>
              <a:t>Prescription</a:t>
            </a:r>
            <a:endParaRPr lang="en-US" sz="6000" b="1" dirty="0">
              <a:solidFill>
                <a:schemeClr val="bg1"/>
              </a:solidFill>
              <a:latin typeface="Veranda"/>
            </a:endParaRPr>
          </a:p>
        </p:txBody>
      </p:sp>
    </p:spTree>
    <p:extLst>
      <p:ext uri="{BB962C8B-B14F-4D97-AF65-F5344CB8AC3E}">
        <p14:creationId xmlns:p14="http://schemas.microsoft.com/office/powerpoint/2010/main" val="2833920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smtClean="0">
                <a:solidFill>
                  <a:schemeClr val="tx1"/>
                </a:solidFill>
              </a:rPr>
              <a:t>Individual’s name</a:t>
            </a:r>
          </a:p>
          <a:p>
            <a:r>
              <a:rPr lang="en-US" sz="3600" b="1" dirty="0" smtClean="0">
                <a:solidFill>
                  <a:schemeClr val="tx1"/>
                </a:solidFill>
              </a:rPr>
              <a:t>Medication name (Warfarin sodium)</a:t>
            </a:r>
          </a:p>
          <a:p>
            <a:r>
              <a:rPr lang="en-US" sz="3600" b="1" dirty="0" smtClean="0">
                <a:solidFill>
                  <a:schemeClr val="tx1"/>
                </a:solidFill>
              </a:rPr>
              <a:t>Strength (e.g. ,2mg)</a:t>
            </a:r>
          </a:p>
          <a:p>
            <a:r>
              <a:rPr lang="en-US" sz="3600" b="1" dirty="0" smtClean="0">
                <a:solidFill>
                  <a:schemeClr val="tx1"/>
                </a:solidFill>
              </a:rPr>
              <a:t>Route (by mouth)</a:t>
            </a:r>
          </a:p>
          <a:p>
            <a:endParaRPr lang="en-US" b="1" dirty="0">
              <a:solidFill>
                <a:schemeClr val="bg1"/>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r>
              <a:rPr lang="en-US" sz="6000" b="1" dirty="0" smtClean="0">
                <a:solidFill>
                  <a:schemeClr val="bg1"/>
                </a:solidFill>
                <a:latin typeface="Veranda"/>
              </a:rPr>
              <a:t>Pharmacy Label</a:t>
            </a:r>
            <a:endParaRPr lang="en-US" sz="6000" b="1" dirty="0">
              <a:solidFill>
                <a:schemeClr val="bg1"/>
              </a:solidFill>
              <a:latin typeface="Veranda"/>
            </a:endParaRPr>
          </a:p>
        </p:txBody>
      </p:sp>
    </p:spTree>
    <p:extLst>
      <p:ext uri="{BB962C8B-B14F-4D97-AF65-F5344CB8AC3E}">
        <p14:creationId xmlns:p14="http://schemas.microsoft.com/office/powerpoint/2010/main" val="2280804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Tracking</a:t>
            </a:r>
            <a:endParaRPr lang="en-US" sz="6000" b="1" dirty="0">
              <a:solidFill>
                <a:srgbClr val="000000"/>
              </a:solidFill>
              <a:latin typeface="Veranda"/>
            </a:endParaRPr>
          </a:p>
        </p:txBody>
      </p:sp>
      <p:sp>
        <p:nvSpPr>
          <p:cNvPr id="3" name="Content Placeholder 2"/>
          <p:cNvSpPr>
            <a:spLocks noGrp="1"/>
          </p:cNvSpPr>
          <p:nvPr>
            <p:ph idx="1"/>
          </p:nvPr>
        </p:nvSpPr>
        <p:spPr/>
        <p:txBody>
          <a:bodyPr/>
          <a:lstStyle/>
          <a:p>
            <a:pPr>
              <a:defRPr/>
            </a:pPr>
            <a:r>
              <a:rPr lang="en-US" sz="4000" b="1" dirty="0" smtClean="0">
                <a:solidFill>
                  <a:schemeClr val="tx1"/>
                </a:solidFill>
              </a:rPr>
              <a:t>Follow agency policy</a:t>
            </a:r>
          </a:p>
          <a:p>
            <a:pPr lvl="1">
              <a:defRPr/>
            </a:pPr>
            <a:r>
              <a:rPr lang="en-US" sz="3600" b="1" dirty="0" smtClean="0">
                <a:solidFill>
                  <a:schemeClr val="tx1"/>
                </a:solidFill>
              </a:rPr>
              <a:t>Blister pack monitoring</a:t>
            </a:r>
          </a:p>
          <a:p>
            <a:pPr lvl="1">
              <a:defRPr/>
            </a:pPr>
            <a:r>
              <a:rPr lang="en-US" sz="3600" b="1" dirty="0" smtClean="0">
                <a:solidFill>
                  <a:schemeClr val="tx1"/>
                </a:solidFill>
              </a:rPr>
              <a:t>Add to count </a:t>
            </a:r>
          </a:p>
          <a:p>
            <a:pPr lvl="1">
              <a:defRPr/>
            </a:pPr>
            <a:r>
              <a:rPr lang="en-US" sz="3600" b="1" dirty="0" smtClean="0">
                <a:solidFill>
                  <a:schemeClr val="tx1"/>
                </a:solidFill>
              </a:rPr>
              <a:t>Flow Record or Event Sheet</a:t>
            </a:r>
          </a:p>
          <a:p>
            <a:pPr marL="457200" lvl="1" indent="0">
              <a:buFont typeface="Wingdings 2" pitchFamily="18" charset="2"/>
              <a:buNone/>
              <a:defRPr/>
            </a:pPr>
            <a:endParaRPr lang="en-US" sz="3600" b="1" dirty="0" smtClean="0">
              <a:solidFill>
                <a:schemeClr val="tx1"/>
              </a:solidFill>
            </a:endParaRPr>
          </a:p>
        </p:txBody>
      </p:sp>
    </p:spTree>
    <p:extLst>
      <p:ext uri="{BB962C8B-B14F-4D97-AF65-F5344CB8AC3E}">
        <p14:creationId xmlns:p14="http://schemas.microsoft.com/office/powerpoint/2010/main" val="3200082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Policy</a:t>
            </a:r>
            <a:endParaRPr lang="en-US" sz="6000" b="1" dirty="0">
              <a:solidFill>
                <a:srgbClr val="000000"/>
              </a:solidFill>
              <a:latin typeface="Veranda"/>
            </a:endParaRPr>
          </a:p>
        </p:txBody>
      </p:sp>
      <p:sp>
        <p:nvSpPr>
          <p:cNvPr id="3" name="Content Placeholder 2"/>
          <p:cNvSpPr>
            <a:spLocks noGrp="1"/>
          </p:cNvSpPr>
          <p:nvPr>
            <p:ph idx="1"/>
          </p:nvPr>
        </p:nvSpPr>
        <p:spPr>
          <a:xfrm>
            <a:off x="1143000" y="2667000"/>
            <a:ext cx="7408333" cy="3450696"/>
          </a:xfrm>
        </p:spPr>
        <p:txBody>
          <a:bodyPr/>
          <a:lstStyle/>
          <a:p>
            <a:pPr>
              <a:defRPr/>
            </a:pPr>
            <a:r>
              <a:rPr lang="en-US" sz="4400" b="1" dirty="0" smtClean="0">
                <a:solidFill>
                  <a:schemeClr val="tx1"/>
                </a:solidFill>
              </a:rPr>
              <a:t>Warfarin sodium agency policy to include</a:t>
            </a:r>
          </a:p>
          <a:p>
            <a:pPr lvl="1">
              <a:defRPr/>
            </a:pPr>
            <a:r>
              <a:rPr lang="en-US" sz="4000" b="1" dirty="0" smtClean="0">
                <a:solidFill>
                  <a:schemeClr val="tx1"/>
                </a:solidFill>
              </a:rPr>
              <a:t>Training of MAP Certified staff</a:t>
            </a:r>
          </a:p>
          <a:p>
            <a:pPr lvl="1">
              <a:defRPr/>
            </a:pPr>
            <a:r>
              <a:rPr lang="en-US" sz="4000" b="1" dirty="0" smtClean="0">
                <a:solidFill>
                  <a:schemeClr val="tx1"/>
                </a:solidFill>
              </a:rPr>
              <a:t>Emergency procedures</a:t>
            </a:r>
          </a:p>
          <a:p>
            <a:pPr marL="457200" lvl="1" indent="0">
              <a:buFont typeface="Wingdings 2" pitchFamily="18" charset="2"/>
              <a:buNone/>
              <a:defRPr/>
            </a:pPr>
            <a:endParaRPr lang="en-US"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65491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Protocol</a:t>
            </a:r>
            <a:endParaRPr lang="en-US" sz="6000" b="1" dirty="0">
              <a:solidFill>
                <a:srgbClr val="000000"/>
              </a:solidFill>
              <a:latin typeface="Veranda"/>
            </a:endParaRPr>
          </a:p>
        </p:txBody>
      </p:sp>
      <p:sp>
        <p:nvSpPr>
          <p:cNvPr id="3" name="Content Placeholder 2"/>
          <p:cNvSpPr>
            <a:spLocks noGrp="1"/>
          </p:cNvSpPr>
          <p:nvPr>
            <p:ph idx="1"/>
          </p:nvPr>
        </p:nvSpPr>
        <p:spPr>
          <a:xfrm>
            <a:off x="533401" y="2675467"/>
            <a:ext cx="8229600" cy="3450696"/>
          </a:xfrm>
        </p:spPr>
        <p:txBody>
          <a:bodyPr>
            <a:normAutofit fontScale="92500" lnSpcReduction="10000"/>
          </a:bodyPr>
          <a:lstStyle/>
          <a:p>
            <a:pPr lvl="2">
              <a:defRPr/>
            </a:pPr>
            <a:r>
              <a:rPr lang="en-US" sz="3800" b="1" dirty="0" smtClean="0">
                <a:solidFill>
                  <a:schemeClr val="tx1"/>
                </a:solidFill>
              </a:rPr>
              <a:t>Individualized Warfarin sodium protocol to include</a:t>
            </a:r>
          </a:p>
          <a:p>
            <a:pPr lvl="3">
              <a:defRPr/>
            </a:pPr>
            <a:r>
              <a:rPr lang="en-US" sz="3200" b="1" dirty="0" smtClean="0">
                <a:solidFill>
                  <a:schemeClr val="tx1"/>
                </a:solidFill>
              </a:rPr>
              <a:t>Details of how HCP orders are obtained</a:t>
            </a:r>
          </a:p>
          <a:p>
            <a:pPr lvl="3">
              <a:defRPr/>
            </a:pPr>
            <a:r>
              <a:rPr lang="en-US" sz="3200" b="1" dirty="0" smtClean="0">
                <a:solidFill>
                  <a:schemeClr val="tx1"/>
                </a:solidFill>
              </a:rPr>
              <a:t>Process for obtaining</a:t>
            </a:r>
          </a:p>
          <a:p>
            <a:pPr lvl="4">
              <a:defRPr/>
            </a:pPr>
            <a:r>
              <a:rPr lang="en-US" sz="2800" b="1" dirty="0" smtClean="0">
                <a:solidFill>
                  <a:schemeClr val="tx1"/>
                </a:solidFill>
              </a:rPr>
              <a:t>PT/INR lab draw</a:t>
            </a:r>
          </a:p>
          <a:p>
            <a:pPr lvl="4">
              <a:defRPr/>
            </a:pPr>
            <a:r>
              <a:rPr lang="en-US" sz="2800" b="1" dirty="0" smtClean="0">
                <a:solidFill>
                  <a:schemeClr val="tx1"/>
                </a:solidFill>
              </a:rPr>
              <a:t>PT/INR lab results</a:t>
            </a:r>
          </a:p>
          <a:p>
            <a:pPr lvl="3">
              <a:defRPr/>
            </a:pPr>
            <a:r>
              <a:rPr lang="en-US" sz="3200" b="1" dirty="0">
                <a:solidFill>
                  <a:schemeClr val="tx1"/>
                </a:solidFill>
              </a:rPr>
              <a:t>Target INR </a:t>
            </a:r>
            <a:r>
              <a:rPr lang="en-US" sz="3200" b="1" dirty="0" smtClean="0">
                <a:solidFill>
                  <a:schemeClr val="tx1"/>
                </a:solidFill>
              </a:rPr>
              <a:t>Range</a:t>
            </a:r>
            <a:endParaRPr lang="en-US" sz="3200" b="1" dirty="0">
              <a:solidFill>
                <a:schemeClr val="tx1"/>
              </a:solidFill>
            </a:endParaRPr>
          </a:p>
          <a:p>
            <a:pPr lvl="3">
              <a:defRPr/>
            </a:pPr>
            <a:endParaRPr lang="en-US" sz="32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68874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defRPr/>
            </a:pPr>
            <a:r>
              <a:rPr lang="en-US" altLang="en-US" sz="6000" b="1" dirty="0" smtClean="0">
                <a:solidFill>
                  <a:srgbClr val="000000"/>
                </a:solidFill>
                <a:latin typeface="Veranda"/>
              </a:rPr>
              <a:t>Adverse Effects</a:t>
            </a:r>
          </a:p>
        </p:txBody>
      </p:sp>
      <p:sp>
        <p:nvSpPr>
          <p:cNvPr id="3" name="Content Placeholder 2"/>
          <p:cNvSpPr>
            <a:spLocks noGrp="1"/>
          </p:cNvSpPr>
          <p:nvPr>
            <p:ph idx="1"/>
          </p:nvPr>
        </p:nvSpPr>
        <p:spPr>
          <a:xfrm>
            <a:off x="1752600" y="2667000"/>
            <a:ext cx="6172200" cy="3450696"/>
          </a:xfrm>
        </p:spPr>
        <p:txBody>
          <a:bodyPr>
            <a:normAutofit fontScale="85000" lnSpcReduction="20000"/>
          </a:bodyPr>
          <a:lstStyle/>
          <a:p>
            <a:pPr>
              <a:defRPr/>
            </a:pPr>
            <a:r>
              <a:rPr lang="en-US" sz="4200" b="1" dirty="0" smtClean="0">
                <a:solidFill>
                  <a:schemeClr val="tx1"/>
                </a:solidFill>
              </a:rPr>
              <a:t>Increased risk for bleeding</a:t>
            </a:r>
          </a:p>
          <a:p>
            <a:pPr>
              <a:defRPr/>
            </a:pPr>
            <a:r>
              <a:rPr lang="en-US" sz="4200" b="1" dirty="0" smtClean="0">
                <a:solidFill>
                  <a:schemeClr val="tx1"/>
                </a:solidFill>
              </a:rPr>
              <a:t>Report to the HCP</a:t>
            </a:r>
          </a:p>
          <a:p>
            <a:pPr lvl="1">
              <a:defRPr/>
            </a:pPr>
            <a:r>
              <a:rPr lang="en-US" sz="3800" b="1" dirty="0" smtClean="0">
                <a:solidFill>
                  <a:schemeClr val="tx1"/>
                </a:solidFill>
              </a:rPr>
              <a:t>Unusual easy bruising</a:t>
            </a:r>
          </a:p>
          <a:p>
            <a:pPr lvl="1">
              <a:defRPr/>
            </a:pPr>
            <a:r>
              <a:rPr lang="en-US" sz="3800" b="1" dirty="0" smtClean="0">
                <a:solidFill>
                  <a:schemeClr val="tx1"/>
                </a:solidFill>
              </a:rPr>
              <a:t>Prolonged bleeding from</a:t>
            </a:r>
          </a:p>
          <a:p>
            <a:pPr lvl="2">
              <a:defRPr/>
            </a:pPr>
            <a:r>
              <a:rPr lang="en-US" sz="3300" b="1" dirty="0" smtClean="0">
                <a:solidFill>
                  <a:schemeClr val="tx1"/>
                </a:solidFill>
              </a:rPr>
              <a:t>cuts</a:t>
            </a:r>
          </a:p>
          <a:p>
            <a:pPr lvl="2">
              <a:defRPr/>
            </a:pPr>
            <a:r>
              <a:rPr lang="en-US" sz="3300" b="1" dirty="0" smtClean="0">
                <a:solidFill>
                  <a:schemeClr val="tx1"/>
                </a:solidFill>
              </a:rPr>
              <a:t>gums</a:t>
            </a:r>
          </a:p>
          <a:p>
            <a:pPr lvl="1">
              <a:defRPr/>
            </a:pPr>
            <a:r>
              <a:rPr lang="en-US" sz="3800" b="1" dirty="0" smtClean="0">
                <a:solidFill>
                  <a:schemeClr val="tx1"/>
                </a:solidFill>
              </a:rPr>
              <a:t>Frequent nosebleeds</a:t>
            </a:r>
          </a:p>
        </p:txBody>
      </p:sp>
    </p:spTree>
    <p:extLst>
      <p:ext uri="{BB962C8B-B14F-4D97-AF65-F5344CB8AC3E}">
        <p14:creationId xmlns:p14="http://schemas.microsoft.com/office/powerpoint/2010/main" val="32636964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defRPr/>
            </a:pPr>
            <a:r>
              <a:rPr lang="en-US" altLang="en-US" sz="6000" b="1" dirty="0" smtClean="0">
                <a:solidFill>
                  <a:srgbClr val="000000"/>
                </a:solidFill>
                <a:latin typeface="Veranda"/>
              </a:rPr>
              <a:t>Adverse </a:t>
            </a:r>
            <a:r>
              <a:rPr lang="en-US" altLang="en-US" sz="6000" b="1" dirty="0" smtClean="0">
                <a:solidFill>
                  <a:srgbClr val="000000"/>
                </a:solidFill>
                <a:latin typeface="Veranda"/>
              </a:rPr>
              <a:t>Effects </a:t>
            </a:r>
            <a:r>
              <a:rPr lang="en-US" altLang="en-US" sz="1000" b="1" dirty="0" smtClean="0">
                <a:solidFill>
                  <a:srgbClr val="7DBA49"/>
                </a:solidFill>
                <a:latin typeface="Veranda"/>
              </a:rPr>
              <a:t>2</a:t>
            </a:r>
            <a:endParaRPr lang="en-US" altLang="en-US" sz="6000" b="1" dirty="0" smtClean="0">
              <a:solidFill>
                <a:srgbClr val="7DBA49"/>
              </a:solidFill>
              <a:latin typeface="Veranda"/>
            </a:endParaRPr>
          </a:p>
        </p:txBody>
      </p:sp>
      <p:sp>
        <p:nvSpPr>
          <p:cNvPr id="3" name="Content Placeholder 2"/>
          <p:cNvSpPr>
            <a:spLocks noGrp="1"/>
          </p:cNvSpPr>
          <p:nvPr>
            <p:ph idx="1"/>
          </p:nvPr>
        </p:nvSpPr>
        <p:spPr>
          <a:xfrm>
            <a:off x="1447800" y="2743200"/>
            <a:ext cx="7408333" cy="3450696"/>
          </a:xfrm>
        </p:spPr>
        <p:txBody>
          <a:bodyPr/>
          <a:lstStyle/>
          <a:p>
            <a:pPr>
              <a:defRPr/>
            </a:pPr>
            <a:r>
              <a:rPr lang="en-US" sz="3600" b="1" dirty="0" smtClean="0">
                <a:solidFill>
                  <a:schemeClr val="tx1"/>
                </a:solidFill>
              </a:rPr>
              <a:t>Increased risk for bleeding</a:t>
            </a:r>
          </a:p>
          <a:p>
            <a:pPr>
              <a:defRPr/>
            </a:pPr>
            <a:r>
              <a:rPr lang="en-US" sz="3600" b="1" dirty="0" smtClean="0">
                <a:solidFill>
                  <a:schemeClr val="tx1"/>
                </a:solidFill>
              </a:rPr>
              <a:t>Report to the HCP</a:t>
            </a:r>
          </a:p>
          <a:p>
            <a:pPr lvl="1">
              <a:defRPr/>
            </a:pPr>
            <a:r>
              <a:rPr lang="en-US" sz="3200" b="1" dirty="0" smtClean="0">
                <a:solidFill>
                  <a:schemeClr val="tx1"/>
                </a:solidFill>
              </a:rPr>
              <a:t>Black tarry stools</a:t>
            </a:r>
          </a:p>
          <a:p>
            <a:pPr lvl="1">
              <a:defRPr/>
            </a:pPr>
            <a:r>
              <a:rPr lang="en-US" sz="3200" b="1" dirty="0" smtClean="0">
                <a:solidFill>
                  <a:schemeClr val="tx1"/>
                </a:solidFill>
              </a:rPr>
              <a:t>Persistent weakness/tiredness</a:t>
            </a:r>
          </a:p>
          <a:p>
            <a:pPr lvl="1">
              <a:defRPr/>
            </a:pPr>
            <a:r>
              <a:rPr lang="en-US" sz="3200" b="1" dirty="0" smtClean="0">
                <a:solidFill>
                  <a:schemeClr val="tx1"/>
                </a:solidFill>
              </a:rPr>
              <a:t>Nausea/vomiting, stomach pain</a:t>
            </a:r>
          </a:p>
        </p:txBody>
      </p:sp>
    </p:spTree>
    <p:extLst>
      <p:ext uri="{BB962C8B-B14F-4D97-AF65-F5344CB8AC3E}">
        <p14:creationId xmlns:p14="http://schemas.microsoft.com/office/powerpoint/2010/main" val="38338676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Safety</a:t>
            </a:r>
            <a:endParaRPr lang="en-US" sz="6000" b="1" dirty="0">
              <a:solidFill>
                <a:srgbClr val="000000"/>
              </a:solidFill>
              <a:latin typeface="Veranda"/>
            </a:endParaRPr>
          </a:p>
        </p:txBody>
      </p:sp>
      <p:sp>
        <p:nvSpPr>
          <p:cNvPr id="3" name="Content Placeholder 2"/>
          <p:cNvSpPr>
            <a:spLocks noGrp="1"/>
          </p:cNvSpPr>
          <p:nvPr>
            <p:ph idx="1"/>
          </p:nvPr>
        </p:nvSpPr>
        <p:spPr>
          <a:xfrm>
            <a:off x="1371600" y="2667000"/>
            <a:ext cx="7636933" cy="4191000"/>
          </a:xfrm>
        </p:spPr>
        <p:txBody>
          <a:bodyPr>
            <a:normAutofit fontScale="62500" lnSpcReduction="20000"/>
          </a:bodyPr>
          <a:lstStyle/>
          <a:p>
            <a:pPr>
              <a:defRPr/>
            </a:pPr>
            <a:r>
              <a:rPr lang="en-US" sz="5100" b="1" dirty="0" smtClean="0">
                <a:solidFill>
                  <a:schemeClr val="tx1"/>
                </a:solidFill>
              </a:rPr>
              <a:t>Decrease risk of bleeding by</a:t>
            </a:r>
          </a:p>
          <a:p>
            <a:pPr lvl="1">
              <a:defRPr/>
            </a:pPr>
            <a:r>
              <a:rPr lang="en-US" sz="4800" b="1" dirty="0" smtClean="0">
                <a:solidFill>
                  <a:schemeClr val="tx1"/>
                </a:solidFill>
              </a:rPr>
              <a:t>Using</a:t>
            </a:r>
          </a:p>
          <a:p>
            <a:pPr lvl="2">
              <a:defRPr/>
            </a:pPr>
            <a:r>
              <a:rPr lang="en-US" sz="4500" b="1" dirty="0" smtClean="0">
                <a:solidFill>
                  <a:schemeClr val="tx1"/>
                </a:solidFill>
              </a:rPr>
              <a:t>an electric razor for shaving</a:t>
            </a:r>
            <a:endParaRPr lang="en-US" sz="4500" b="1" dirty="0">
              <a:solidFill>
                <a:schemeClr val="tx1"/>
              </a:solidFill>
            </a:endParaRPr>
          </a:p>
          <a:p>
            <a:pPr lvl="2">
              <a:defRPr/>
            </a:pPr>
            <a:r>
              <a:rPr lang="en-US" sz="4500" b="1" dirty="0" smtClean="0">
                <a:solidFill>
                  <a:schemeClr val="tx1"/>
                </a:solidFill>
              </a:rPr>
              <a:t>a soft-bristle toothbrush</a:t>
            </a:r>
          </a:p>
          <a:p>
            <a:pPr lvl="2">
              <a:defRPr/>
            </a:pPr>
            <a:r>
              <a:rPr lang="en-US" sz="4500" b="1" dirty="0" smtClean="0">
                <a:solidFill>
                  <a:schemeClr val="tx1"/>
                </a:solidFill>
              </a:rPr>
              <a:t>waxed </a:t>
            </a:r>
            <a:r>
              <a:rPr lang="en-US" sz="4500" b="1" dirty="0">
                <a:solidFill>
                  <a:schemeClr val="tx1"/>
                </a:solidFill>
              </a:rPr>
              <a:t>dental floss</a:t>
            </a:r>
            <a:endParaRPr lang="en-US" sz="4500" b="1" dirty="0" smtClean="0">
              <a:solidFill>
                <a:schemeClr val="tx1"/>
              </a:solidFill>
            </a:endParaRPr>
          </a:p>
          <a:p>
            <a:pPr lvl="1">
              <a:defRPr/>
            </a:pPr>
            <a:r>
              <a:rPr lang="en-US" sz="5100" b="1" dirty="0" smtClean="0">
                <a:solidFill>
                  <a:schemeClr val="tx1"/>
                </a:solidFill>
              </a:rPr>
              <a:t>Being cautious with knives or scissors</a:t>
            </a:r>
          </a:p>
          <a:p>
            <a:pPr lvl="1">
              <a:defRPr/>
            </a:pPr>
            <a:r>
              <a:rPr lang="en-US" sz="5100" b="1" dirty="0" smtClean="0">
                <a:solidFill>
                  <a:schemeClr val="tx1"/>
                </a:solidFill>
              </a:rPr>
              <a:t>Preventing falls </a:t>
            </a:r>
          </a:p>
          <a:p>
            <a:pPr lvl="1">
              <a:defRPr/>
            </a:pPr>
            <a:r>
              <a:rPr lang="en-US" sz="5100" b="1" dirty="0" smtClean="0">
                <a:solidFill>
                  <a:schemeClr val="tx1"/>
                </a:solidFill>
              </a:rPr>
              <a:t>Not missing lab appointments</a:t>
            </a:r>
            <a:endParaRPr lang="en-US" sz="5100" b="1" dirty="0">
              <a:solidFill>
                <a:schemeClr val="tx1"/>
              </a:solidFill>
            </a:endParaRPr>
          </a:p>
        </p:txBody>
      </p:sp>
    </p:spTree>
    <p:extLst>
      <p:ext uri="{BB962C8B-B14F-4D97-AF65-F5344CB8AC3E}">
        <p14:creationId xmlns:p14="http://schemas.microsoft.com/office/powerpoint/2010/main" val="25780648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Training</a:t>
            </a:r>
            <a:endParaRPr lang="en-US" sz="6000" b="1" dirty="0">
              <a:solidFill>
                <a:srgbClr val="000000"/>
              </a:solidFill>
              <a:latin typeface="Veranda"/>
            </a:endParaRPr>
          </a:p>
        </p:txBody>
      </p:sp>
      <p:sp>
        <p:nvSpPr>
          <p:cNvPr id="3" name="Content Placeholder 2"/>
          <p:cNvSpPr>
            <a:spLocks noGrp="1"/>
          </p:cNvSpPr>
          <p:nvPr>
            <p:ph idx="1"/>
          </p:nvPr>
        </p:nvSpPr>
        <p:spPr>
          <a:xfrm>
            <a:off x="1524000" y="2743200"/>
            <a:ext cx="7010400" cy="3450696"/>
          </a:xfrm>
        </p:spPr>
        <p:txBody>
          <a:bodyPr>
            <a:normAutofit lnSpcReduction="10000"/>
          </a:bodyPr>
          <a:lstStyle/>
          <a:p>
            <a:pPr>
              <a:defRPr/>
            </a:pPr>
            <a:r>
              <a:rPr lang="en-US" sz="4000" b="1" dirty="0" smtClean="0">
                <a:solidFill>
                  <a:schemeClr val="tx1"/>
                </a:solidFill>
              </a:rPr>
              <a:t>Must be Certified and/or Licensed to administer </a:t>
            </a:r>
            <a:r>
              <a:rPr lang="en-US" sz="4000" b="1" dirty="0">
                <a:solidFill>
                  <a:schemeClr val="tx1"/>
                </a:solidFill>
              </a:rPr>
              <a:t>W</a:t>
            </a:r>
            <a:r>
              <a:rPr lang="en-US" sz="4000" b="1" dirty="0" smtClean="0">
                <a:solidFill>
                  <a:schemeClr val="tx1"/>
                </a:solidFill>
              </a:rPr>
              <a:t>arfarin sodium</a:t>
            </a:r>
          </a:p>
          <a:p>
            <a:pPr lvl="1">
              <a:defRPr/>
            </a:pPr>
            <a:r>
              <a:rPr lang="en-US" sz="3600" b="1" dirty="0" smtClean="0">
                <a:solidFill>
                  <a:schemeClr val="tx1"/>
                </a:solidFill>
              </a:rPr>
              <a:t>Certified staff must receive Warfarin sodium Therapy training</a:t>
            </a:r>
          </a:p>
        </p:txBody>
      </p:sp>
    </p:spTree>
    <p:extLst>
      <p:ext uri="{BB962C8B-B14F-4D97-AF65-F5344CB8AC3E}">
        <p14:creationId xmlns:p14="http://schemas.microsoft.com/office/powerpoint/2010/main" val="9918230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Remember</a:t>
            </a:r>
            <a:endParaRPr lang="en-US" sz="6000" b="1" dirty="0">
              <a:solidFill>
                <a:srgbClr val="000000"/>
              </a:solidFill>
              <a:latin typeface="Veranda"/>
            </a:endParaRPr>
          </a:p>
        </p:txBody>
      </p:sp>
      <p:sp>
        <p:nvSpPr>
          <p:cNvPr id="3" name="Content Placeholder 2"/>
          <p:cNvSpPr>
            <a:spLocks noGrp="1"/>
          </p:cNvSpPr>
          <p:nvPr>
            <p:ph idx="1"/>
          </p:nvPr>
        </p:nvSpPr>
        <p:spPr>
          <a:xfrm>
            <a:off x="872067" y="2675467"/>
            <a:ext cx="7890933" cy="3450696"/>
          </a:xfrm>
        </p:spPr>
        <p:txBody>
          <a:bodyPr>
            <a:normAutofit fontScale="92500" lnSpcReduction="20000"/>
          </a:bodyPr>
          <a:lstStyle/>
          <a:p>
            <a:pPr>
              <a:defRPr/>
            </a:pPr>
            <a:r>
              <a:rPr lang="en-US" sz="3900" b="1" dirty="0" smtClean="0">
                <a:solidFill>
                  <a:schemeClr val="tx1"/>
                </a:solidFill>
              </a:rPr>
              <a:t>Safety and Prevention</a:t>
            </a:r>
          </a:p>
          <a:p>
            <a:pPr>
              <a:defRPr/>
            </a:pPr>
            <a:r>
              <a:rPr lang="en-US" sz="3900" b="1" dirty="0" smtClean="0">
                <a:solidFill>
                  <a:schemeClr val="tx1"/>
                </a:solidFill>
              </a:rPr>
              <a:t>Keep all HCP and lab appointments</a:t>
            </a:r>
          </a:p>
          <a:p>
            <a:pPr>
              <a:defRPr/>
            </a:pPr>
            <a:r>
              <a:rPr lang="en-US" sz="3900" b="1" dirty="0" smtClean="0">
                <a:solidFill>
                  <a:schemeClr val="tx1"/>
                </a:solidFill>
              </a:rPr>
              <a:t>Give Warfarin sodium at same time each day</a:t>
            </a:r>
          </a:p>
          <a:p>
            <a:pPr>
              <a:defRPr/>
            </a:pPr>
            <a:r>
              <a:rPr lang="en-US" sz="3900" b="1" dirty="0" smtClean="0">
                <a:solidFill>
                  <a:schemeClr val="tx1"/>
                </a:solidFill>
              </a:rPr>
              <a:t>Report changes when observed</a:t>
            </a:r>
          </a:p>
          <a:p>
            <a:pPr>
              <a:defRPr/>
            </a:pPr>
            <a:r>
              <a:rPr lang="en-US" sz="3900" b="1" dirty="0">
                <a:solidFill>
                  <a:schemeClr val="tx1"/>
                </a:solidFill>
              </a:rPr>
              <a:t>Monitor diet</a:t>
            </a:r>
          </a:p>
          <a:p>
            <a:pPr marL="0" indent="0">
              <a:buNone/>
              <a:defRPr/>
            </a:pPr>
            <a:endParaRPr lang="en-US" sz="3900" b="1" dirty="0" smtClean="0">
              <a:solidFill>
                <a:schemeClr val="tx1"/>
              </a:solidFill>
            </a:endParaRPr>
          </a:p>
          <a:p>
            <a:pPr>
              <a:defRPr/>
            </a:pPr>
            <a:endParaRPr lang="en-US" b="1" dirty="0">
              <a:solidFill>
                <a:srgbClr val="000000"/>
              </a:solidFill>
            </a:endParaRPr>
          </a:p>
        </p:txBody>
      </p:sp>
    </p:spTree>
    <p:extLst>
      <p:ext uri="{BB962C8B-B14F-4D97-AF65-F5344CB8AC3E}">
        <p14:creationId xmlns:p14="http://schemas.microsoft.com/office/powerpoint/2010/main" val="223305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Blood Clots</a:t>
            </a:r>
            <a:endParaRPr lang="en-US" sz="6000" b="1" dirty="0">
              <a:solidFill>
                <a:srgbClr val="000000"/>
              </a:solidFill>
              <a:latin typeface="Veranda"/>
            </a:endParaRPr>
          </a:p>
        </p:txBody>
      </p:sp>
      <p:pic>
        <p:nvPicPr>
          <p:cNvPr id="6149" name="Picture 2" descr="Blood clot 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667000"/>
            <a:ext cx="5486400" cy="3865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2104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Remember </a:t>
            </a:r>
            <a:r>
              <a:rPr lang="en-US" sz="1200" b="1" dirty="0" smtClean="0">
                <a:solidFill>
                  <a:srgbClr val="7DBA49"/>
                </a:solidFill>
                <a:latin typeface="Veranda"/>
              </a:rPr>
              <a:t>2</a:t>
            </a:r>
            <a:endParaRPr lang="en-US" sz="6000" b="1" dirty="0">
              <a:solidFill>
                <a:srgbClr val="7DBA49"/>
              </a:solidFill>
              <a:latin typeface="Veranda"/>
            </a:endParaRPr>
          </a:p>
        </p:txBody>
      </p:sp>
      <p:sp>
        <p:nvSpPr>
          <p:cNvPr id="3" name="Content Placeholder 2"/>
          <p:cNvSpPr>
            <a:spLocks noGrp="1"/>
          </p:cNvSpPr>
          <p:nvPr>
            <p:ph idx="1"/>
          </p:nvPr>
        </p:nvSpPr>
        <p:spPr>
          <a:xfrm>
            <a:off x="1066800" y="2667000"/>
            <a:ext cx="7586133" cy="3450696"/>
          </a:xfrm>
        </p:spPr>
        <p:txBody>
          <a:bodyPr>
            <a:normAutofit/>
          </a:bodyPr>
          <a:lstStyle/>
          <a:p>
            <a:pPr marL="0" indent="0" algn="ctr">
              <a:buFont typeface="Wingdings" pitchFamily="2" charset="2"/>
              <a:buNone/>
              <a:defRPr/>
            </a:pPr>
            <a:r>
              <a:rPr lang="en-US" sz="5400" b="1" dirty="0" smtClean="0">
                <a:solidFill>
                  <a:schemeClr val="tx1"/>
                </a:solidFill>
              </a:rPr>
              <a:t>You are key to safe anticoagulation therapy !</a:t>
            </a:r>
          </a:p>
          <a:p>
            <a:pPr>
              <a:defRPr/>
            </a:pPr>
            <a:endParaRPr lang="en-US" b="1" dirty="0">
              <a:solidFill>
                <a:srgbClr val="000000"/>
              </a:solidFill>
            </a:endParaRPr>
          </a:p>
        </p:txBody>
      </p:sp>
    </p:spTree>
    <p:extLst>
      <p:ext uri="{BB962C8B-B14F-4D97-AF65-F5344CB8AC3E}">
        <p14:creationId xmlns:p14="http://schemas.microsoft.com/office/powerpoint/2010/main" val="24631639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Questions</a:t>
            </a:r>
            <a:endParaRPr lang="en-US" sz="6000" b="1" dirty="0">
              <a:solidFill>
                <a:srgbClr val="000000"/>
              </a:solidFill>
              <a:latin typeface="Veranda"/>
            </a:endParaRPr>
          </a:p>
        </p:txBody>
      </p:sp>
      <p:sp>
        <p:nvSpPr>
          <p:cNvPr id="6" name="Action Button: Help 5" descr="&quot;&quot;">
            <a:hlinkClick r:id="" action="ppaction://noaction" highlightClick="1"/>
          </p:cNvPr>
          <p:cNvSpPr/>
          <p:nvPr/>
        </p:nvSpPr>
        <p:spPr>
          <a:xfrm>
            <a:off x="4038600" y="3276600"/>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9274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r>
              <a:rPr lang="en-US" altLang="en-US" sz="6000" b="1" dirty="0" smtClean="0">
                <a:solidFill>
                  <a:srgbClr val="000000"/>
                </a:solidFill>
                <a:latin typeface="Veranda"/>
              </a:rPr>
              <a:t>Good Blood Clots</a:t>
            </a:r>
          </a:p>
        </p:txBody>
      </p:sp>
      <p:sp>
        <p:nvSpPr>
          <p:cNvPr id="6147" name="Content Placeholder 2"/>
          <p:cNvSpPr>
            <a:spLocks noGrp="1"/>
          </p:cNvSpPr>
          <p:nvPr>
            <p:ph idx="1"/>
          </p:nvPr>
        </p:nvSpPr>
        <p:spPr/>
        <p:txBody>
          <a:bodyPr>
            <a:normAutofit fontScale="85000" lnSpcReduction="20000"/>
          </a:bodyPr>
          <a:lstStyle/>
          <a:p>
            <a:pPr>
              <a:defRPr/>
            </a:pPr>
            <a:r>
              <a:rPr lang="en-US" altLang="en-US" sz="4800" b="1" dirty="0" smtClean="0">
                <a:solidFill>
                  <a:schemeClr val="tx1"/>
                </a:solidFill>
              </a:rPr>
              <a:t>Prevents or stops bleeding</a:t>
            </a:r>
          </a:p>
          <a:p>
            <a:pPr lvl="1">
              <a:defRPr/>
            </a:pPr>
            <a:r>
              <a:rPr lang="en-US" altLang="en-US" sz="4300" b="1" dirty="0" smtClean="0">
                <a:solidFill>
                  <a:schemeClr val="tx1"/>
                </a:solidFill>
              </a:rPr>
              <a:t>Normal body function</a:t>
            </a:r>
          </a:p>
          <a:p>
            <a:pPr lvl="2">
              <a:defRPr/>
            </a:pPr>
            <a:r>
              <a:rPr lang="en-US" altLang="en-US" sz="4200" b="1" dirty="0">
                <a:solidFill>
                  <a:schemeClr val="tx1"/>
                </a:solidFill>
              </a:rPr>
              <a:t>C</a:t>
            </a:r>
            <a:r>
              <a:rPr lang="en-US" altLang="en-US" sz="4200" b="1" dirty="0" smtClean="0">
                <a:solidFill>
                  <a:schemeClr val="tx1"/>
                </a:solidFill>
              </a:rPr>
              <a:t>ut</a:t>
            </a:r>
          </a:p>
          <a:p>
            <a:pPr lvl="2">
              <a:defRPr/>
            </a:pPr>
            <a:r>
              <a:rPr lang="en-US" altLang="en-US" sz="4200" b="1" dirty="0" smtClean="0">
                <a:solidFill>
                  <a:schemeClr val="tx1"/>
                </a:solidFill>
              </a:rPr>
              <a:t>Flossing teeth</a:t>
            </a:r>
          </a:p>
          <a:p>
            <a:pPr lvl="2">
              <a:defRPr/>
            </a:pPr>
            <a:r>
              <a:rPr lang="en-US" altLang="en-US" sz="4200" b="1" dirty="0" smtClean="0">
                <a:solidFill>
                  <a:schemeClr val="tx1"/>
                </a:solidFill>
              </a:rPr>
              <a:t>Nosebleed</a:t>
            </a:r>
          </a:p>
          <a:p>
            <a:pPr lvl="2">
              <a:defRPr/>
            </a:pPr>
            <a:r>
              <a:rPr lang="en-US" altLang="en-US" sz="4200" b="1" dirty="0" smtClean="0">
                <a:solidFill>
                  <a:schemeClr val="tx1"/>
                </a:solidFill>
              </a:rPr>
              <a:t>Accident</a:t>
            </a:r>
          </a:p>
          <a:p>
            <a:pPr marL="914400" lvl="2" indent="0">
              <a:buFont typeface="Wingdings" pitchFamily="2" charset="2"/>
              <a:buNone/>
              <a:defRPr/>
            </a:pPr>
            <a:endParaRPr lang="en-US" altLang="en-US" sz="3600" b="1" dirty="0" smtClean="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976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Bad Blood Clots</a:t>
            </a:r>
            <a:endParaRPr lang="en-US" sz="6000" b="1" dirty="0">
              <a:solidFill>
                <a:srgbClr val="000000"/>
              </a:solidFill>
              <a:latin typeface="Veranda"/>
            </a:endParaRPr>
          </a:p>
        </p:txBody>
      </p:sp>
      <p:sp>
        <p:nvSpPr>
          <p:cNvPr id="3" name="Content Placeholder 2"/>
          <p:cNvSpPr>
            <a:spLocks noGrp="1"/>
          </p:cNvSpPr>
          <p:nvPr>
            <p:ph idx="1"/>
          </p:nvPr>
        </p:nvSpPr>
        <p:spPr>
          <a:xfrm>
            <a:off x="152400" y="2667000"/>
            <a:ext cx="8839200" cy="3962400"/>
          </a:xfrm>
        </p:spPr>
        <p:txBody>
          <a:bodyPr/>
          <a:lstStyle/>
          <a:p>
            <a:pPr>
              <a:defRPr/>
            </a:pPr>
            <a:r>
              <a:rPr lang="en-US" sz="3200" b="1" dirty="0" smtClean="0">
                <a:solidFill>
                  <a:schemeClr val="tx1"/>
                </a:solidFill>
              </a:rPr>
              <a:t>Stops the normal flow of blood within the body </a:t>
            </a:r>
          </a:p>
          <a:p>
            <a:pPr lvl="1">
              <a:defRPr/>
            </a:pPr>
            <a:r>
              <a:rPr lang="en-US" sz="2800" b="1" dirty="0">
                <a:solidFill>
                  <a:schemeClr val="tx1"/>
                </a:solidFill>
              </a:rPr>
              <a:t>M</a:t>
            </a:r>
            <a:r>
              <a:rPr lang="en-US" sz="2800" b="1" dirty="0" smtClean="0">
                <a:solidFill>
                  <a:schemeClr val="tx1"/>
                </a:solidFill>
              </a:rPr>
              <a:t>ay cause</a:t>
            </a:r>
          </a:p>
          <a:p>
            <a:pPr lvl="2">
              <a:defRPr/>
            </a:pPr>
            <a:r>
              <a:rPr lang="en-US" sz="2800" b="1" dirty="0" smtClean="0">
                <a:solidFill>
                  <a:schemeClr val="tx1"/>
                </a:solidFill>
              </a:rPr>
              <a:t>Heart attack</a:t>
            </a:r>
          </a:p>
          <a:p>
            <a:pPr lvl="2">
              <a:defRPr/>
            </a:pPr>
            <a:r>
              <a:rPr lang="en-US" sz="2800" b="1" dirty="0" smtClean="0">
                <a:solidFill>
                  <a:schemeClr val="tx1"/>
                </a:solidFill>
              </a:rPr>
              <a:t>Stroke</a:t>
            </a:r>
          </a:p>
          <a:p>
            <a:pPr lvl="2">
              <a:defRPr/>
            </a:pPr>
            <a:r>
              <a:rPr lang="en-US" sz="2800" b="1" dirty="0" smtClean="0">
                <a:solidFill>
                  <a:schemeClr val="tx1"/>
                </a:solidFill>
              </a:rPr>
              <a:t>Deep Vein Thrombosis (DVT)- blood clot in legs</a:t>
            </a:r>
          </a:p>
          <a:p>
            <a:pPr lvl="2">
              <a:defRPr/>
            </a:pPr>
            <a:r>
              <a:rPr lang="en-US" sz="2800" b="1" dirty="0" smtClean="0">
                <a:solidFill>
                  <a:schemeClr val="tx1"/>
                </a:solidFill>
              </a:rPr>
              <a:t>Pulmonary Embolism- blood clot in lungs</a:t>
            </a:r>
            <a:endParaRPr lang="en-US" sz="2800" b="1" dirty="0">
              <a:solidFill>
                <a:schemeClr val="tx1"/>
              </a:solidFill>
            </a:endParaRPr>
          </a:p>
        </p:txBody>
      </p:sp>
    </p:spTree>
    <p:extLst>
      <p:ext uri="{BB962C8B-B14F-4D97-AF65-F5344CB8AC3E}">
        <p14:creationId xmlns:p14="http://schemas.microsoft.com/office/powerpoint/2010/main" val="3990465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Stroke</a:t>
            </a:r>
            <a:endParaRPr lang="en-US" sz="6000" b="1" dirty="0">
              <a:solidFill>
                <a:srgbClr val="000000"/>
              </a:solidFill>
              <a:latin typeface="Veranda"/>
            </a:endParaRPr>
          </a:p>
        </p:txBody>
      </p:sp>
      <p:pic>
        <p:nvPicPr>
          <p:cNvPr id="9221" name="Picture 2" descr="image of blood cl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43200"/>
            <a:ext cx="5791200" cy="3441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1745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819400"/>
            <a:ext cx="6248400" cy="3349625"/>
          </a:xfrm>
        </p:spPr>
        <p:txBody>
          <a:bodyPr>
            <a:normAutofit fontScale="92500" lnSpcReduction="10000"/>
          </a:bodyPr>
          <a:lstStyle/>
          <a:p>
            <a:pPr>
              <a:defRPr/>
            </a:pPr>
            <a:r>
              <a:rPr lang="en-US" sz="4800" b="1" dirty="0" smtClean="0">
                <a:solidFill>
                  <a:schemeClr val="tx1"/>
                </a:solidFill>
              </a:rPr>
              <a:t>Blood thinner</a:t>
            </a:r>
          </a:p>
          <a:p>
            <a:pPr lvl="1">
              <a:defRPr/>
            </a:pPr>
            <a:r>
              <a:rPr lang="en-US" sz="4300" b="1" dirty="0" smtClean="0">
                <a:solidFill>
                  <a:schemeClr val="tx1"/>
                </a:solidFill>
              </a:rPr>
              <a:t>Brand</a:t>
            </a:r>
          </a:p>
          <a:p>
            <a:pPr lvl="2">
              <a:defRPr/>
            </a:pPr>
            <a:r>
              <a:rPr lang="en-US" sz="3900" b="1" dirty="0" smtClean="0">
                <a:solidFill>
                  <a:schemeClr val="tx1"/>
                </a:solidFill>
              </a:rPr>
              <a:t>Coumadin</a:t>
            </a:r>
          </a:p>
          <a:p>
            <a:pPr lvl="1">
              <a:defRPr/>
            </a:pPr>
            <a:r>
              <a:rPr lang="en-US" sz="4300" b="1" dirty="0" smtClean="0">
                <a:solidFill>
                  <a:schemeClr val="tx1"/>
                </a:solidFill>
              </a:rPr>
              <a:t>Generic</a:t>
            </a:r>
          </a:p>
          <a:p>
            <a:pPr lvl="2">
              <a:defRPr/>
            </a:pPr>
            <a:r>
              <a:rPr lang="en-US" sz="3900" b="1" dirty="0" smtClean="0">
                <a:solidFill>
                  <a:schemeClr val="tx1"/>
                </a:solidFill>
              </a:rPr>
              <a:t>Warfarin sodium</a:t>
            </a:r>
          </a:p>
          <a:p>
            <a:pPr marL="457200" lvl="1" indent="0">
              <a:buFont typeface="Wingdings 2" pitchFamily="18" charset="2"/>
              <a:buNone/>
              <a:defRPr/>
            </a:pPr>
            <a:endParaRPr lang="en-US" sz="4000" b="1" dirty="0">
              <a:solidFill>
                <a:srgbClr val="000000"/>
              </a:solidFill>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lstStyle/>
          <a:p>
            <a:pPr>
              <a:defRPr/>
            </a:pPr>
            <a:r>
              <a:rPr lang="en-US" sz="6000" b="1" dirty="0" smtClean="0">
                <a:solidFill>
                  <a:srgbClr val="000000"/>
                </a:solidFill>
                <a:latin typeface="Veranda"/>
              </a:rPr>
              <a:t>Anticoagulant</a:t>
            </a:r>
            <a:endParaRPr lang="en-US" sz="6000" b="1" dirty="0">
              <a:solidFill>
                <a:srgbClr val="000000"/>
              </a:solidFill>
              <a:latin typeface="Veranda"/>
            </a:endParaRPr>
          </a:p>
        </p:txBody>
      </p:sp>
    </p:spTree>
    <p:extLst>
      <p:ext uri="{BB962C8B-B14F-4D97-AF65-F5344CB8AC3E}">
        <p14:creationId xmlns:p14="http://schemas.microsoft.com/office/powerpoint/2010/main" val="66657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b="1" dirty="0" smtClean="0">
                <a:solidFill>
                  <a:srgbClr val="000000"/>
                </a:solidFill>
                <a:latin typeface="Veranda"/>
              </a:rPr>
              <a:t>PT/INR Blood Test</a:t>
            </a:r>
            <a:endParaRPr lang="en-US" sz="6000" b="1" dirty="0">
              <a:solidFill>
                <a:srgbClr val="000000"/>
              </a:solidFill>
              <a:latin typeface="Veranda"/>
            </a:endParaRPr>
          </a:p>
        </p:txBody>
      </p:sp>
      <p:sp>
        <p:nvSpPr>
          <p:cNvPr id="3" name="Content Placeholder 2"/>
          <p:cNvSpPr>
            <a:spLocks noGrp="1"/>
          </p:cNvSpPr>
          <p:nvPr>
            <p:ph idx="1"/>
          </p:nvPr>
        </p:nvSpPr>
        <p:spPr>
          <a:xfrm>
            <a:off x="457200" y="2590800"/>
            <a:ext cx="8534400" cy="3450696"/>
          </a:xfrm>
        </p:spPr>
        <p:txBody>
          <a:bodyPr>
            <a:noAutofit/>
          </a:bodyPr>
          <a:lstStyle/>
          <a:p>
            <a:pPr>
              <a:defRPr/>
            </a:pPr>
            <a:r>
              <a:rPr lang="en-US" sz="3200" b="1" dirty="0" smtClean="0">
                <a:solidFill>
                  <a:schemeClr val="tx1"/>
                </a:solidFill>
              </a:rPr>
              <a:t>PT</a:t>
            </a:r>
          </a:p>
          <a:p>
            <a:pPr lvl="1">
              <a:defRPr/>
            </a:pPr>
            <a:r>
              <a:rPr lang="en-US" sz="2800" b="1" dirty="0" smtClean="0">
                <a:solidFill>
                  <a:schemeClr val="tx1"/>
                </a:solidFill>
              </a:rPr>
              <a:t>Prothrombin Time</a:t>
            </a:r>
          </a:p>
          <a:p>
            <a:pPr lvl="2">
              <a:defRPr/>
            </a:pPr>
            <a:r>
              <a:rPr lang="en-US" sz="2800" b="1" dirty="0">
                <a:solidFill>
                  <a:schemeClr val="tx1"/>
                </a:solidFill>
              </a:rPr>
              <a:t>U</a:t>
            </a:r>
            <a:r>
              <a:rPr lang="en-US" sz="2800" b="1" dirty="0" smtClean="0">
                <a:solidFill>
                  <a:schemeClr val="tx1"/>
                </a:solidFill>
              </a:rPr>
              <a:t>sed to measure how long it takes blood to clot</a:t>
            </a:r>
          </a:p>
          <a:p>
            <a:pPr>
              <a:defRPr/>
            </a:pPr>
            <a:r>
              <a:rPr lang="en-US" sz="3200" b="1" dirty="0" smtClean="0">
                <a:solidFill>
                  <a:schemeClr val="tx1"/>
                </a:solidFill>
              </a:rPr>
              <a:t>INR</a:t>
            </a:r>
          </a:p>
          <a:p>
            <a:pPr lvl="1">
              <a:defRPr/>
            </a:pPr>
            <a:r>
              <a:rPr lang="en-US" sz="2800" b="1" dirty="0" smtClean="0">
                <a:solidFill>
                  <a:schemeClr val="tx1"/>
                </a:solidFill>
              </a:rPr>
              <a:t>International Normalized Ratio</a:t>
            </a:r>
          </a:p>
          <a:p>
            <a:pPr lvl="2">
              <a:defRPr/>
            </a:pPr>
            <a:r>
              <a:rPr lang="en-US" sz="2800" b="1" dirty="0" smtClean="0">
                <a:solidFill>
                  <a:schemeClr val="tx1"/>
                </a:solidFill>
              </a:rPr>
              <a:t>A way of standardizing PT results no matter the testing method used</a:t>
            </a:r>
          </a:p>
        </p:txBody>
      </p:sp>
    </p:spTree>
    <p:extLst>
      <p:ext uri="{BB962C8B-B14F-4D97-AF65-F5344CB8AC3E}">
        <p14:creationId xmlns:p14="http://schemas.microsoft.com/office/powerpoint/2010/main" val="25478641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6853&quot;&gt;&lt;object type=&quot;3&quot; unique_id=&quot;16854&quot;&gt;&lt;property id=&quot;20148&quot; value=&quot;5&quot;/&gt;&lt;property id=&quot;20300&quot; value=&quot;Slide 1 - &amp;quot;Warfarin Sodium  (Anticoagulant) Therapy Training&amp;quot;&quot;/&gt;&lt;property id=&quot;20307&quot; value=&quot;305&quot;/&gt;&lt;/object&gt;&lt;object type=&quot;3&quot; unique_id=&quot;16855&quot;&gt;&lt;property id=&quot;20148&quot; value=&quot;5&quot;/&gt;&lt;property id=&quot;20300&quot; value=&quot;Slide 2 - &amp;quot;Objectives&amp;quot;&quot;/&gt;&lt;property id=&quot;20307&quot; value=&quot;306&quot;/&gt;&lt;/object&gt;&lt;object type=&quot;3&quot; unique_id=&quot;16856&quot;&gt;&lt;property id=&quot;20148&quot; value=&quot;5&quot;/&gt;&lt;property id=&quot;20300&quot; value=&quot;Slide 3 - &amp;quot;Circulatory System&amp;quot;&quot;/&gt;&lt;property id=&quot;20307&quot; value=&quot;307&quot;/&gt;&lt;/object&gt;&lt;object type=&quot;3&quot; unique_id=&quot;16857&quot;&gt;&lt;property id=&quot;20148&quot; value=&quot;5&quot;/&gt;&lt;property id=&quot;20300&quot; value=&quot;Slide 4 - &amp;quot;Blood Clots&amp;quot;&quot;/&gt;&lt;property id=&quot;20307&quot; value=&quot;308&quot;/&gt;&lt;/object&gt;&lt;object type=&quot;3&quot; unique_id=&quot;16858&quot;&gt;&lt;property id=&quot;20148&quot; value=&quot;5&quot;/&gt;&lt;property id=&quot;20300&quot; value=&quot;Slide 5 - &amp;quot;Good Blood Clots&amp;quot;&quot;/&gt;&lt;property id=&quot;20307&quot; value=&quot;309&quot;/&gt;&lt;/object&gt;&lt;object type=&quot;3&quot; unique_id=&quot;16859&quot;&gt;&lt;property id=&quot;20148&quot; value=&quot;5&quot;/&gt;&lt;property id=&quot;20300&quot; value=&quot;Slide 6 - &amp;quot;Bad Blood Clots&amp;quot;&quot;/&gt;&lt;property id=&quot;20307&quot; value=&quot;310&quot;/&gt;&lt;/object&gt;&lt;object type=&quot;3&quot; unique_id=&quot;16860&quot;&gt;&lt;property id=&quot;20148&quot; value=&quot;5&quot;/&gt;&lt;property id=&quot;20300&quot; value=&quot;Slide 7 - &amp;quot;Stroke&amp;quot;&quot;/&gt;&lt;property id=&quot;20307&quot; value=&quot;311&quot;/&gt;&lt;/object&gt;&lt;object type=&quot;3&quot; unique_id=&quot;16861&quot;&gt;&lt;property id=&quot;20148&quot; value=&quot;5&quot;/&gt;&lt;property id=&quot;20300&quot; value=&quot;Slide 8 - &amp;quot;Anticoagulant&amp;quot;&quot;/&gt;&lt;property id=&quot;20307&quot; value=&quot;312&quot;/&gt;&lt;/object&gt;&lt;object type=&quot;3&quot; unique_id=&quot;16862&quot;&gt;&lt;property id=&quot;20148&quot; value=&quot;5&quot;/&gt;&lt;property id=&quot;20300&quot; value=&quot;Slide 9 - &amp;quot;PT/INR Blood Test&amp;quot;&quot;/&gt;&lt;property id=&quot;20307&quot; value=&quot;313&quot;/&gt;&lt;/object&gt;&lt;object type=&quot;3&quot; unique_id=&quot;16863&quot;&gt;&lt;property id=&quot;20148&quot; value=&quot;5&quot;/&gt;&lt;property id=&quot;20300&quot; value=&quot;Slide 10 - &amp;quot;PT/INR Blood Test&amp;quot;&quot;/&gt;&lt;property id=&quot;20307&quot; value=&quot;340&quot;/&gt;&lt;/object&gt;&lt;object type=&quot;3&quot; unique_id=&quot;16864&quot;&gt;&lt;property id=&quot;20148&quot; value=&quot;5&quot;/&gt;&lt;property id=&quot;20300&quot; value=&quot;Slide 11 - &amp;quot;PT/INR Blood Test&amp;quot;&quot;/&gt;&lt;property id=&quot;20307&quot; value=&quot;314&quot;/&gt;&lt;/object&gt;&lt;object type=&quot;3&quot; unique_id=&quot;16865&quot;&gt;&lt;property id=&quot;20148&quot; value=&quot;5&quot;/&gt;&lt;property id=&quot;20300&quot; value=&quot;Slide 12 - &amp;quot;PT/INR Blood Test&amp;quot;&quot;/&gt;&lt;property id=&quot;20307&quot; value=&quot;315&quot;/&gt;&lt;/object&gt;&lt;object type=&quot;3&quot; unique_id=&quot;16866&quot;&gt;&lt;property id=&quot;20148&quot; value=&quot;5&quot;/&gt;&lt;property id=&quot;20300&quot; value=&quot;Slide 13&quot;/&gt;&lt;property id=&quot;20307&quot; value=&quot;346&quot;/&gt;&lt;/object&gt;&lt;object type=&quot;3&quot; unique_id=&quot;16867&quot;&gt;&lt;property id=&quot;20148&quot; value=&quot;5&quot;/&gt;&lt;property id=&quot;20300&quot; value=&quot;Slide 14 - &amp;quot;Warfarin Sodium&amp;quot;&quot;/&gt;&lt;property id=&quot;20307&quot; value=&quot;316&quot;/&gt;&lt;/object&gt;&lt;object type=&quot;3&quot; unique_id=&quot;16868&quot;&gt;&lt;property id=&quot;20148&quot; value=&quot;5&quot;/&gt;&lt;property id=&quot;20300&quot; value=&quot;Slide 15 - &amp;quot;Warfarin Sodium&amp;quot;&quot;/&gt;&lt;property id=&quot;20307&quot; value=&quot;317&quot;/&gt;&lt;/object&gt;&lt;object type=&quot;3&quot; unique_id=&quot;16869&quot;&gt;&lt;property id=&quot;20148&quot; value=&quot;5&quot;/&gt;&lt;property id=&quot;20300&quot; value=&quot;Slide 16 - &amp;quot;Medication Interactions&amp;quot;&quot;/&gt;&lt;property id=&quot;20307&quot; value=&quot;319&quot;/&gt;&lt;/object&gt;&lt;object type=&quot;3&quot; unique_id=&quot;16870&quot;&gt;&lt;property id=&quot;20148&quot; value=&quot;5&quot;/&gt;&lt;property id=&quot;20300&quot; value=&quot;Slide 17 - &amp;quot;Food Interactions&amp;quot;&quot;/&gt;&lt;property id=&quot;20307&quot; value=&quot;320&quot;/&gt;&lt;/object&gt;&lt;object type=&quot;3&quot; unique_id=&quot;16871&quot;&gt;&lt;property id=&quot;20148&quot; value=&quot;5&quot;/&gt;&lt;property id=&quot;20300&quot; value=&quot;Slide 18 - &amp;quot;Vitamin K&amp;quot;&quot;/&gt;&lt;property id=&quot;20307&quot; value=&quot;321&quot;/&gt;&lt;/object&gt;&lt;object type=&quot;3&quot; unique_id=&quot;16872&quot;&gt;&lt;property id=&quot;20148&quot; value=&quot;5&quot;/&gt;&lt;property id=&quot;20300&quot; value=&quot;Slide 19 - &amp;quot;Vitamin K&amp;quot;&quot;/&gt;&lt;property id=&quot;20307&quot; value=&quot;322&quot;/&gt;&lt;/object&gt;&lt;object type=&quot;3&quot; unique_id=&quot;16873&quot;&gt;&lt;property id=&quot;20148&quot; value=&quot;5&quot;/&gt;&lt;property id=&quot;20300&quot; value=&quot;Slide 20 - &amp;quot;Herbal Interactions&amp;quot;&quot;/&gt;&lt;property id=&quot;20307&quot; value=&quot;323&quot;/&gt;&lt;/object&gt;&lt;object type=&quot;3&quot; unique_id=&quot;16874&quot;&gt;&lt;property id=&quot;20148&quot; value=&quot;5&quot;/&gt;&lt;property id=&quot;20300&quot; value=&quot;Slide 21 - &amp;quot;Warfarin Sodium&amp;quot;&quot;/&gt;&lt;property id=&quot;20307&quot; value=&quot;324&quot;/&gt;&lt;/object&gt;&lt;object type=&quot;3&quot; unique_id=&quot;16875&quot;&gt;&lt;property id=&quot;20148&quot; value=&quot;5&quot;/&gt;&lt;property id=&quot;20300&quot; value=&quot;Slide 22 - &amp;quot;Warfarin Sodium&amp;quot;&quot;/&gt;&lt;property id=&quot;20307&quot; value=&quot;325&quot;/&gt;&lt;/object&gt;&lt;object type=&quot;3&quot; unique_id=&quot;16876&quot;&gt;&lt;property id=&quot;20148&quot; value=&quot;5&quot;/&gt;&lt;property id=&quot;20300&quot; value=&quot;Slide 23 - &amp;quot;Warfarin Sodium&amp;quot;&quot;/&gt;&lt;property id=&quot;20307&quot; value=&quot;326&quot;/&gt;&lt;/object&gt;&lt;object type=&quot;3&quot; unique_id=&quot;16877&quot;&gt;&lt;property id=&quot;20148&quot; value=&quot;5&quot;/&gt;&lt;property id=&quot;20300&quot; value=&quot;Slide 24 - &amp;quot;Two Person Check&amp;quot;&quot;/&gt;&lt;property id=&quot;20307&quot; value=&quot;349&quot;/&gt;&lt;/object&gt;&lt;object type=&quot;3&quot; unique_id=&quot;16878&quot;&gt;&lt;property id=&quot;20148&quot; value=&quot;5&quot;/&gt;&lt;property id=&quot;20300&quot; value=&quot;Slide 25 - &amp;quot;Dose Verification&amp;quot;&quot;/&gt;&lt;property id=&quot;20307&quot; value=&quot;348&quot;/&gt;&lt;/object&gt;&lt;object type=&quot;3&quot; unique_id=&quot;16879&quot;&gt;&lt;property id=&quot;20148&quot; value=&quot;5&quot;/&gt;&lt;property id=&quot;20300&quot; value=&quot;Slide 26 - &amp;quot;Warfarin Sodium&amp;quot;&quot;/&gt;&lt;property id=&quot;20307&quot; value=&quot;327&quot;/&gt;&lt;/object&gt;&lt;object type=&quot;3&quot; unique_id=&quot;16880&quot;&gt;&lt;property id=&quot;20148&quot; value=&quot;5&quot;/&gt;&lt;property id=&quot;20300&quot; value=&quot;Slide 27 - &amp;quot;Sample Med Sheet&amp;quot;&quot;/&gt;&lt;property id=&quot;20307&quot; value=&quot;341&quot;/&gt;&lt;/object&gt;&lt;object type=&quot;3&quot; unique_id=&quot;16881&quot;&gt;&lt;property id=&quot;20148&quot; value=&quot;5&quot;/&gt;&lt;property id=&quot;20300&quot; value=&quot;Slide 28 - &amp;quot;No Second Staff Available&amp;quot;&quot;/&gt;&lt;property id=&quot;20307&quot; value=&quot;345&quot;/&gt;&lt;/object&gt;&lt;object type=&quot;3&quot; unique_id=&quot;16882&quot;&gt;&lt;property id=&quot;20148&quot; value=&quot;5&quot;/&gt;&lt;property id=&quot;20300&quot; value=&quot;Slide 29 - &amp;quot;HCP Orders&amp;quot;&quot;/&gt;&lt;property id=&quot;20307&quot; value=&quot;329&quot;/&gt;&lt;/object&gt;&lt;object type=&quot;3&quot; unique_id=&quot;16883&quot;&gt;&lt;property id=&quot;20148&quot; value=&quot;5&quot;/&gt;&lt;property id=&quot;20300&quot; value=&quot;Slide 30 - &amp;quot;Prescription&amp;quot;&quot;/&gt;&lt;property id=&quot;20307&quot; value=&quot;342&quot;/&gt;&lt;/object&gt;&lt;object type=&quot;3&quot; unique_id=&quot;16884&quot;&gt;&lt;property id=&quot;20148&quot; value=&quot;5&quot;/&gt;&lt;property id=&quot;20300&quot; value=&quot;Slide 31 - &amp;quot;Pharmacy Label&amp;quot;&quot;/&gt;&lt;property id=&quot;20307&quot; value=&quot;343&quot;/&gt;&lt;/object&gt;&lt;object type=&quot;3&quot; unique_id=&quot;16885&quot;&gt;&lt;property id=&quot;20148&quot; value=&quot;5&quot;/&gt;&lt;property id=&quot;20300&quot; value=&quot;Slide 32 - &amp;quot;Tracking&amp;quot;&quot;/&gt;&lt;property id=&quot;20307&quot; value=&quot;330&quot;/&gt;&lt;/object&gt;&lt;object type=&quot;3&quot; unique_id=&quot;16886&quot;&gt;&lt;property id=&quot;20148&quot; value=&quot;5&quot;/&gt;&lt;property id=&quot;20300&quot; value=&quot;Slide 33 - &amp;quot;Policy&amp;quot;&quot;/&gt;&lt;property id=&quot;20307&quot; value=&quot;331&quot;/&gt;&lt;/object&gt;&lt;object type=&quot;3&quot; unique_id=&quot;16887&quot;&gt;&lt;property id=&quot;20148&quot; value=&quot;5&quot;/&gt;&lt;property id=&quot;20300&quot; value=&quot;Slide 34 - &amp;quot;Protocol&amp;quot;&quot;/&gt;&lt;property id=&quot;20307&quot; value=&quot;332&quot;/&gt;&lt;/object&gt;&lt;object type=&quot;3&quot; unique_id=&quot;16888&quot;&gt;&lt;property id=&quot;20148&quot; value=&quot;5&quot;/&gt;&lt;property id=&quot;20300&quot; value=&quot;Slide 35 - &amp;quot;Adverse Effects&amp;quot;&quot;/&gt;&lt;property id=&quot;20307&quot; value=&quot;333&quot;/&gt;&lt;/object&gt;&lt;object type=&quot;3&quot; unique_id=&quot;16889&quot;&gt;&lt;property id=&quot;20148&quot; value=&quot;5&quot;/&gt;&lt;property id=&quot;20300&quot; value=&quot;Slide 36 - &amp;quot;Adverse Effects&amp;quot;&quot;/&gt;&lt;property id=&quot;20307&quot; value=&quot;334&quot;/&gt;&lt;/object&gt;&lt;object type=&quot;3&quot; unique_id=&quot;16890&quot;&gt;&lt;property id=&quot;20148&quot; value=&quot;5&quot;/&gt;&lt;property id=&quot;20300&quot; value=&quot;Slide 37 - &amp;quot;Safety&amp;quot;&quot;/&gt;&lt;property id=&quot;20307&quot; value=&quot;335&quot;/&gt;&lt;/object&gt;&lt;object type=&quot;3&quot; unique_id=&quot;16891&quot;&gt;&lt;property id=&quot;20148&quot; value=&quot;5&quot;/&gt;&lt;property id=&quot;20300&quot; value=&quot;Slide 38 - &amp;quot;Training&amp;quot;&quot;/&gt;&lt;property id=&quot;20307&quot; value=&quot;336&quot;/&gt;&lt;/object&gt;&lt;object type=&quot;3&quot; unique_id=&quot;16892&quot;&gt;&lt;property id=&quot;20148&quot; value=&quot;5&quot;/&gt;&lt;property id=&quot;20300&quot; value=&quot;Slide 39 - &amp;quot;Remember&amp;quot;&quot;/&gt;&lt;property id=&quot;20307&quot; value=&quot;337&quot;/&gt;&lt;/object&gt;&lt;object type=&quot;3&quot; unique_id=&quot;16893&quot;&gt;&lt;property id=&quot;20148&quot; value=&quot;5&quot;/&gt;&lt;property id=&quot;20300&quot; value=&quot;Slide 40 - &amp;quot;Remember&amp;quot;&quot;/&gt;&lt;property id=&quot;20307&quot; value=&quot;339&quot;/&gt;&lt;/object&gt;&lt;object type=&quot;3&quot; unique_id=&quot;16894&quot;&gt;&lt;property id=&quot;20148&quot; value=&quot;5&quot;/&gt;&lt;property id=&quot;20300&quot; value=&quot;Slide 41 - &amp;quot;Questions&amp;quot;&quot;/&gt;&lt;property id=&quot;20307&quot; value=&quot;338&quot;/&gt;&lt;/object&gt;&lt;/object&gt;&lt;object type=&quot;8&quot; unique_id=&quot;16937&quot;&gt;&lt;/object&gt;&lt;/object&gt;&lt;/database&gt;"/>
  <p:tag name="MMPROD_NEXTUNIQUEID" val="10010"/>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P Trainer Webinar PP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 Trainer Webinar PPT design</Template>
  <TotalTime>1434</TotalTime>
  <Words>3438</Words>
  <Application>Microsoft Office PowerPoint</Application>
  <PresentationFormat>On-screen Show (4:3)</PresentationFormat>
  <Paragraphs>283</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MAP Trainer Webinar PPT design</vt:lpstr>
      <vt:lpstr>Warfarin Sodium  (Anticoagulant) Therapy Training</vt:lpstr>
      <vt:lpstr>Objectives</vt:lpstr>
      <vt:lpstr>Circulatory System</vt:lpstr>
      <vt:lpstr>Blood Clots</vt:lpstr>
      <vt:lpstr>Good Blood Clots</vt:lpstr>
      <vt:lpstr>Bad Blood Clots</vt:lpstr>
      <vt:lpstr>Stroke</vt:lpstr>
      <vt:lpstr>Anticoagulant</vt:lpstr>
      <vt:lpstr>PT/INR Blood Test</vt:lpstr>
      <vt:lpstr>PT/INR Blood Test 2</vt:lpstr>
      <vt:lpstr>PT/INR Blood Test 3</vt:lpstr>
      <vt:lpstr>PT/INR Blood Test 4</vt:lpstr>
      <vt:lpstr>Narrative Notes</vt:lpstr>
      <vt:lpstr>Warfarin Sodium</vt:lpstr>
      <vt:lpstr>Warfarin Sodium 2</vt:lpstr>
      <vt:lpstr>Medication Interactions</vt:lpstr>
      <vt:lpstr>Food Interactions</vt:lpstr>
      <vt:lpstr>Vitamin K</vt:lpstr>
      <vt:lpstr>Vitamin K 2</vt:lpstr>
      <vt:lpstr>Herbal Interactions</vt:lpstr>
      <vt:lpstr>Warfarin Sodium 3</vt:lpstr>
      <vt:lpstr>Warfarin Sodium 4</vt:lpstr>
      <vt:lpstr>Warfarin Sodium 5</vt:lpstr>
      <vt:lpstr>Two Person Check</vt:lpstr>
      <vt:lpstr>Dose Verification</vt:lpstr>
      <vt:lpstr>Warfarin Sodium 6</vt:lpstr>
      <vt:lpstr>Sample Med Sheet</vt:lpstr>
      <vt:lpstr>No Second Staff Available</vt:lpstr>
      <vt:lpstr>HCP Orders</vt:lpstr>
      <vt:lpstr>Prescription</vt:lpstr>
      <vt:lpstr>Pharmacy Label</vt:lpstr>
      <vt:lpstr>Tracking</vt:lpstr>
      <vt:lpstr>Policy</vt:lpstr>
      <vt:lpstr>Protocol</vt:lpstr>
      <vt:lpstr>Adverse Effects</vt:lpstr>
      <vt:lpstr>Adverse Effects 2</vt:lpstr>
      <vt:lpstr>Safety</vt:lpstr>
      <vt:lpstr>Training</vt:lpstr>
      <vt:lpstr>Remember</vt:lpstr>
      <vt:lpstr>Remember 2</vt:lpstr>
      <vt:lpstr>Questions</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Preceptor Survey Results</dc:title>
  <dc:creator>Oxx, Sharon (DDS)</dc:creator>
  <cp:lastModifiedBy>Courtney Noblett</cp:lastModifiedBy>
  <cp:revision>166</cp:revision>
  <cp:lastPrinted>2015-04-16T22:58:21Z</cp:lastPrinted>
  <dcterms:created xsi:type="dcterms:W3CDTF">2014-06-16T14:54:13Z</dcterms:created>
  <dcterms:modified xsi:type="dcterms:W3CDTF">2015-04-30T16:01:36Z</dcterms:modified>
</cp:coreProperties>
</file>